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8" r:id="rId5"/>
    <p:sldId id="257" r:id="rId6"/>
    <p:sldId id="258" r:id="rId7"/>
    <p:sldId id="259" r:id="rId8"/>
    <p:sldId id="266" r:id="rId9"/>
    <p:sldId id="267" r:id="rId10"/>
    <p:sldId id="263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01F6C5-39AD-4420-841F-378179E25AE7}">
          <p14:sldIdLst>
            <p14:sldId id="256"/>
            <p14:sldId id="260"/>
            <p14:sldId id="261"/>
            <p14:sldId id="268"/>
            <p14:sldId id="257"/>
            <p14:sldId id="258"/>
            <p14:sldId id="259"/>
            <p14:sldId id="266"/>
            <p14:sldId id="267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9ACA-A6F8-4BB6-8EEC-45AD6BDD5A8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EE7A-C349-4A2E-9E71-17AF6F057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0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大家好，我们的</a:t>
            </a:r>
            <a:r>
              <a:rPr lang="en-US" altLang="zh-CN" dirty="0"/>
              <a:t>Project</a:t>
            </a:r>
            <a:r>
              <a:rPr lang="zh-CN" altLang="en-US" dirty="0"/>
              <a:t>题目是：</a:t>
            </a:r>
            <a:endParaRPr lang="en-US" altLang="zh-CN" dirty="0"/>
          </a:p>
          <a:p>
            <a:r>
              <a:rPr lang="zh-CN" altLang="en-US" dirty="0"/>
              <a:t>使用深度学习方法，移除数学试卷上的涂改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2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我们预计会测试</a:t>
            </a:r>
            <a:r>
              <a:rPr lang="en-US" altLang="zh-CN" dirty="0"/>
              <a:t>Faster R-CNN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Easter2.0</a:t>
            </a:r>
            <a:r>
              <a:rPr lang="zh-CN" altLang="en-US" dirty="0"/>
              <a:t>的效果，并且在他们上面进行修改来提升</a:t>
            </a:r>
            <a:r>
              <a:rPr lang="en-US" altLang="zh-CN" dirty="0"/>
              <a:t>AP</a:t>
            </a:r>
          </a:p>
          <a:p>
            <a:r>
              <a:rPr lang="zh-CN" altLang="en-US" dirty="0"/>
              <a:t>我们还可能会采用一些数据增广方法，使用手写</a:t>
            </a:r>
            <a:r>
              <a:rPr lang="en-US" altLang="zh-CN" dirty="0"/>
              <a:t>OCR</a:t>
            </a:r>
            <a:r>
              <a:rPr lang="zh-CN" altLang="en-US" dirty="0"/>
              <a:t>识别的预训练模型，将数据分为多分类任务然后再合并的方法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Easter2.0</a:t>
            </a:r>
            <a:r>
              <a:rPr lang="zh-CN" altLang="en-US" dirty="0"/>
              <a:t>是手写</a:t>
            </a:r>
            <a:r>
              <a:rPr lang="en-US" altLang="zh-CN" dirty="0"/>
              <a:t>OCR</a:t>
            </a:r>
            <a:r>
              <a:rPr lang="zh-CN" altLang="en-US" dirty="0"/>
              <a:t>识别的</a:t>
            </a:r>
            <a:r>
              <a:rPr lang="en-US" altLang="zh-CN" dirty="0"/>
              <a:t>SOTA</a:t>
            </a:r>
          </a:p>
          <a:p>
            <a:r>
              <a:rPr lang="zh-CN" altLang="en-US" dirty="0"/>
              <a:t>数据增强包括加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但是这篇工作主要专注于文本的涂改识别，但未必适合涉及大量公式、图的识别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Project</a:t>
            </a:r>
            <a:r>
              <a:rPr lang="zh-CN" altLang="en-US" dirty="0"/>
              <a:t>的提出是因为：</a:t>
            </a:r>
            <a:endParaRPr lang="en-US" altLang="zh-CN" dirty="0"/>
          </a:p>
          <a:p>
            <a:r>
              <a:rPr lang="zh-CN" altLang="en-US" dirty="0"/>
              <a:t>在开发自动批改系统的过程中，对文字和公式的识别，即</a:t>
            </a:r>
            <a:r>
              <a:rPr lang="en-US" altLang="zh-CN" dirty="0"/>
              <a:t>OCR</a:t>
            </a:r>
            <a:r>
              <a:rPr lang="zh-CN" altLang="en-US" dirty="0"/>
              <a:t>是很重要的因素；</a:t>
            </a:r>
            <a:endParaRPr lang="en-US" altLang="zh-CN" dirty="0"/>
          </a:p>
          <a:p>
            <a:r>
              <a:rPr lang="zh-CN" altLang="en-US" dirty="0"/>
              <a:t>而在实践中，我们发现涂改文字对文字和公式的</a:t>
            </a:r>
            <a:r>
              <a:rPr lang="en-US" altLang="zh-CN" dirty="0"/>
              <a:t>OCR</a:t>
            </a:r>
            <a:r>
              <a:rPr lang="zh-CN" altLang="en-US" dirty="0"/>
              <a:t>识别准确率有很大影响</a:t>
            </a:r>
            <a:endParaRPr lang="en-US" altLang="zh-CN" dirty="0"/>
          </a:p>
          <a:p>
            <a:r>
              <a:rPr lang="zh-CN" altLang="en-US" dirty="0"/>
              <a:t>所以我们希望在</a:t>
            </a:r>
            <a:r>
              <a:rPr lang="en-US" altLang="zh-CN" dirty="0"/>
              <a:t>OCR</a:t>
            </a:r>
            <a:r>
              <a:rPr lang="zh-CN" altLang="en-US" dirty="0"/>
              <a:t>前进行预处理，首先尽可能移除涂改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我们的研究问题是：</a:t>
            </a:r>
            <a:endParaRPr lang="en-US" altLang="zh-CN" dirty="0"/>
          </a:p>
          <a:p>
            <a:r>
              <a:rPr lang="zh-CN" altLang="en-US" dirty="0"/>
              <a:t>对于数学试卷，在移除涂改的同时，尽可能保留非涂改</a:t>
            </a:r>
            <a:endParaRPr lang="en-US" altLang="zh-CN" dirty="0"/>
          </a:p>
          <a:p>
            <a:r>
              <a:rPr lang="zh-CN" altLang="en-US" dirty="0"/>
              <a:t>我们将这个问题视作目标检测工作</a:t>
            </a:r>
            <a:endParaRPr lang="en-US" altLang="zh-CN" dirty="0"/>
          </a:p>
          <a:p>
            <a:r>
              <a:rPr lang="zh-CN" altLang="en-US" dirty="0"/>
              <a:t>输入是灰度的试卷图</a:t>
            </a:r>
            <a:endParaRPr lang="en-US" altLang="zh-CN" dirty="0"/>
          </a:p>
          <a:p>
            <a:r>
              <a:rPr lang="zh-CN" altLang="en-US" dirty="0"/>
              <a:t>输出是一系列框着涂改的</a:t>
            </a:r>
            <a:r>
              <a:rPr lang="en-US" altLang="zh-CN" dirty="0"/>
              <a:t>bounding box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然后是评判标准</a:t>
            </a:r>
            <a:endParaRPr lang="en-US" altLang="zh-CN" dirty="0"/>
          </a:p>
          <a:p>
            <a:r>
              <a:rPr lang="zh-CN" altLang="en-US" dirty="0"/>
              <a:t>评判指标是</a:t>
            </a:r>
            <a:r>
              <a:rPr lang="en-US" altLang="zh-CN" dirty="0"/>
              <a:t>AP</a:t>
            </a:r>
            <a:r>
              <a:rPr lang="zh-CN" altLang="en-US" dirty="0"/>
              <a:t>，也就是所有预测</a:t>
            </a:r>
            <a:r>
              <a:rPr lang="en-US" altLang="zh-CN" dirty="0"/>
              <a:t>bounding box</a:t>
            </a:r>
            <a:r>
              <a:rPr lang="zh-CN" altLang="en-US" dirty="0"/>
              <a:t>的平均查准率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Precision-Recall</a:t>
            </a:r>
            <a:r>
              <a:rPr lang="zh-CN" altLang="en-US" dirty="0"/>
              <a:t>曲线是将所有的预测</a:t>
            </a:r>
            <a:r>
              <a:rPr lang="en-US" altLang="zh-CN" dirty="0"/>
              <a:t>bounding box</a:t>
            </a:r>
            <a:r>
              <a:rPr lang="zh-CN" altLang="en-US" dirty="0"/>
              <a:t>，从置信度高到低，挨个计算</a:t>
            </a:r>
            <a:r>
              <a:rPr lang="en-US" altLang="zh-CN" dirty="0"/>
              <a:t>pixelwise</a:t>
            </a:r>
            <a:r>
              <a:rPr lang="zh-CN" altLang="en-US" dirty="0"/>
              <a:t>的</a:t>
            </a:r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precision</a:t>
            </a:r>
            <a:r>
              <a:rPr lang="zh-CN" altLang="en-US" dirty="0"/>
              <a:t>是查准率，</a:t>
            </a:r>
            <a:r>
              <a:rPr lang="en-US" altLang="zh-CN" dirty="0"/>
              <a:t>recall</a:t>
            </a:r>
            <a:r>
              <a:rPr lang="zh-CN" altLang="en-US" dirty="0"/>
              <a:t>是查全率）</a:t>
            </a:r>
            <a:endParaRPr lang="en-US" altLang="zh-CN" dirty="0"/>
          </a:p>
          <a:p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Precision-Recall</a:t>
            </a:r>
            <a:r>
              <a:rPr lang="zh-CN" altLang="en-US" dirty="0"/>
              <a:t>曲线下方的面积，这个指标被广泛应用在目标检测中</a:t>
            </a:r>
            <a:endParaRPr lang="en-US" altLang="zh-CN" dirty="0"/>
          </a:p>
          <a:p>
            <a:r>
              <a:rPr lang="zh-CN" altLang="en-US" dirty="0"/>
              <a:t>我们的目标是让</a:t>
            </a:r>
            <a:r>
              <a:rPr lang="en-US" altLang="zh-CN" dirty="0"/>
              <a:t>AP</a:t>
            </a:r>
            <a:r>
              <a:rPr lang="zh-CN" altLang="en-US" dirty="0"/>
              <a:t>尽可能高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2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目前已有的资源是我们手工标注的</a:t>
            </a:r>
            <a:r>
              <a:rPr lang="en-US" altLang="zh-CN" dirty="0"/>
              <a:t>632</a:t>
            </a:r>
            <a:r>
              <a:rPr lang="zh-CN" altLang="en-US" dirty="0"/>
              <a:t>张学生答案，针对同一道三角函数题目</a:t>
            </a:r>
            <a:endParaRPr lang="en-US" altLang="zh-CN" dirty="0"/>
          </a:p>
          <a:p>
            <a:r>
              <a:rPr lang="zh-CN" altLang="en-US" dirty="0"/>
              <a:t>所有的涂改公式、图、字母、符号、汉字都被归为一类</a:t>
            </a:r>
            <a:endParaRPr lang="en-US" altLang="zh-CN" dirty="0"/>
          </a:p>
          <a:p>
            <a:r>
              <a:rPr lang="zh-CN" altLang="en-US" dirty="0"/>
              <a:t>目前的训练、验证、测试集划分是</a:t>
            </a:r>
            <a:r>
              <a:rPr lang="en-US" altLang="zh-CN" dirty="0"/>
              <a:t>8:1:1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/>
              <a:t>yolo v5</a:t>
            </a:r>
            <a:r>
              <a:rPr lang="zh-CN" altLang="en-US" dirty="0"/>
              <a:t>作为</a:t>
            </a:r>
            <a:r>
              <a:rPr lang="en-US" altLang="zh-CN" dirty="0"/>
              <a:t>Baseline</a:t>
            </a:r>
            <a:r>
              <a:rPr lang="zh-CN" altLang="en-US" dirty="0"/>
              <a:t>，在它上面测试了效果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P-R</a:t>
            </a:r>
            <a:r>
              <a:rPr lang="zh-CN" altLang="en-US" dirty="0"/>
              <a:t>曲线，</a:t>
            </a:r>
            <a:r>
              <a:rPr lang="en-US" altLang="zh-CN" dirty="0"/>
              <a:t>AP</a:t>
            </a:r>
            <a:r>
              <a:rPr lang="zh-CN" altLang="en-US" dirty="0"/>
              <a:t>值是</a:t>
            </a:r>
            <a:r>
              <a:rPr lang="en-US" altLang="zh-CN" dirty="0"/>
              <a:t>0.829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yolo</a:t>
            </a:r>
            <a:r>
              <a:rPr lang="zh-CN" altLang="en-US" dirty="0"/>
              <a:t>这个</a:t>
            </a:r>
            <a:r>
              <a:rPr lang="en-US" altLang="zh-CN" dirty="0"/>
              <a:t>baseline</a:t>
            </a:r>
            <a:r>
              <a:rPr lang="zh-CN" altLang="en-US" dirty="0"/>
              <a:t>的结果，我们总结了涂改识别的一些难点</a:t>
            </a:r>
            <a:endParaRPr lang="en-US" altLang="zh-CN" dirty="0"/>
          </a:p>
          <a:p>
            <a:r>
              <a:rPr lang="zh-CN" altLang="en-US" dirty="0"/>
              <a:t>首先是汉字经常被识别成涂改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然后是一些较小的涂改，一般只涉及</a:t>
            </a:r>
            <a:r>
              <a:rPr lang="en-US" altLang="zh-CN" dirty="0"/>
              <a:t>1~4</a:t>
            </a:r>
            <a:r>
              <a:rPr lang="zh-CN" altLang="en-US" dirty="0"/>
              <a:t>个字母或者符号，识别得不好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7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以及，长划线经常遇到识别不到或者识别范围出错的问题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EE7A-C349-4A2E-9E71-17AF6F0575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0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1FD918-F523-45A3-8D01-38F5CA2393DC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BB987-B3A8-4914-8139-8C3301CBBE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Remove Handwritten Struck-Out Text from Mathematical Answer Sheets </a:t>
            </a:r>
            <a:br>
              <a:rPr lang="en-US" altLang="zh-CN" sz="4800" dirty="0"/>
            </a:br>
            <a:r>
              <a:rPr lang="en-US" altLang="zh-CN" sz="4800" dirty="0"/>
              <a:t>via Deep Learning 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1F60A-55D1-B36B-E002-1BBE3D3798FC}"/>
              </a:ext>
            </a:extLst>
          </p:cNvPr>
          <p:cNvSpPr txBox="1">
            <a:spLocks/>
          </p:cNvSpPr>
          <p:nvPr/>
        </p:nvSpPr>
        <p:spPr>
          <a:xfrm>
            <a:off x="1196502" y="4503906"/>
            <a:ext cx="5059919" cy="136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Jiaqi Han</a:t>
            </a:r>
          </a:p>
        </p:txBody>
      </p:sp>
    </p:spTree>
    <p:extLst>
      <p:ext uri="{BB962C8B-B14F-4D97-AF65-F5344CB8AC3E}">
        <p14:creationId xmlns:p14="http://schemas.microsoft.com/office/powerpoint/2010/main" val="44060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5F24-A432-E761-F4D8-B8EA2E79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857F1-8467-65A8-B64A-C65D7C5B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the performance of existing networks, combine or modify networks for higher performance.</a:t>
            </a:r>
          </a:p>
          <a:p>
            <a:r>
              <a:rPr lang="en-US" altLang="zh-CN" dirty="0"/>
              <a:t>1. Faster R-CNN</a:t>
            </a:r>
          </a:p>
          <a:p>
            <a:r>
              <a:rPr lang="en-US" altLang="zh-CN" dirty="0"/>
              <a:t>2. SSD </a:t>
            </a:r>
          </a:p>
          <a:p>
            <a:r>
              <a:rPr lang="en-US" altLang="zh-CN" dirty="0"/>
              <a:t>3. Easter 2.0</a:t>
            </a:r>
          </a:p>
          <a:p>
            <a:r>
              <a:rPr lang="en-US" altLang="zh-CN" dirty="0"/>
              <a:t>Other methods:</a:t>
            </a:r>
          </a:p>
          <a:p>
            <a:r>
              <a:rPr lang="en-US" altLang="zh-CN" dirty="0"/>
              <a:t>1. Data augmentation.</a:t>
            </a:r>
          </a:p>
          <a:p>
            <a:r>
              <a:rPr lang="en-US" altLang="zh-CN" dirty="0"/>
              <a:t>2. Utilize handwriting OCR pretrained model.</a:t>
            </a:r>
          </a:p>
          <a:p>
            <a:r>
              <a:rPr lang="en-US" altLang="zh-CN" dirty="0"/>
              <a:t>3. Refine the dataset to multiple classes.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8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328CC-5BA7-BF50-1A6D-E7DD4864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665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66F5-BAE6-1833-C544-4DFDA88D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2E757F-1338-C052-58A4-AA27756B9EF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832939" cy="2969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Using Dense-net, </a:t>
            </a:r>
          </a:p>
          <a:p>
            <a:r>
              <a:rPr lang="en-US" altLang="zh-CN" dirty="0"/>
              <a:t>objection detection + classification</a:t>
            </a:r>
          </a:p>
          <a:p>
            <a:endParaRPr lang="en-US" altLang="zh-CN" dirty="0"/>
          </a:p>
          <a:p>
            <a:r>
              <a:rPr lang="en-US" altLang="zh-CN" dirty="0"/>
              <a:t>85% precision for struck-out text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8A9B3-A8CB-E90F-23E9-AFB28AD524DC}"/>
              </a:ext>
            </a:extLst>
          </p:cNvPr>
          <p:cNvSpPr txBox="1"/>
          <p:nvPr/>
        </p:nvSpPr>
        <p:spPr>
          <a:xfrm>
            <a:off x="138260" y="6348920"/>
            <a:ext cx="11915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Shivakumara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Palaiahnakote</a:t>
            </a:r>
            <a:r>
              <a:rPr lang="en-US" altLang="zh-CN" sz="1400" dirty="0">
                <a:solidFill>
                  <a:schemeClr val="bg1"/>
                </a:solidFill>
              </a:rPr>
              <a:t> &amp; Jain, Tanmay &amp; Surana, Nitish &amp; Pal, </a:t>
            </a:r>
            <a:r>
              <a:rPr lang="en-US" altLang="zh-CN" sz="1400" dirty="0" err="1">
                <a:solidFill>
                  <a:schemeClr val="bg1"/>
                </a:solidFill>
              </a:rPr>
              <a:t>Umapada</a:t>
            </a:r>
            <a:r>
              <a:rPr lang="en-US" altLang="zh-CN" sz="1400" dirty="0">
                <a:solidFill>
                  <a:schemeClr val="bg1"/>
                </a:solidFill>
              </a:rPr>
              <a:t> &amp; Lu, Tong &amp; Blumenstein, Michael &amp; Chanda, </a:t>
            </a:r>
            <a:r>
              <a:rPr lang="en-US" altLang="zh-CN" sz="1400" dirty="0" err="1">
                <a:solidFill>
                  <a:schemeClr val="bg1"/>
                </a:solidFill>
              </a:rPr>
              <a:t>Sukalpa</a:t>
            </a:r>
            <a:r>
              <a:rPr lang="en-US" altLang="zh-CN" sz="1400" dirty="0">
                <a:solidFill>
                  <a:schemeClr val="bg1"/>
                </a:solidFill>
              </a:rPr>
              <a:t>. (2021). A Connected Component-Based Deep Learning Model for Multi-type Struck-Out Component Classification. 10.1007/978-3-030-86159-9_11.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9E579-E1ED-BB99-C6FE-54D900F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14" y="1845734"/>
            <a:ext cx="3214101" cy="2881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9C39D-6145-69D5-B30B-11872C11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27" y="1874385"/>
            <a:ext cx="3017782" cy="1554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79156F-AF8D-2B40-1C98-52BD534C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10" y="3429000"/>
            <a:ext cx="3318590" cy="2775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7FA4E6-BCD9-B72E-FB8D-D7895241A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51" y="4949885"/>
            <a:ext cx="6497768" cy="13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F9F3-6822-B15A-9EFD-73C2107A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1A33-6199-DE45-FBE4-CDC20B40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7622" cy="4023360"/>
          </a:xfrm>
        </p:spPr>
        <p:txBody>
          <a:bodyPr/>
          <a:lstStyle/>
          <a:p>
            <a:r>
              <a:rPr lang="en-US" altLang="zh-CN" dirty="0"/>
              <a:t>In auto-grading system, the accuracy of OCR affect matters.</a:t>
            </a:r>
          </a:p>
          <a:p>
            <a:r>
              <a:rPr lang="en-US" altLang="zh-CN" dirty="0"/>
              <a:t>In practice, struck-out text severely disturb the recognition of text and formulas.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9C9A2-38B0-D4EB-E754-ABD0FC1C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15" y="393650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5C3272-94AF-1B68-3916-2E28771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83" y="44201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C79878-1FB2-E91C-EC66-1A8EC383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59" y="3936503"/>
            <a:ext cx="89437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26FDA-21FB-E04E-C558-49C862F60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545" y="5221338"/>
            <a:ext cx="4061812" cy="6477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6FECB-F4E4-F05C-7725-02884FC6D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98" y="3201880"/>
            <a:ext cx="3078747" cy="6020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9A1FE-F4FB-9213-32C1-9EA7469C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357" y="3176877"/>
            <a:ext cx="3064679" cy="65215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935D5D78-430F-C80B-A4C0-7A76D4D03718}"/>
              </a:ext>
            </a:extLst>
          </p:cNvPr>
          <p:cNvSpPr/>
          <p:nvPr/>
        </p:nvSpPr>
        <p:spPr>
          <a:xfrm rot="19361972">
            <a:off x="3179055" y="4003745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55D34AD-347B-7852-FD29-FE376060558E}"/>
              </a:ext>
            </a:extLst>
          </p:cNvPr>
          <p:cNvSpPr/>
          <p:nvPr/>
        </p:nvSpPr>
        <p:spPr>
          <a:xfrm rot="13228149">
            <a:off x="7833617" y="4003744"/>
            <a:ext cx="437745" cy="129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7F03DC5-DB55-4004-6C16-D952D50D04A5}"/>
              </a:ext>
            </a:extLst>
          </p:cNvPr>
          <p:cNvSpPr/>
          <p:nvPr/>
        </p:nvSpPr>
        <p:spPr>
          <a:xfrm>
            <a:off x="10183532" y="3929480"/>
            <a:ext cx="437745" cy="465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01792BB-AD8A-E4F0-AF4D-A76FBA718E22}"/>
              </a:ext>
            </a:extLst>
          </p:cNvPr>
          <p:cNvSpPr txBox="1">
            <a:spLocks/>
          </p:cNvSpPr>
          <p:nvPr/>
        </p:nvSpPr>
        <p:spPr>
          <a:xfrm>
            <a:off x="9832853" y="4986524"/>
            <a:ext cx="725538" cy="1084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"/>
              </a:lnSpc>
            </a:pPr>
            <a:r>
              <a:rPr lang="en-US" altLang="zh-CN" sz="1400" dirty="0"/>
              <a:t>Wrong 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Answer</a:t>
            </a:r>
          </a:p>
          <a:p>
            <a:pPr algn="ctr">
              <a:lnSpc>
                <a:spcPts val="200"/>
              </a:lnSpc>
            </a:pPr>
            <a:r>
              <a:rPr lang="en-US" altLang="zh-CN" sz="1400" dirty="0"/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42476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6786-4C77-FE90-5935-0370DEB7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887E9-1DFE-A1B0-6526-3A2780EA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mathematical answer sheets:</a:t>
            </a:r>
          </a:p>
          <a:p>
            <a:r>
              <a:rPr lang="en-US" altLang="zh-CN" dirty="0"/>
              <a:t>Remove the struck-out text, while preserve the non-struck-out text.</a:t>
            </a:r>
          </a:p>
          <a:p>
            <a:endParaRPr lang="en-US" altLang="zh-CN" dirty="0"/>
          </a:p>
          <a:p>
            <a:r>
              <a:rPr lang="en-US" altLang="zh-CN" dirty="0"/>
              <a:t>Regard this problem as </a:t>
            </a:r>
            <a:r>
              <a:rPr lang="en-US" altLang="zh-CN" b="1" dirty="0"/>
              <a:t>object detection</a:t>
            </a:r>
            <a:r>
              <a:rPr lang="en-US" altLang="zh-CN" dirty="0"/>
              <a:t> task. </a:t>
            </a:r>
          </a:p>
          <a:p>
            <a:endParaRPr lang="en-US" altLang="zh-CN" dirty="0"/>
          </a:p>
          <a:p>
            <a:r>
              <a:rPr lang="en-US" altLang="zh-CN" b="1" dirty="0"/>
              <a:t>Input: </a:t>
            </a:r>
            <a:r>
              <a:rPr lang="en-US" altLang="zh-CN" dirty="0"/>
              <a:t>Grey scale image of mathematical answer sheets</a:t>
            </a:r>
          </a:p>
          <a:p>
            <a:endParaRPr lang="en-US" altLang="zh-CN" dirty="0"/>
          </a:p>
          <a:p>
            <a:r>
              <a:rPr lang="en-US" altLang="zh-CN" b="1" dirty="0"/>
              <a:t>Output: </a:t>
            </a:r>
            <a:r>
              <a:rPr lang="en-US" altLang="zh-CN" dirty="0"/>
              <a:t>Rectangle bounding boxes of struck-out text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D39F9-C2CA-FAB2-F34C-771992B9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516" y="1868524"/>
            <a:ext cx="2579310" cy="43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1E71-9758-2941-9693-4520097D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4F92-23F2-BA00-4163-72DE6171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Objection is to improve the Average Precision (AP), which is also the area under Precision-Recall curve.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Improve the</a:t>
            </a:r>
            <a:r>
              <a:rPr lang="zh-CN" altLang="en-US" dirty="0"/>
              <a:t> </a:t>
            </a:r>
            <a:r>
              <a:rPr lang="en-US" altLang="zh-CN" dirty="0"/>
              <a:t>AP,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C08E11-B032-A4CA-0960-BF0D91F7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8" y="2587083"/>
            <a:ext cx="3449038" cy="35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E219-C062-F337-AAD7-DA876C2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82B2-E77B-C003-000D-2448BFA4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Annotated dataset of 632 eighth-grade students’ answers of one question in an exam.</a:t>
            </a:r>
          </a:p>
          <a:p>
            <a:r>
              <a:rPr lang="en-US" altLang="zh-CN" dirty="0"/>
              <a:t>All struck-out formulas, figures, letters, symbols, Chinese characters are annotated as one class.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E82CE-F679-3031-3D36-46367CB7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63" y="2694562"/>
            <a:ext cx="1775132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6597FF-B0F0-05D3-4FF9-B0224E19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778" y="2694562"/>
            <a:ext cx="1779047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FF067-FCA7-C507-57BC-8AD548E0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08" y="2694562"/>
            <a:ext cx="1782784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9E881-9167-33C9-8D8A-50647D991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975" y="2694562"/>
            <a:ext cx="1765605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B9BEF8-C09E-26C4-7661-88C1A2D75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263" y="2694562"/>
            <a:ext cx="17733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EAF4-C6C1-6E1F-4861-97FBBC58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Baseline: Yolo v5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7722-56DC-8411-3952-11A44824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67751" cy="4023360"/>
          </a:xfrm>
        </p:spPr>
        <p:txBody>
          <a:bodyPr/>
          <a:lstStyle/>
          <a:p>
            <a:r>
              <a:rPr lang="en-US" altLang="zh-CN" dirty="0"/>
              <a:t>Epoch = 500</a:t>
            </a:r>
          </a:p>
          <a:p>
            <a:r>
              <a:rPr lang="en-US" altLang="zh-CN" dirty="0"/>
              <a:t>Precision – Recall Curve:		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						 AP = 0.829 	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4D92E-EB36-9322-F95C-EB851596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4472"/>
            <a:ext cx="4952206" cy="33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4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6BB5AC-F0E1-037D-67E2-531B7B6B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46" y="3057924"/>
            <a:ext cx="2317957" cy="10430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976D81-DB68-0FF3-7008-58D643DF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55" y="2830778"/>
            <a:ext cx="5448772" cy="1196444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79016625-4F84-0AF4-5EC3-EB051F940906}"/>
              </a:ext>
            </a:extLst>
          </p:cNvPr>
          <p:cNvSpPr/>
          <p:nvPr/>
        </p:nvSpPr>
        <p:spPr>
          <a:xfrm>
            <a:off x="1336955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113AAB-FE08-7A65-F299-6679496A8189}"/>
              </a:ext>
            </a:extLst>
          </p:cNvPr>
          <p:cNvSpPr/>
          <p:nvPr/>
        </p:nvSpPr>
        <p:spPr>
          <a:xfrm>
            <a:off x="4446563" y="2830778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126F6B-61B4-580C-5994-49DF3F677937}"/>
              </a:ext>
            </a:extLst>
          </p:cNvPr>
          <p:cNvSpPr/>
          <p:nvPr/>
        </p:nvSpPr>
        <p:spPr>
          <a:xfrm>
            <a:off x="8035046" y="3492626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1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F5C59-A883-9ABC-563F-ED667046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1" y="3857414"/>
            <a:ext cx="3293500" cy="1562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672A8-CFB9-122D-8CD3-D6E92E82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62" y="3429000"/>
            <a:ext cx="4397121" cy="226333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4503227-0D98-1724-E567-EBDCB1192B2F}"/>
              </a:ext>
            </a:extLst>
          </p:cNvPr>
          <p:cNvSpPr/>
          <p:nvPr/>
        </p:nvSpPr>
        <p:spPr>
          <a:xfrm>
            <a:off x="3039937" y="40860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67CDFE-EA0F-A91C-B793-A29A85AB9616}"/>
              </a:ext>
            </a:extLst>
          </p:cNvPr>
          <p:cNvSpPr/>
          <p:nvPr/>
        </p:nvSpPr>
        <p:spPr>
          <a:xfrm>
            <a:off x="2165639" y="4798513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36FBBED-41AE-30BC-FA2E-E653FFBB25E5}"/>
              </a:ext>
            </a:extLst>
          </p:cNvPr>
          <p:cNvSpPr/>
          <p:nvPr/>
        </p:nvSpPr>
        <p:spPr>
          <a:xfrm>
            <a:off x="6333437" y="4686351"/>
            <a:ext cx="851768" cy="7295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D1D-3605-0C77-E2C8-9294396A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05790-C28A-4E1F-2EE8-8B70120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37767" cy="4023360"/>
          </a:xfrm>
        </p:spPr>
        <p:txBody>
          <a:bodyPr/>
          <a:lstStyle/>
          <a:p>
            <a:r>
              <a:rPr lang="en-US" altLang="zh-CN" dirty="0"/>
              <a:t>1. Chinese characters recognized as struck-out text.</a:t>
            </a:r>
          </a:p>
          <a:p>
            <a:endParaRPr lang="en-US" altLang="zh-CN" dirty="0"/>
          </a:p>
          <a:p>
            <a:r>
              <a:rPr lang="en-US" altLang="zh-CN" dirty="0"/>
              <a:t>2. Poor recognition of small struck-outs and small characters.</a:t>
            </a:r>
          </a:p>
          <a:p>
            <a:endParaRPr lang="en-US" altLang="zh-CN" dirty="0"/>
          </a:p>
          <a:p>
            <a:r>
              <a:rPr lang="en-US" altLang="zh-CN" dirty="0"/>
              <a:t>3. Long struck-out text not correctly recognized.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89176-9198-CE08-8DBF-9CD932F3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02" y="4877316"/>
            <a:ext cx="2918713" cy="1333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01DA4-0031-0FFC-FC12-DFD15CA9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438" y="4820161"/>
            <a:ext cx="6073666" cy="14479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37770AA-F4C8-0EFF-4F7E-6BBD9A38E882}"/>
              </a:ext>
            </a:extLst>
          </p:cNvPr>
          <p:cNvSpPr/>
          <p:nvPr/>
        </p:nvSpPr>
        <p:spPr>
          <a:xfrm>
            <a:off x="2173534" y="5233482"/>
            <a:ext cx="2340100" cy="103460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128D9F-8B7F-73F5-FA6A-593AAA4DD5B8}"/>
              </a:ext>
            </a:extLst>
          </p:cNvPr>
          <p:cNvSpPr/>
          <p:nvPr/>
        </p:nvSpPr>
        <p:spPr>
          <a:xfrm>
            <a:off x="9245374" y="4611306"/>
            <a:ext cx="2184626" cy="15996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D8A3A5-551E-60C2-3663-19FC478561F0}"/>
              </a:ext>
            </a:extLst>
          </p:cNvPr>
          <p:cNvSpPr/>
          <p:nvPr/>
        </p:nvSpPr>
        <p:spPr>
          <a:xfrm>
            <a:off x="6546715" y="5233482"/>
            <a:ext cx="525293" cy="63561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519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788</Words>
  <Application>Microsoft Office PowerPoint</Application>
  <PresentationFormat>宽屏</PresentationFormat>
  <Paragraphs>102</Paragraphs>
  <Slides>12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Calibri</vt:lpstr>
      <vt:lpstr>Calibri Light</vt:lpstr>
      <vt:lpstr>回顾</vt:lpstr>
      <vt:lpstr>Remove Handwritten Struck-Out Text from Mathematical Answer Sheets  via Deep Learning </vt:lpstr>
      <vt:lpstr>Background</vt:lpstr>
      <vt:lpstr>Target Problem</vt:lpstr>
      <vt:lpstr>Evaluation</vt:lpstr>
      <vt:lpstr>Resources</vt:lpstr>
      <vt:lpstr>Baseline: Yolo v5</vt:lpstr>
      <vt:lpstr>Difficulties</vt:lpstr>
      <vt:lpstr>Difficulties</vt:lpstr>
      <vt:lpstr>Difficulties</vt:lpstr>
      <vt:lpstr>Methods</vt:lpstr>
      <vt:lpstr>Thank you!</vt:lpstr>
      <vt:lpstr>Existing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Handwritten Struck-out text from mathematical answer sheets  via deep learning </dc:title>
  <dc:creator>Herz Pilatus</dc:creator>
  <cp:lastModifiedBy>Herz Pilatus</cp:lastModifiedBy>
  <cp:revision>72</cp:revision>
  <dcterms:created xsi:type="dcterms:W3CDTF">2022-11-14T11:15:50Z</dcterms:created>
  <dcterms:modified xsi:type="dcterms:W3CDTF">2022-11-15T12:48:40Z</dcterms:modified>
</cp:coreProperties>
</file>