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05E87-23C2-FFAC-1D2D-7B6E8242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3C1A12-D394-5DD9-8355-1E35581EB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ADBD7-5F47-4A22-B571-63C042D4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66DE4B-8402-70C0-7810-90CE0C79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67A1D-5698-EF02-E211-4B3F09A3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6024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1F5E1-5DEE-BB17-BB13-7B766880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019960-33EB-B16C-70F4-25B8C37B0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F05D7-38CA-4C4D-6B3D-357252C3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226C1-BDDC-3C71-4E0C-1052F4AC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3B5CE-D235-9F8E-1614-B21FECC9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9784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A4BBBC-20CD-5CC0-4759-AAB34E02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626F3-8F92-A6BE-BE2F-D371C1A4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2AD69-D1D3-667C-D4A3-90A932D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626A0-8D7F-93E0-3CAA-A38127B3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CA50F-BF24-6874-5DF7-EA452304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8264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A8549-3EED-5EC0-EB9D-14B9AD9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DBA63-C096-85DF-CDA2-E2209DCB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3BB09-37D3-B58F-C5AE-08E6CDA0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504405-C618-1E85-BCBF-D1FE3FC4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EEE62-B5EA-BE5E-BB76-872A8B93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3187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A0605-047E-C1AA-0110-6334D0AA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8F2D79-DFDE-B8BC-BEE5-05CCD0F4C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86A7D-DDBF-C688-4461-40FC1F08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58D39F-3EC6-87DC-28C5-A98FE1F3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77CA3A-DEC4-D4F6-BCBA-3D50705E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9690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1F2EB-7F24-E58B-32CD-89F79B75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AD747-6380-1325-2BF8-9F290CB3A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5BB568-93F8-BDD4-ACD8-E244820D1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227D6F-C4EE-5E85-1468-46914B2A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67D8A-9900-A195-C787-6714E5E4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8D53A-5AEB-DAAA-ABA3-A464F85D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3402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A7907-2353-DD4E-41B1-10C64AB3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C6B54C-EB9B-AA9A-A98B-1205EDD2D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D3406-C50A-5E00-D120-24B2A1F9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313D5D-56FA-D3CF-A5F5-61DDA7E75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89DEF5-50A8-1623-7FEF-6CE3773F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B78496-12EF-3624-C9BD-FFB39E27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1F59A1-4241-C284-852E-853ABC41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AC9EA4-06FE-D38B-ECF5-E18925E2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28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C6AE9-7D7A-4CED-5C02-C84CFA1C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7D050A-6C3E-47F8-F04F-17E52448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BC1663-8F50-1988-4813-9E45E529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6A2C01-F8FF-88F0-E183-3C895A02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335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576108-B89A-3C31-68B5-7615A306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F31831-217D-963D-FA78-720563BD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841B9E-3828-3049-5498-C7A29F3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833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9D4E-63EA-3EB0-6323-6BE7CE67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00A12-DDF8-070B-4FA2-ECE98275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07EC26-4A1A-A643-F1F6-213820212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6CA6F5-384A-EAED-082D-A1016B2B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2C981-639A-608D-142C-4064EB0F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1CDB4C-C27B-7A8B-B4BC-814AD269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70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A69D9-CAAF-7D1B-CF67-D29D23E6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68BBC4-BE36-F44E-DA7A-851F0255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08A391-CF6E-34D0-E312-AE5635CCC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929A8-21F9-B1EA-874E-621CCC4B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29527-15FF-E55B-8404-2A55D839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545672-80F0-6001-2A9B-8D03A7AB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1462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634B4-F24C-ABEB-3CC6-A9CCC3DF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B80A0-1362-DAEA-1AB5-EA3DC325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0EEEFC-FEB0-8FA6-0551-2ECFDB5C2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8170-06AA-4116-93B7-B6794CE60011}" type="datetimeFigureOut">
              <a:rPr lang="ru-BY" smtClean="0"/>
              <a:t>10.04.2024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BA7AB-7CA8-3FEE-3C6C-9F4715D94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EDF6E1-946C-17BC-8B1C-E68495AFC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A114-3246-4F82-818F-0615F5065A3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177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Леонардо да Винчи. Туринский автопортрет, 1512г.">
            <a:extLst>
              <a:ext uri="{FF2B5EF4-FFF2-40B4-BE49-F238E27FC236}">
                <a16:creationId xmlns:a16="http://schemas.microsoft.com/office/drawing/2014/main" id="{AEF38DCA-22BE-1E34-3412-1D5087921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62" y="0"/>
            <a:ext cx="46304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05ABF-806E-EE01-F7EA-AE6797EC867D}"/>
              </a:ext>
            </a:extLst>
          </p:cNvPr>
          <p:cNvSpPr txBox="1"/>
          <p:nvPr/>
        </p:nvSpPr>
        <p:spPr>
          <a:xfrm>
            <a:off x="502506" y="30691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solidFill>
                  <a:srgbClr val="1A1A1A"/>
                </a:solidFill>
                <a:effectLst/>
                <a:latin typeface="Formular"/>
              </a:rPr>
              <a:t>Леонардо</a:t>
            </a:r>
            <a:r>
              <a:rPr lang="ru-RU" sz="4400" b="1" i="0" dirty="0">
                <a:solidFill>
                  <a:srgbClr val="1A1A1A"/>
                </a:solidFill>
                <a:effectLst/>
                <a:latin typeface="Formular"/>
              </a:rPr>
              <a:t> да Винчи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F6FE6-4BDD-9C5D-7272-494200CF29A8}"/>
              </a:ext>
            </a:extLst>
          </p:cNvPr>
          <p:cNvSpPr txBox="1"/>
          <p:nvPr/>
        </p:nvSpPr>
        <p:spPr>
          <a:xfrm>
            <a:off x="214184" y="1647197"/>
            <a:ext cx="73473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RobotoFlex"/>
              </a:rPr>
              <a:t>Итальянский живописец, скульптор, архитектор, ученый и инженер эпохи Высокого Возрождения Леонардо да Винчи 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Flex"/>
              </a:rPr>
              <a:t>родился 15 апреля 1452 года</a:t>
            </a:r>
            <a:r>
              <a:rPr lang="ru-RU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RobotoFlex"/>
              </a:rPr>
              <a:t> в местечке </a:t>
            </a:r>
            <a:r>
              <a:rPr lang="ru-RU" b="0" i="0" dirty="0" err="1">
                <a:solidFill>
                  <a:srgbClr val="454545"/>
                </a:solidFill>
                <a:effectLst/>
                <a:highlight>
                  <a:srgbClr val="FFFFFF"/>
                </a:highlight>
                <a:latin typeface="RobotoFlex"/>
              </a:rPr>
              <a:t>Анкиано</a:t>
            </a:r>
            <a:r>
              <a:rPr lang="ru-RU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RobotoFlex"/>
              </a:rPr>
              <a:t> близ города Винчи, расположенном недалеко от Флоренции (Италия).</a:t>
            </a:r>
          </a:p>
          <a:p>
            <a:pPr algn="l"/>
            <a:r>
              <a:rPr lang="ru-RU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RobotoFlex"/>
              </a:rPr>
              <a:t>Леонардо да Винчи был незаконнорожденным сыном нотариуса Пьеро да Винчи и крестьянки Катарины. Его отец, пользовавшийся высокой репутацией во флорентийском обществе, 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Flex"/>
              </a:rPr>
              <a:t>отдал</a:t>
            </a:r>
            <a:r>
              <a:rPr lang="ru-RU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RobotoFlex"/>
              </a:rPr>
              <a:t> его в 15-летнем возрасте в ученики к художнику Андреа дель Верроккьо. В мастерской Верроккьо Леонардо да Винчи получил многогранное образование, которое включало живопись и скульптуру, а также технические и механические искусства.</a:t>
            </a:r>
          </a:p>
          <a:p>
            <a:pPr algn="l"/>
            <a:r>
              <a:rPr lang="ru-RU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RobotoFlex"/>
              </a:rPr>
              <a:t>Верроккьо помог молодому ученику развить его аналитические способности и 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Flex"/>
              </a:rPr>
              <a:t>послужил</a:t>
            </a:r>
            <a:r>
              <a:rPr lang="ru-RU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RobotoFlex"/>
              </a:rPr>
              <a:t> для него образцом универсализма, ставшего в дальнейшем отличительной чертой творчества Леонардо да Винчи.</a:t>
            </a:r>
          </a:p>
        </p:txBody>
      </p:sp>
    </p:spTree>
    <p:extLst>
      <p:ext uri="{BB962C8B-B14F-4D97-AF65-F5344CB8AC3E}">
        <p14:creationId xmlns:p14="http://schemas.microsoft.com/office/powerpoint/2010/main" val="35347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F67C7FF-348A-3327-EF6C-E3EA145B807B}"/>
              </a:ext>
            </a:extLst>
          </p:cNvPr>
          <p:cNvSpPr txBox="1"/>
          <p:nvPr/>
        </p:nvSpPr>
        <p:spPr>
          <a:xfrm>
            <a:off x="-638433" y="223106"/>
            <a:ext cx="90039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«Мадонна в скалах» (1483–1486)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BDA579-B8F4-7148-BEA8-A8C0F578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836" y="0"/>
            <a:ext cx="4321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F90C70-2C36-781E-4FCB-2C25E648C45F}"/>
              </a:ext>
            </a:extLst>
          </p:cNvPr>
          <p:cNvSpPr txBox="1"/>
          <p:nvPr/>
        </p:nvSpPr>
        <p:spPr>
          <a:xfrm>
            <a:off x="256403" y="1057373"/>
            <a:ext cx="7214284" cy="5115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«Мадонна в скалах» — одна из первых живописных работ Леонардо. Контракт с художником заключил</a:t>
            </a:r>
            <a:r>
              <a:rPr lang="ru-RU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 г</a:t>
            </a:r>
            <a:r>
              <a:rPr lang="ru-BY" kern="1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ородское</a:t>
            </a:r>
            <a:r>
              <a:rPr lang="ru-BY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религиозное сообщество богатых жителей Милана, собиравшихся для совмест­ных молитв </a:t>
            </a:r>
            <a:r>
              <a:rPr lang="ru-BY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— картина должна была украсить алтарь часовни церкви Сан-Франческо-Гранде в Милане. Вместо формальной торжественной застывшей композиции Леонардо создает свобод­но развернутую в пространстве, пластичную группу в форме пирамиды — своей любимой фигуры — и таким образом нарушает традицию, по которой алтарная картина должна была включать Марию с младенцем, пророков и ангелов. Герои связаны между собой с помощью поз и жестов. Как и его предшественники, Леонардо тщательно выписывает детали — он пре­красно разбирается в геологии и ботанике, — и мы можем определить разно­вид­ности цветов и породы скал. Одновременно в картине есть характерные только для Леонардо воздух и глубина</a:t>
            </a:r>
            <a:r>
              <a:rPr lang="ru-RU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Уходя от условности и плоскостности, показывая объемные пла­стичные фигуры в сложном пространстве, художник прощается с тради­циями Средневековья и Раннего Возрождения в Италии</a:t>
            </a:r>
            <a:r>
              <a:rPr lang="en-US" kern="100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0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E8D19-31B8-E224-320E-340D5C0C0E95}"/>
              </a:ext>
            </a:extLst>
          </p:cNvPr>
          <p:cNvSpPr txBox="1"/>
          <p:nvPr/>
        </p:nvSpPr>
        <p:spPr>
          <a:xfrm>
            <a:off x="2310713" y="0"/>
            <a:ext cx="75705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«Тайная вечеря» (1495–1498)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80341A-C809-2F5F-81F5-A6A34FE1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886"/>
            <a:ext cx="12192000" cy="620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8B0F84-2754-3998-3FCF-3E2AF9A6189B}"/>
              </a:ext>
            </a:extLst>
          </p:cNvPr>
          <p:cNvSpPr txBox="1"/>
          <p:nvPr/>
        </p:nvSpPr>
        <p:spPr>
          <a:xfrm>
            <a:off x="-818493" y="0"/>
            <a:ext cx="9308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«Спаситель мира» </a:t>
            </a:r>
            <a:r>
              <a:rPr lang="en-US" sz="40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1500 год)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7F7B42-56ED-3D9A-B4A6-EC50D86B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0"/>
            <a:ext cx="4664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DBCE5-AD06-7299-AE70-F208CC37240C}"/>
              </a:ext>
            </a:extLst>
          </p:cNvPr>
          <p:cNvSpPr txBox="1"/>
          <p:nvPr/>
        </p:nvSpPr>
        <p:spPr>
          <a:xfrm>
            <a:off x="248542" y="941922"/>
            <a:ext cx="7174685" cy="53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75"/>
              </a:spcAft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 авторстве этой картины идут споры, но многие авторитетные исследовате­ли считают, что автор — Леонардо. «Спаситель мира» — это тип изображения, когда Христос чаще всего представлен как владыка мира  , поднимающий правую руку в благословляющем жесте. Прозрачная сфера в руках Спасителя отсылает к Платону и Аристотелю, писавшим о сферической форме Вселенной. </a:t>
            </a:r>
          </a:p>
          <a:p>
            <a:pPr algn="l">
              <a:spcAft>
                <a:spcPts val="1875"/>
              </a:spcAft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Картина вызывает много вопросов. Почему руки Христа выделены светом и приближены к зрителю, а лицо вдалеке и скрыто во мраке? Почему сфера, вероятно сделанная из горного хрусталя, не искажает складки одежды, если учесть, что Леонардо отлично разбирался в оптике? Почему здесь нет ни пластичности, ни сложных разворотов, ни типичной для мастера «подвижности внутри покоя»​  ​, которой он достиг к концу XV века? И главное, не подделка ли это? Видимо, все же нет. На рентгене видны поправки в изображении благословляющей руки — и это веский аргумент в пользу того, что автор писал сам, а не копировал готовый образец. В пользу авторства Леонардо говорит и нестандартное изображение Иисуса — без бороды и без нимба.</a:t>
            </a:r>
          </a:p>
        </p:txBody>
      </p:sp>
    </p:spTree>
    <p:extLst>
      <p:ext uri="{BB962C8B-B14F-4D97-AF65-F5344CB8AC3E}">
        <p14:creationId xmlns:p14="http://schemas.microsoft.com/office/powerpoint/2010/main" val="109880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1DF35-8045-7B1C-AFF5-D8091F4EAB99}"/>
              </a:ext>
            </a:extLst>
          </p:cNvPr>
          <p:cNvSpPr txBox="1"/>
          <p:nvPr/>
        </p:nvSpPr>
        <p:spPr>
          <a:xfrm>
            <a:off x="840996" y="0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«Мона Лиза» (1503–1519)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2C5C58-B146-4F63-0C06-6F202C11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0"/>
            <a:ext cx="460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A204B-3486-3C5E-08C5-E72FB007655F}"/>
              </a:ext>
            </a:extLst>
          </p:cNvPr>
          <p:cNvSpPr txBox="1"/>
          <p:nvPr/>
        </p:nvSpPr>
        <p:spPr>
          <a:xfrm>
            <a:off x="191694" y="847288"/>
            <a:ext cx="7225426" cy="587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75"/>
              </a:spcAft>
            </a:pPr>
            <a:r>
              <a:rPr lang="ru-BY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Изображение Лизы </a:t>
            </a:r>
            <a:r>
              <a:rPr lang="ru-BY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Герардини</a:t>
            </a:r>
            <a:r>
              <a:rPr lang="ru-BY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неаполитанки из аристократического обеднев­шего рода, жены флорентийского торговца тканями </a:t>
            </a:r>
            <a:r>
              <a:rPr lang="ru-BY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Франческо</a:t>
            </a:r>
            <a:r>
              <a:rPr lang="ru-BY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дель Джокон­до, стало поводом для множества домыслов и догадок.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Как писал мастер, «неясными предметами ум побуждается к новым изобре­тениям» — и здесь действительно неясно все. Каков характер этой женщины, добрая она или злая, веселая или коварная, юная или зрелая? Модель не ста­тична — она спокойно сидит, но развернута в пространстве: ноги в одну сторо­ну, торс в другую, голова и взгляд направлены в разные стороны. Намеренная неяс­ность очертаний и мягкость форм рождают у зрителя самые разные мысли о ее характере и эмоциях. Невозможно понять, о чем она думает и что чув­ствует, но несомненно, что это лицо отражает глубокую внутреннюю жизнь. Полуфантастичес­кий пейзаж в отдалении напоминает скорее о сказке или сне, чем об Италии, и его легкая асимметрия, которая есть и в фигуре, тоже создает «подвижность внутри покоя».</a:t>
            </a:r>
          </a:p>
          <a:p>
            <a:pPr algn="l">
              <a:spcAft>
                <a:spcPts val="1875"/>
              </a:spcAft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эта сложность и неоднозначность — большое открытие Леонардо. Как настоящий психолог, он ставит эксперимент над зрителем, предлагая проективный тест, который нельзя пройти единственно правильным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52511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474044-795A-65E2-9952-C1821CFC99D1}"/>
              </a:ext>
            </a:extLst>
          </p:cNvPr>
          <p:cNvSpPr txBox="1"/>
          <p:nvPr/>
        </p:nvSpPr>
        <p:spPr>
          <a:xfrm>
            <a:off x="-100655" y="0"/>
            <a:ext cx="72752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«Святая Анна с Мадонной и младенцем Христом» (1508–1510)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525EEA-097B-72A5-F681-615613FF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0"/>
            <a:ext cx="511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C5577B-BDE0-9C65-B896-99FB5BCF1B1B}"/>
              </a:ext>
            </a:extLst>
          </p:cNvPr>
          <p:cNvSpPr txBox="1"/>
          <p:nvPr/>
        </p:nvSpPr>
        <p:spPr>
          <a:xfrm>
            <a:off x="0" y="1245977"/>
            <a:ext cx="7073900" cy="544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75"/>
              </a:spcAft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 одной версии, «Святая Анна с Мадонной и младенцем Христом» была зака­зана фран­цузским королем Людовиком XII для его беременной жены Анны Бретонской  . Но проект остался незаконченным, что закономерно для Леонардо.</a:t>
            </a:r>
          </a:p>
          <a:p>
            <a:pPr algn="l">
              <a:spcAft>
                <a:spcPts val="1875"/>
              </a:spcAft>
            </a:pP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Изображение Марии с младенцем на коленях у ее матери, святой Анны, при­шло с севера, из Германии XIV века. Такая иконография называется «Анна втроем»: название подчеркивает связь между женщинами и святость зачатия для обеих. У Леонардо смысл сцены подчеркнут пластически: группа плотно спаяна (снова любимая пирамида), тела героев повторяют и продолжают друг друга. На коленях у Анны, словно на троне, сидит монументальная Мария, плавно склоняясь к младенцу, который пытается оседлать ягненка. Агнец символизирует жертву Христа, и одновременно это тихая семейная сцена: Мария отвлекает сына, а моложавая бабушка умиротворенно наблюдает за обоими. Вся троица изображена на краю обрыва, отделяющего их от зри­теля, а пустынный пейзаж придает сцене планетарный масштаб. Символи­ческое переплетается с эмоциональным, а идеальное — с реальным.</a:t>
            </a:r>
          </a:p>
        </p:txBody>
      </p:sp>
    </p:spTree>
    <p:extLst>
      <p:ext uri="{BB962C8B-B14F-4D97-AF65-F5344CB8AC3E}">
        <p14:creationId xmlns:p14="http://schemas.microsoft.com/office/powerpoint/2010/main" val="694449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938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Formular</vt:lpstr>
      <vt:lpstr>RobotoFlex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 Бабашинский</dc:creator>
  <cp:lastModifiedBy>Глеб Бабашинский</cp:lastModifiedBy>
  <cp:revision>1</cp:revision>
  <dcterms:created xsi:type="dcterms:W3CDTF">2024-04-10T19:10:34Z</dcterms:created>
  <dcterms:modified xsi:type="dcterms:W3CDTF">2024-04-10T19:29:25Z</dcterms:modified>
</cp:coreProperties>
</file>