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120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6" r:id="rId29"/>
    <p:sldId id="287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31" r:id="rId68"/>
    <p:sldId id="332" r:id="rId69"/>
    <p:sldId id="333" r:id="rId70"/>
    <p:sldId id="334" r:id="rId71"/>
    <p:sldId id="335" r:id="rId72"/>
    <p:sldId id="336" r:id="rId73"/>
    <p:sldId id="337" r:id="rId74"/>
    <p:sldId id="338" r:id="rId75"/>
    <p:sldId id="339" r:id="rId76"/>
    <p:sldId id="340" r:id="rId77"/>
    <p:sldId id="341" r:id="rId78"/>
    <p:sldId id="342" r:id="rId79"/>
    <p:sldId id="344" r:id="rId80"/>
    <p:sldId id="345" r:id="rId81"/>
    <p:sldId id="346" r:id="rId82"/>
    <p:sldId id="347" r:id="rId83"/>
    <p:sldId id="348" r:id="rId84"/>
    <p:sldId id="349" r:id="rId85"/>
    <p:sldId id="351" r:id="rId86"/>
    <p:sldId id="352" r:id="rId87"/>
    <p:sldId id="353" r:id="rId88"/>
    <p:sldId id="355" r:id="rId89"/>
    <p:sldId id="356" r:id="rId90"/>
    <p:sldId id="357" r:id="rId91"/>
    <p:sldId id="359" r:id="rId92"/>
    <p:sldId id="360" r:id="rId93"/>
    <p:sldId id="361" r:id="rId94"/>
    <p:sldId id="362" r:id="rId95"/>
    <p:sldId id="363" r:id="rId96"/>
    <p:sldId id="364" r:id="rId97"/>
    <p:sldId id="365" r:id="rId98"/>
    <p:sldId id="366" r:id="rId99"/>
    <p:sldId id="367" r:id="rId100"/>
    <p:sldId id="368" r:id="rId101"/>
    <p:sldId id="370" r:id="rId102"/>
    <p:sldId id="371" r:id="rId103"/>
    <p:sldId id="372" r:id="rId104"/>
    <p:sldId id="373" r:id="rId105"/>
    <p:sldId id="374" r:id="rId106"/>
    <p:sldId id="375" r:id="rId107"/>
    <p:sldId id="376" r:id="rId108"/>
    <p:sldId id="377" r:id="rId109"/>
    <p:sldId id="378" r:id="rId110"/>
    <p:sldId id="379" r:id="rId111"/>
    <p:sldId id="380" r:id="rId112"/>
    <p:sldId id="381" r:id="rId113"/>
    <p:sldId id="382" r:id="rId114"/>
    <p:sldId id="383" r:id="rId115"/>
    <p:sldId id="387" r:id="rId116"/>
    <p:sldId id="388" r:id="rId117"/>
    <p:sldId id="389" r:id="rId118"/>
    <p:sldId id="390" r:id="rId119"/>
  </p:sldIdLst>
  <p:sldSz cx="9144000" cy="6858000" type="screen4x3"/>
  <p:notesSz cx="6858000" cy="9144000"/>
  <p:embeddedFontLst>
    <p:embeddedFont>
      <p:font typeface="Cascadia Mono" panose="020B0609020000020004" pitchFamily="49" charset="0"/>
      <p:regular r:id="rId121"/>
      <p:bold r:id="rId122"/>
    </p:embeddedFont>
    <p:embeddedFont>
      <p:font typeface="Consolas" panose="020B0609020204030204" pitchFamily="49" charset="0"/>
      <p:regular r:id="rId123"/>
      <p:bold r:id="rId124"/>
      <p:italic r:id="rId125"/>
      <p:boldItalic r:id="rId126"/>
    </p:embeddedFont>
    <p:embeddedFont>
      <p:font typeface="Inconsolata" pitchFamily="1" charset="0"/>
      <p:regular r:id="rId127"/>
      <p:bold r:id="rId128"/>
    </p:embeddedFont>
    <p:embeddedFont>
      <p:font typeface="Roboto" panose="02000000000000000000" pitchFamily="2" charset="0"/>
      <p:regular r:id="rId129"/>
      <p:bold r:id="rId130"/>
      <p:italic r:id="rId131"/>
      <p:boldItalic r:id="rId132"/>
    </p:embeddedFont>
    <p:embeddedFont>
      <p:font typeface="Tahoma" panose="020B0604030504040204" pitchFamily="34" charset="0"/>
      <p:regular r:id="rId133"/>
      <p:bold r:id="rId134"/>
    </p:embeddedFont>
    <p:embeddedFont>
      <p:font typeface="Verdana" panose="020B0604030504040204" pitchFamily="34" charset="0"/>
      <p:regular r:id="rId135"/>
      <p:bold r:id="rId136"/>
      <p:italic r:id="rId137"/>
      <p:boldItalic r:id="rId1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9" roundtripDataSignature="AMtx7mi2/qtuEK3bJNGZ2fm9xFCiW4HA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75B8DA-CC9B-4351-8F41-5DA3A4F2529F}">
  <a:tblStyle styleId="{4A75B8DA-CC9B-4351-8F41-5DA3A4F252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font" Target="fonts/font18.fntdata"/><Relationship Id="rId159" Type="http://customschemas.google.com/relationships/presentationmetadata" Target="metadata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font" Target="fonts/font3.fntdata"/><Relationship Id="rId128" Type="http://schemas.openxmlformats.org/officeDocument/2006/relationships/font" Target="fonts/font8.fntdata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60" Type="http://schemas.openxmlformats.org/officeDocument/2006/relationships/presProps" Target="pres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font" Target="fonts/font14.fntdata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font" Target="fonts/font4.fntdata"/><Relationship Id="rId129" Type="http://schemas.openxmlformats.org/officeDocument/2006/relationships/font" Target="fonts/font9.fntdata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6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font" Target="fonts/font10.fntdata"/><Relationship Id="rId135" Type="http://schemas.openxmlformats.org/officeDocument/2006/relationships/font" Target="fonts/font15.fntdata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notesMaster" Target="notesMasters/notesMaster1.xml"/><Relationship Id="rId125" Type="http://schemas.openxmlformats.org/officeDocument/2006/relationships/font" Target="fonts/font5.fnt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font" Target="fonts/font11.fntdata"/><Relationship Id="rId136" Type="http://schemas.openxmlformats.org/officeDocument/2006/relationships/font" Target="fonts/font16.fntdata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font" Target="fonts/font6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font" Target="fonts/font1.fntdata"/><Relationship Id="rId163" Type="http://schemas.openxmlformats.org/officeDocument/2006/relationships/tableStyles" Target="tableStyles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font" Target="fonts/font17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font" Target="fonts/font12.fntdata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font" Target="fonts/font7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font" Target="fonts/font13.fntdata"/><Relationship Id="rId16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67102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4806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6539901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8" name="Google Shape;1548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944358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300692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611327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3" name="Google Shape;1573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54617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589053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350945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3" name="Google Shape;1603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488078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0" name="Google Shape;1610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08322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7" name="Google Shape;1617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652010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6" name="Google Shape;1626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69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3266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633" name="Google Shape;1633;p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4" name="Google Shape;1634;p9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6475479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7" name="Google Shape;1647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136067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" name="Google Shape;1658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3671712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p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" name="Google Shape;1665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3964095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p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" name="Google Shape;1708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1254140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" name="Google Shape;1719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8711264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p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9" name="Google Shape;1729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1093950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geaaf67b876ddf9d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1" name="Google Shape;1741;geaaf67b876ddf9d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geaaf67b876ddf9d_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117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513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0169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423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7cb85d5bc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7cb85d5bc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g27cb85d5bcc_0_12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14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4529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539" name="Google Shape;53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0128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7cb85d5bcc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27cb85d5bcc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g27cb85d5bcc_0_14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16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2258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7cb85d5bcc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27cb85d5bcc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g27cb85d5bcc_0_15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17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4899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7cb85d5bcc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7cb85d5bcc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g27cb85d5bcc_0_16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20623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7cb85d5bcc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27cb85d5bcc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g27cb85d5bcc_0_17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7609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24906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7cb85d5bcc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27cb85d5bcc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g27cb85d5bcc_0_18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20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04875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84175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91177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59983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20354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50556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77" name="Google Shape;67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51959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20616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25" name="Google Shape;72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62118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27cb85d5bcc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27cb85d5bcc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g27cb85d5bcc_1_3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29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9182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0217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27cb85d5bcc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27cb85d5bcc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g27cb85d5bcc_1_3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30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72971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27cb85d5bcc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27cb85d5bcc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g27cb85d5bcc_1_6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85323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27cb85d5bcc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27cb85d5bcc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g27cb85d5bcc_1_5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70763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27cb85d5bcc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27cb85d5bcc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g27cb85d5bcc_1_7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33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72935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12636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91441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27cb85d5bcc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27cb85d5bcc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g27cb85d5bcc_1_8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36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25048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52026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36673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4768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41705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27cb85d5bcc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27cb85d5bcc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g27cb85d5bcc_1_9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40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22623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55217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27cb85d5bcc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27cb85d5bcc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g27cb85d5bcc_1_10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42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83943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07387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01107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85831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800917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70318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02166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514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7cb85d5b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7cb85d5b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g27cb85d5bcc_0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01191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01048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27cb85d5bcc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27cb85d5bcc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g27cb85d5bcc_1_11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51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7752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27cb85d5bcc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27cb85d5bcc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g27cb85d5bcc_1_12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52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877221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27cb85d5bcc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27cb85d5bcc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g27cb85d5bcc_1_13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53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45556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7cb85d5bcc_1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7cb85d5bcc_1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g27cb85d5bcc_1_13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54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914306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262624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530632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719230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925389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0471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87957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988593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652993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579812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25494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769327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27cb85d5bcc_1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27cb85d5bcc_1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g27cb85d5bcc_1_14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65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505868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432179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505125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237273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2715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582545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918100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791840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657253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250" name="Google Shape;1250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6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89773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73116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43bfa79f4dc5c5d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43bfa79f4dc5c5d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g43bfa79f4dc5c5d9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75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413087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089355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747051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071282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4304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7cb85d5bc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7cb85d5bc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g27cb85d5bcc_0_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598545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505085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508694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733445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2" name="Google Shape;1342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022014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173579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47422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04484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788676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7b4a92b3d6455625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5" name="Google Shape;1405;g7b4a92b3d6455625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6" name="Google Shape;1406;g7b4a92b3d6455625_1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88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200502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413" name="Google Shape;1413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4" name="Google Shape;1414;p7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26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038367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434" name="Google Shape;1434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5" name="Google Shape;1435;p7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979291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445" name="Google Shape;1445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7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725112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3" name="Google Shape;1453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940226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0" name="Google Shape;1460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445068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7" name="Google Shape;1477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851143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7" name="Google Shape;1487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933777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8" name="Google Shape;1498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960884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281592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28536e1332f4f336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28536e1332f4f336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0" name="Google Shape;1520;g28536e1332f4f336_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98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379308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6612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6"/>
          <p:cNvSpPr txBox="1">
            <a:spLocks noGrp="1"/>
          </p:cNvSpPr>
          <p:nvPr>
            <p:ph type="ctrTitle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0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56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69" name="Google Shape;169;p106"/>
          <p:cNvSpPr txBox="1">
            <a:spLocks noGrp="1"/>
          </p:cNvSpPr>
          <p:nvPr>
            <p:ph type="dt" idx="10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0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0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11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78" name="Google Shape;378;p11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marL="2743200" lvl="5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marL="3200400" lvl="6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marL="3657600" lvl="7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marL="4114800" lvl="8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>
            <a:endParaRPr/>
          </a:p>
        </p:txBody>
      </p:sp>
      <p:sp>
        <p:nvSpPr>
          <p:cNvPr id="379" name="Google Shape;379;p11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80" name="Google Shape;380;p11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marL="2743200" lvl="5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marL="3200400" lvl="6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marL="3657600" lvl="7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marL="4114800" lvl="8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>
            <a:endParaRPr/>
          </a:p>
        </p:txBody>
      </p:sp>
      <p:sp>
        <p:nvSpPr>
          <p:cNvPr id="381" name="Google Shape;381;p116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1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11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1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117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>
            <a:endParaRPr/>
          </a:p>
        </p:txBody>
      </p:sp>
      <p:sp>
        <p:nvSpPr>
          <p:cNvPr id="387" name="Google Shape;387;p1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>
            <a:endParaRPr/>
          </a:p>
        </p:txBody>
      </p:sp>
      <p:sp>
        <p:nvSpPr>
          <p:cNvPr id="388" name="Google Shape;388;p117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11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11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1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>
            <a:endParaRPr/>
          </a:p>
        </p:txBody>
      </p:sp>
      <p:sp>
        <p:nvSpPr>
          <p:cNvPr id="394" name="Google Shape;394;p118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11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08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0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10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0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109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36" name="Google Shape;336;p109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10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10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" type="objOnly">
  <p:cSld name="OBJECT_ONLY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10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50" cy="587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41" name="Google Shape;341;p110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1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1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11"/>
          <p:cNvSpPr txBox="1">
            <a:spLocks noGrp="1"/>
          </p:cNvSpPr>
          <p:nvPr>
            <p:ph type="title"/>
          </p:nvPr>
        </p:nvSpPr>
        <p:spPr>
          <a:xfrm rot="5400000">
            <a:off x="4839494" y="2096294"/>
            <a:ext cx="5870575" cy="213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11"/>
          <p:cNvSpPr txBox="1">
            <a:spLocks noGrp="1"/>
          </p:cNvSpPr>
          <p:nvPr>
            <p:ph type="body" idx="1"/>
          </p:nvPr>
        </p:nvSpPr>
        <p:spPr>
          <a:xfrm rot="5400000">
            <a:off x="492919" y="37306"/>
            <a:ext cx="5870575" cy="625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47" name="Google Shape;347;p111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1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1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12"/>
          <p:cNvSpPr txBox="1">
            <a:spLocks noGrp="1"/>
          </p:cNvSpPr>
          <p:nvPr>
            <p:ph type="body" idx="1"/>
          </p:nvPr>
        </p:nvSpPr>
        <p:spPr>
          <a:xfrm rot="5400000">
            <a:off x="2322513" y="-420687"/>
            <a:ext cx="4498975" cy="85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53" name="Google Shape;353;p112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1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1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1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11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9" name="Google Shape;359;p11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360" name="Google Shape;360;p113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11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1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1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11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1160" algn="l">
              <a:spcBef>
                <a:spcPts val="640"/>
              </a:spcBef>
              <a:spcAft>
                <a:spcPts val="0"/>
              </a:spcAft>
              <a:buSzPts val="2560"/>
              <a:buChar char="►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50519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marL="2286000" lvl="4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5pPr>
            <a:lvl6pPr marL="2743200" lvl="5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6pPr>
            <a:lvl7pPr marL="3200400" lvl="6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7pPr>
            <a:lvl8pPr marL="3657600" lvl="7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8pPr>
            <a:lvl9pPr marL="4114800" lvl="8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9pPr>
          </a:lstStyle>
          <a:p>
            <a:endParaRPr/>
          </a:p>
        </p:txBody>
      </p:sp>
      <p:sp>
        <p:nvSpPr>
          <p:cNvPr id="366" name="Google Shape;366;p11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367" name="Google Shape;367;p114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1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1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115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1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1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05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1" name="Google Shape;11;p105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2" name="Google Shape;12;p105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2110" extrusionOk="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" name="Google Shape;13;p105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366" extrusionOk="0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" name="Google Shape;14;p105"/>
              <p:cNvSpPr/>
              <p:nvPr/>
            </p:nvSpPr>
            <p:spPr>
              <a:xfrm>
                <a:off x="20" y="1069"/>
                <a:ext cx="5732" cy="3107"/>
              </a:xfrm>
              <a:custGeom>
                <a:avLst/>
                <a:gdLst/>
                <a:ahLst/>
                <a:cxnLst/>
                <a:rect l="l" t="t" r="r" b="b"/>
                <a:pathLst>
                  <a:path w="5732" h="3107" extrusionOk="0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" name="Google Shape;15;p105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avLst/>
                <a:gdLst/>
                <a:ahLst/>
                <a:cxnLst/>
                <a:rect l="l" t="t" r="r" b="b"/>
                <a:pathLst>
                  <a:path w="5512" h="2760" extrusionOk="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16;p105"/>
              <p:cNvSpPr/>
              <p:nvPr/>
            </p:nvSpPr>
            <p:spPr>
              <a:xfrm>
                <a:off x="4840" y="984"/>
                <a:ext cx="790" cy="118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1189" extrusionOk="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" name="Google Shape;17;p105"/>
              <p:cNvSpPr/>
              <p:nvPr/>
            </p:nvSpPr>
            <p:spPr>
              <a:xfrm>
                <a:off x="5173" y="896"/>
                <a:ext cx="579" cy="1117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117" extrusionOk="0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" name="Google Shape;18;p105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396" extrusionOk="0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" name="Google Shape;19;p105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49" extrusionOk="0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" name="Google Shape;20;p105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810" extrusionOk="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" name="Google Shape;21;p105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788" extrusionOk="0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" name="Google Shape;22;p105"/>
              <p:cNvSpPr/>
              <p:nvPr/>
            </p:nvSpPr>
            <p:spPr>
              <a:xfrm>
                <a:off x="5443" y="922"/>
                <a:ext cx="319" cy="854"/>
              </a:xfrm>
              <a:custGeom>
                <a:avLst/>
                <a:gdLst/>
                <a:ahLst/>
                <a:cxnLst/>
                <a:rect l="l" t="t" r="r" b="b"/>
                <a:pathLst>
                  <a:path w="319" h="854" extrusionOk="0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" name="Google Shape;23;p105"/>
              <p:cNvSpPr/>
              <p:nvPr/>
            </p:nvSpPr>
            <p:spPr>
              <a:xfrm>
                <a:off x="4954" y="3568"/>
                <a:ext cx="646" cy="392"/>
              </a:xfrm>
              <a:custGeom>
                <a:avLst/>
                <a:gdLst/>
                <a:ahLst/>
                <a:cxnLst/>
                <a:rect l="l" t="t" r="r" b="b"/>
                <a:pathLst>
                  <a:path w="646" h="392" extrusionOk="0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" name="Google Shape;24;p105"/>
              <p:cNvSpPr/>
              <p:nvPr/>
            </p:nvSpPr>
            <p:spPr>
              <a:xfrm>
                <a:off x="50" y="2400"/>
                <a:ext cx="2736" cy="192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1920" extrusionOk="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25" name="Google Shape;25;p105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26" name="Google Shape;26;p105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" name="Google Shape;27;p105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" name="Google Shape;28;p105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" name="Google Shape;29;p105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" name="Google Shape;30;p105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" name="Google Shape;31;p105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" name="Google Shape;32;p105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" name="Google Shape;33;p105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" name="Google Shape;34;p105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" name="Google Shape;35;p105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" name="Google Shape;36;p105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" name="Google Shape;37;p105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8" name="Google Shape;38;p105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" name="Google Shape;39;p105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" name="Google Shape;40;p105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" name="Google Shape;41;p105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" name="Google Shape;42;p105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" name="Google Shape;43;p105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" name="Google Shape;44;p105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" name="Google Shape;45;p105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" name="Google Shape;46;p105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" name="Google Shape;47;p105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" name="Google Shape;48;p105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" name="Google Shape;49;p105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" name="Google Shape;50;p105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" name="Google Shape;51;p105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" name="Google Shape;52;p105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" name="Google Shape;53;p105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" name="Google Shape;54;p105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5" name="Google Shape;55;p105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6" name="Google Shape;56;p105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" name="Google Shape;57;p105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8" name="Google Shape;58;p105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9" name="Google Shape;59;p105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0" name="Google Shape;60;p105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1" name="Google Shape;61;p105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2" name="Google Shape;62;p105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3" name="Google Shape;63;p105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4" name="Google Shape;64;p105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5" name="Google Shape;65;p105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6" name="Google Shape;66;p105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7" name="Google Shape;67;p105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8" name="Google Shape;68;p105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9" name="Google Shape;69;p105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0" name="Google Shape;70;p105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1" name="Google Shape;71;p105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2" name="Google Shape;72;p105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3" name="Google Shape;73;p105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4" name="Google Shape;74;p105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5" name="Google Shape;75;p105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6" name="Google Shape;76;p105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7" name="Google Shape;77;p105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8" name="Google Shape;78;p105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" name="Google Shape;79;p105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0" name="Google Shape;80;p105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" name="Google Shape;81;p105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" name="Google Shape;82;p105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3" name="Google Shape;83;p105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4" name="Google Shape;84;p105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5" name="Google Shape;85;p105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6" name="Google Shape;86;p105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7" name="Google Shape;87;p105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8" name="Google Shape;88;p105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9" name="Google Shape;89;p105"/>
              <p:cNvSpPr/>
              <p:nvPr/>
            </p:nvSpPr>
            <p:spPr>
              <a:xfrm>
                <a:off x="486" y="2563"/>
                <a:ext cx="180" cy="151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0" name="Google Shape;90;p105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1" name="Google Shape;91;p105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2" name="Google Shape;92;p105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3" name="Google Shape;93;p105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4" name="Google Shape;94;p105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5" name="Google Shape;95;p105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6" name="Google Shape;96;p105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7" name="Google Shape;97;p105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8" name="Google Shape;98;p105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9" name="Google Shape;99;p105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0" name="Google Shape;100;p105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1" name="Google Shape;101;p105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2" name="Google Shape;102;p105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3" name="Google Shape;103;p105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4" name="Google Shape;104;p105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5" name="Google Shape;105;p105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6" name="Google Shape;106;p105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7" name="Google Shape;107;p105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8" name="Google Shape;108;p105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9" name="Google Shape;109;p105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0" name="Google Shape;110;p105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1" name="Google Shape;111;p105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2" name="Google Shape;112;p105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3" name="Google Shape;113;p105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4" name="Google Shape;114;p105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5" name="Google Shape;115;p105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6" name="Google Shape;116;p105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7" name="Google Shape;117;p105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8" name="Google Shape;118;p105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" name="Google Shape;119;p105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" name="Google Shape;120;p105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" name="Google Shape;121;p105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" name="Google Shape;122;p105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" name="Google Shape;123;p105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" name="Google Shape;124;p105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" name="Google Shape;125;p105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" name="Google Shape;126;p105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" name="Google Shape;127;p105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" name="Google Shape;128;p105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" name="Google Shape;129;p105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" name="Google Shape;130;p105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" name="Google Shape;131;p105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" name="Google Shape;132;p105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" name="Google Shape;133;p105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" name="Google Shape;134;p105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" name="Google Shape;135;p105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" name="Google Shape;136;p105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" name="Google Shape;137;p105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" name="Google Shape;138;p105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9" name="Google Shape;139;p105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0" name="Google Shape;140;p105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1" name="Google Shape;141;p105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2" name="Google Shape;142;p105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3" name="Google Shape;143;p105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4" name="Google Shape;144;p105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5" name="Google Shape;145;p105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6" name="Google Shape;146;p105"/>
              <p:cNvSpPr/>
              <p:nvPr/>
            </p:nvSpPr>
            <p:spPr>
              <a:xfrm>
                <a:off x="850" y="3136"/>
                <a:ext cx="204" cy="12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20" extrusionOk="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7" name="Google Shape;147;p105"/>
              <p:cNvSpPr/>
              <p:nvPr/>
            </p:nvSpPr>
            <p:spPr>
              <a:xfrm>
                <a:off x="19" y="2722"/>
                <a:ext cx="90" cy="78"/>
              </a:xfrm>
              <a:custGeom>
                <a:avLst/>
                <a:gdLst/>
                <a:ahLst/>
                <a:cxnLst/>
                <a:rect l="l" t="t" r="r" b="b"/>
                <a:pathLst>
                  <a:path w="90" h="78" extrusionOk="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8" name="Google Shape;148;p105"/>
              <p:cNvSpPr/>
              <p:nvPr/>
            </p:nvSpPr>
            <p:spPr>
              <a:xfrm>
                <a:off x="97" y="2651"/>
                <a:ext cx="101" cy="89"/>
              </a:xfrm>
              <a:custGeom>
                <a:avLst/>
                <a:gdLst/>
                <a:ahLst/>
                <a:cxnLst/>
                <a:rect l="l" t="t" r="r" b="b"/>
                <a:pathLst>
                  <a:path w="101" h="89" extrusionOk="0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" name="Google Shape;149;p105"/>
              <p:cNvSpPr/>
              <p:nvPr/>
            </p:nvSpPr>
            <p:spPr>
              <a:xfrm>
                <a:off x="677" y="3502"/>
                <a:ext cx="83" cy="78"/>
              </a:xfrm>
              <a:custGeom>
                <a:avLst/>
                <a:gdLst/>
                <a:ahLst/>
                <a:cxnLst/>
                <a:rect l="l" t="t" r="r" b="b"/>
                <a:pathLst>
                  <a:path w="83" h="78" extrusionOk="0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0" name="Google Shape;150;p105"/>
              <p:cNvSpPr/>
              <p:nvPr/>
            </p:nvSpPr>
            <p:spPr>
              <a:xfrm>
                <a:off x="940" y="2782"/>
                <a:ext cx="90" cy="72"/>
              </a:xfrm>
              <a:custGeom>
                <a:avLst/>
                <a:gdLst/>
                <a:ahLst/>
                <a:cxnLst/>
                <a:rect l="l" t="t" r="r" b="b"/>
                <a:pathLst>
                  <a:path w="90" h="72" extrusionOk="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1" name="Google Shape;151;p105"/>
              <p:cNvSpPr/>
              <p:nvPr/>
            </p:nvSpPr>
            <p:spPr>
              <a:xfrm>
                <a:off x="898" y="2716"/>
                <a:ext cx="90" cy="8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4" extrusionOk="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2" name="Google Shape;152;p105"/>
              <p:cNvSpPr/>
              <p:nvPr/>
            </p:nvSpPr>
            <p:spPr>
              <a:xfrm>
                <a:off x="7" y="3837"/>
                <a:ext cx="6" cy="12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3" name="Google Shape;153;p105"/>
              <p:cNvSpPr/>
              <p:nvPr/>
            </p:nvSpPr>
            <p:spPr>
              <a:xfrm>
                <a:off x="7" y="2555"/>
                <a:ext cx="30" cy="48"/>
              </a:xfrm>
              <a:custGeom>
                <a:avLst/>
                <a:gdLst/>
                <a:ahLst/>
                <a:cxnLst/>
                <a:rect l="l" t="t" r="r" b="b"/>
                <a:pathLst>
                  <a:path w="30" h="48" extrusionOk="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4" name="Google Shape;154;p105"/>
              <p:cNvSpPr/>
              <p:nvPr/>
            </p:nvSpPr>
            <p:spPr>
              <a:xfrm>
                <a:off x="7" y="3843"/>
                <a:ext cx="3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36" h="66" extrusionOk="0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5" name="Google Shape;155;p105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6" name="Google Shape;156;p105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7" name="Google Shape;157;p105"/>
              <p:cNvSpPr/>
              <p:nvPr/>
            </p:nvSpPr>
            <p:spPr>
              <a:xfrm>
                <a:off x="139" y="3573"/>
                <a:ext cx="144" cy="154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8" name="Google Shape;158;p105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9" name="Google Shape;159;p105"/>
              <p:cNvSpPr/>
              <p:nvPr/>
            </p:nvSpPr>
            <p:spPr>
              <a:xfrm>
                <a:off x="235" y="2503"/>
                <a:ext cx="348" cy="1272"/>
              </a:xfrm>
              <a:custGeom>
                <a:avLst/>
                <a:gdLst/>
                <a:ahLst/>
                <a:cxnLst/>
                <a:rect l="l" t="t" r="r" b="b"/>
                <a:pathLst>
                  <a:path w="348" h="1272" extrusionOk="0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0" name="Google Shape;160;p105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61" name="Google Shape;161;p10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2" name="Google Shape;162;p105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05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3" name="Google Shape;163;p105"/>
          <p:cNvSpPr txBox="1">
            <a:spLocks noGrp="1"/>
          </p:cNvSpPr>
          <p:nvPr>
            <p:ph type="dt" idx="10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4" name="Google Shape;164;p10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5" name="Google Shape;165;p10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7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74" name="Google Shape;174;p107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75" name="Google Shape;175;p107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2110" extrusionOk="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6" name="Google Shape;176;p107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366" extrusionOk="0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7" name="Google Shape;177;p107"/>
              <p:cNvSpPr/>
              <p:nvPr/>
            </p:nvSpPr>
            <p:spPr>
              <a:xfrm>
                <a:off x="20" y="1069"/>
                <a:ext cx="5732" cy="3107"/>
              </a:xfrm>
              <a:custGeom>
                <a:avLst/>
                <a:gdLst/>
                <a:ahLst/>
                <a:cxnLst/>
                <a:rect l="l" t="t" r="r" b="b"/>
                <a:pathLst>
                  <a:path w="5732" h="3107" extrusionOk="0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8" name="Google Shape;178;p107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avLst/>
                <a:gdLst/>
                <a:ahLst/>
                <a:cxnLst/>
                <a:rect l="l" t="t" r="r" b="b"/>
                <a:pathLst>
                  <a:path w="5512" h="2760" extrusionOk="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9" name="Google Shape;179;p107"/>
              <p:cNvSpPr/>
              <p:nvPr/>
            </p:nvSpPr>
            <p:spPr>
              <a:xfrm>
                <a:off x="4840" y="984"/>
                <a:ext cx="790" cy="118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1189" extrusionOk="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0" name="Google Shape;180;p107"/>
              <p:cNvSpPr/>
              <p:nvPr/>
            </p:nvSpPr>
            <p:spPr>
              <a:xfrm>
                <a:off x="5173" y="896"/>
                <a:ext cx="579" cy="1117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117" extrusionOk="0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1" name="Google Shape;181;p107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396" extrusionOk="0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2" name="Google Shape;182;p107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49" extrusionOk="0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3" name="Google Shape;183;p107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810" extrusionOk="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4" name="Google Shape;184;p107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788" extrusionOk="0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5" name="Google Shape;185;p107"/>
              <p:cNvSpPr/>
              <p:nvPr/>
            </p:nvSpPr>
            <p:spPr>
              <a:xfrm>
                <a:off x="5443" y="922"/>
                <a:ext cx="319" cy="854"/>
              </a:xfrm>
              <a:custGeom>
                <a:avLst/>
                <a:gdLst/>
                <a:ahLst/>
                <a:cxnLst/>
                <a:rect l="l" t="t" r="r" b="b"/>
                <a:pathLst>
                  <a:path w="319" h="854" extrusionOk="0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6" name="Google Shape;186;p107"/>
              <p:cNvSpPr/>
              <p:nvPr/>
            </p:nvSpPr>
            <p:spPr>
              <a:xfrm>
                <a:off x="4954" y="3568"/>
                <a:ext cx="646" cy="392"/>
              </a:xfrm>
              <a:custGeom>
                <a:avLst/>
                <a:gdLst/>
                <a:ahLst/>
                <a:cxnLst/>
                <a:rect l="l" t="t" r="r" b="b"/>
                <a:pathLst>
                  <a:path w="646" h="392" extrusionOk="0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7" name="Google Shape;187;p107"/>
              <p:cNvSpPr/>
              <p:nvPr/>
            </p:nvSpPr>
            <p:spPr>
              <a:xfrm>
                <a:off x="50" y="2400"/>
                <a:ext cx="2736" cy="192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1920" extrusionOk="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88" name="Google Shape;188;p107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189" name="Google Shape;189;p107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0" name="Google Shape;190;p107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1" name="Google Shape;191;p107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2" name="Google Shape;192;p107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3" name="Google Shape;193;p107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4" name="Google Shape;194;p107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5" name="Google Shape;195;p107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6" name="Google Shape;196;p107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7" name="Google Shape;197;p107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8" name="Google Shape;198;p107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9" name="Google Shape;199;p107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0" name="Google Shape;200;p107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1" name="Google Shape;201;p107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2" name="Google Shape;202;p107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3" name="Google Shape;203;p107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4" name="Google Shape;204;p107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5" name="Google Shape;205;p107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6" name="Google Shape;206;p107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7" name="Google Shape;207;p107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8" name="Google Shape;208;p107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9" name="Google Shape;209;p107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0" name="Google Shape;210;p107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1" name="Google Shape;211;p107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2" name="Google Shape;212;p107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3" name="Google Shape;213;p107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4" name="Google Shape;214;p107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5" name="Google Shape;215;p107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6" name="Google Shape;216;p107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7" name="Google Shape;217;p107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8" name="Google Shape;218;p107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9" name="Google Shape;219;p107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0" name="Google Shape;220;p107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1" name="Google Shape;221;p107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2" name="Google Shape;222;p107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3" name="Google Shape;223;p107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4" name="Google Shape;224;p107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5" name="Google Shape;225;p107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6" name="Google Shape;226;p107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7" name="Google Shape;227;p107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8" name="Google Shape;228;p107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9" name="Google Shape;229;p107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0" name="Google Shape;230;p107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1" name="Google Shape;231;p107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2" name="Google Shape;232;p107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3" name="Google Shape;233;p107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4" name="Google Shape;234;p107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5" name="Google Shape;235;p107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6" name="Google Shape;236;p107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7" name="Google Shape;237;p107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8" name="Google Shape;238;p107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9" name="Google Shape;239;p107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0" name="Google Shape;240;p107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1" name="Google Shape;241;p107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2" name="Google Shape;242;p107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3" name="Google Shape;243;p107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4" name="Google Shape;244;p107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5" name="Google Shape;245;p107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6" name="Google Shape;246;p107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7" name="Google Shape;247;p107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" name="Google Shape;248;p107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9" name="Google Shape;249;p107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0" name="Google Shape;250;p107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1" name="Google Shape;251;p107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2" name="Google Shape;252;p107"/>
              <p:cNvSpPr/>
              <p:nvPr/>
            </p:nvSpPr>
            <p:spPr>
              <a:xfrm>
                <a:off x="486" y="2563"/>
                <a:ext cx="180" cy="151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" name="Google Shape;253;p107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4" name="Google Shape;254;p107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" name="Google Shape;255;p107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6" name="Google Shape;256;p107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7" name="Google Shape;257;p107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8" name="Google Shape;258;p107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9" name="Google Shape;259;p107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" name="Google Shape;260;p107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1" name="Google Shape;261;p107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2" name="Google Shape;262;p107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3" name="Google Shape;263;p107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" name="Google Shape;264;p107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5" name="Google Shape;265;p107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6" name="Google Shape;266;p107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7" name="Google Shape;267;p107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" name="Google Shape;268;p107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9" name="Google Shape;269;p107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0" name="Google Shape;270;p107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1" name="Google Shape;271;p107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" name="Google Shape;272;p107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" name="Google Shape;273;p107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4" name="Google Shape;274;p107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" name="Google Shape;275;p107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6" name="Google Shape;276;p107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7" name="Google Shape;277;p107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8" name="Google Shape;278;p107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9" name="Google Shape;279;p107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0" name="Google Shape;280;p107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1" name="Google Shape;281;p107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" name="Google Shape;282;p107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" name="Google Shape;283;p107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" name="Google Shape;284;p107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5" name="Google Shape;285;p107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6" name="Google Shape;286;p107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7" name="Google Shape;287;p107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" name="Google Shape;288;p107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9" name="Google Shape;289;p107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0" name="Google Shape;290;p107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1" name="Google Shape;291;p107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" name="Google Shape;292;p107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" name="Google Shape;293;p107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4" name="Google Shape;294;p107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" name="Google Shape;295;p107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6" name="Google Shape;296;p107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7" name="Google Shape;297;p107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8" name="Google Shape;298;p107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9" name="Google Shape;299;p107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0" name="Google Shape;300;p107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1" name="Google Shape;301;p107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2" name="Google Shape;302;p107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3" name="Google Shape;303;p107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" name="Google Shape;304;p107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5" name="Google Shape;305;p107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6" name="Google Shape;306;p107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7" name="Google Shape;307;p107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" name="Google Shape;308;p107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9" name="Google Shape;309;p107"/>
              <p:cNvSpPr/>
              <p:nvPr/>
            </p:nvSpPr>
            <p:spPr>
              <a:xfrm>
                <a:off x="850" y="3136"/>
                <a:ext cx="204" cy="12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20" extrusionOk="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0" name="Google Shape;310;p107"/>
              <p:cNvSpPr/>
              <p:nvPr/>
            </p:nvSpPr>
            <p:spPr>
              <a:xfrm>
                <a:off x="19" y="2722"/>
                <a:ext cx="90" cy="78"/>
              </a:xfrm>
              <a:custGeom>
                <a:avLst/>
                <a:gdLst/>
                <a:ahLst/>
                <a:cxnLst/>
                <a:rect l="l" t="t" r="r" b="b"/>
                <a:pathLst>
                  <a:path w="90" h="78" extrusionOk="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1" name="Google Shape;311;p107"/>
              <p:cNvSpPr/>
              <p:nvPr/>
            </p:nvSpPr>
            <p:spPr>
              <a:xfrm>
                <a:off x="97" y="2651"/>
                <a:ext cx="101" cy="89"/>
              </a:xfrm>
              <a:custGeom>
                <a:avLst/>
                <a:gdLst/>
                <a:ahLst/>
                <a:cxnLst/>
                <a:rect l="l" t="t" r="r" b="b"/>
                <a:pathLst>
                  <a:path w="101" h="89" extrusionOk="0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" name="Google Shape;312;p107"/>
              <p:cNvSpPr/>
              <p:nvPr/>
            </p:nvSpPr>
            <p:spPr>
              <a:xfrm>
                <a:off x="677" y="3502"/>
                <a:ext cx="83" cy="78"/>
              </a:xfrm>
              <a:custGeom>
                <a:avLst/>
                <a:gdLst/>
                <a:ahLst/>
                <a:cxnLst/>
                <a:rect l="l" t="t" r="r" b="b"/>
                <a:pathLst>
                  <a:path w="83" h="78" extrusionOk="0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3" name="Google Shape;313;p107"/>
              <p:cNvSpPr/>
              <p:nvPr/>
            </p:nvSpPr>
            <p:spPr>
              <a:xfrm>
                <a:off x="940" y="2782"/>
                <a:ext cx="90" cy="72"/>
              </a:xfrm>
              <a:custGeom>
                <a:avLst/>
                <a:gdLst/>
                <a:ahLst/>
                <a:cxnLst/>
                <a:rect l="l" t="t" r="r" b="b"/>
                <a:pathLst>
                  <a:path w="90" h="72" extrusionOk="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4" name="Google Shape;314;p107"/>
              <p:cNvSpPr/>
              <p:nvPr/>
            </p:nvSpPr>
            <p:spPr>
              <a:xfrm>
                <a:off x="898" y="2716"/>
                <a:ext cx="90" cy="8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4" extrusionOk="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5" name="Google Shape;315;p107"/>
              <p:cNvSpPr/>
              <p:nvPr/>
            </p:nvSpPr>
            <p:spPr>
              <a:xfrm>
                <a:off x="7" y="3837"/>
                <a:ext cx="6" cy="12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6" name="Google Shape;316;p107"/>
              <p:cNvSpPr/>
              <p:nvPr/>
            </p:nvSpPr>
            <p:spPr>
              <a:xfrm>
                <a:off x="7" y="2555"/>
                <a:ext cx="30" cy="48"/>
              </a:xfrm>
              <a:custGeom>
                <a:avLst/>
                <a:gdLst/>
                <a:ahLst/>
                <a:cxnLst/>
                <a:rect l="l" t="t" r="r" b="b"/>
                <a:pathLst>
                  <a:path w="30" h="48" extrusionOk="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" name="Google Shape;317;p107"/>
              <p:cNvSpPr/>
              <p:nvPr/>
            </p:nvSpPr>
            <p:spPr>
              <a:xfrm>
                <a:off x="7" y="3843"/>
                <a:ext cx="3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36" h="66" extrusionOk="0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8" name="Google Shape;318;p107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9" name="Google Shape;319;p107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0" name="Google Shape;320;p107"/>
              <p:cNvSpPr/>
              <p:nvPr/>
            </p:nvSpPr>
            <p:spPr>
              <a:xfrm>
                <a:off x="139" y="3573"/>
                <a:ext cx="144" cy="154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" name="Google Shape;321;p107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2" name="Google Shape;322;p107"/>
              <p:cNvSpPr/>
              <p:nvPr/>
            </p:nvSpPr>
            <p:spPr>
              <a:xfrm>
                <a:off x="235" y="2503"/>
                <a:ext cx="348" cy="1272"/>
              </a:xfrm>
              <a:custGeom>
                <a:avLst/>
                <a:gdLst/>
                <a:ahLst/>
                <a:cxnLst/>
                <a:rect l="l" t="t" r="r" b="b"/>
                <a:pathLst>
                  <a:path w="348" h="1272" extrusionOk="0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" name="Google Shape;323;p107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324" name="Google Shape;324;p10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5" name="Google Shape;325;p107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6" name="Google Shape;326;p10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7" name="Google Shape;327;p10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28" name="Google Shape;328;p107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05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jpg"/><Relationship Id="rId5" Type="http://schemas.openxmlformats.org/officeDocument/2006/relationships/image" Target="../media/image54.jpg"/><Relationship Id="rId4" Type="http://schemas.openxmlformats.org/officeDocument/2006/relationships/image" Target="../media/image53.jp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"/>
          <p:cNvSpPr txBox="1">
            <a:spLocks noGrp="1"/>
          </p:cNvSpPr>
          <p:nvPr>
            <p:ph type="ctrTitle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Tahoma"/>
              <a:buNone/>
            </a:pPr>
            <a:r>
              <a:rPr lang="en-US" sz="5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Понятие класса, объекта</a:t>
            </a:r>
            <a:endParaRPr/>
          </a:p>
        </p:txBody>
      </p:sp>
      <p:sp>
        <p:nvSpPr>
          <p:cNvPr id="402" name="Google Shape;402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Введение в ООП</a:t>
            </a:r>
            <a:endParaRPr/>
          </a:p>
        </p:txBody>
      </p:sp>
      <p:sp>
        <p:nvSpPr>
          <p:cNvPr id="403" name="Google Shape;403;p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1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Инкапсуляция (пакетирование)</a:t>
            </a: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491" name="Google Shape;491;p9"/>
          <p:cNvSpPr txBox="1">
            <a:spLocks noGrp="1"/>
          </p:cNvSpPr>
          <p:nvPr>
            <p:ph type="body" idx="1"/>
          </p:nvPr>
        </p:nvSpPr>
        <p:spPr>
          <a:xfrm>
            <a:off x="280987" y="11112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механизм, связывающий вместе данные и код, обрабатывающий эти данные, и сохраняющий их от внешнего воздействия и ошибочного использования</a:t>
            </a:r>
            <a:endParaRPr/>
          </a:p>
          <a:p>
            <a:pPr marL="34290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Никто не знает что внутри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Никто не может менять данные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снаружи</a:t>
            </a:r>
            <a:endParaRPr/>
          </a:p>
        </p:txBody>
      </p:sp>
      <p:sp>
        <p:nvSpPr>
          <p:cNvPr id="492" name="Google Shape;492;p9"/>
          <p:cNvSpPr txBox="1"/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pic>
        <p:nvPicPr>
          <p:cNvPr id="494" name="Google Shape;494;p9" descr="Java Encapsulation - Master the Concept with Real-life Examples - TechVidvan"/>
          <p:cNvPicPr preferRelativeResize="0"/>
          <p:nvPr/>
        </p:nvPicPr>
        <p:blipFill rotWithShape="1">
          <a:blip r:embed="rId3">
            <a:alphaModFix/>
          </a:blip>
          <a:srcRect t="31838"/>
          <a:stretch/>
        </p:blipFill>
        <p:spPr>
          <a:xfrm>
            <a:off x="1908175" y="5026025"/>
            <a:ext cx="3770312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9" descr="Understand Object Oriented Programming (OOPS) Concepts in PHP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72225" y="3302000"/>
            <a:ext cx="2647950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9" descr="60 CM LED Television, GL24H0B0CF, Rs 15990 /piece Empro Enterprises | ID:  18253191433"/>
          <p:cNvSpPr txBox="1"/>
          <p:nvPr/>
        </p:nvSpPr>
        <p:spPr>
          <a:xfrm>
            <a:off x="163512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97" name="Google Shape;497;p9" descr="TV Challenger CJE32HH 768p 32-inch LED Television (Black) - Buy TV  Challenger CJE32HH 768p 32-inch LED Television (Black) at India's best  Online Shopping site to buy Product on EMI at Importysale.com"/>
          <p:cNvPicPr preferRelativeResize="0"/>
          <p:nvPr/>
        </p:nvPicPr>
        <p:blipFill rotWithShape="1">
          <a:blip r:embed="rId5">
            <a:alphaModFix/>
          </a:blip>
          <a:srcRect l="5712" t="16226" r="6988" b="21315"/>
          <a:stretch/>
        </p:blipFill>
        <p:spPr>
          <a:xfrm>
            <a:off x="5867400" y="4862512"/>
            <a:ext cx="2427287" cy="1893887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8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Требования к Equals</a:t>
            </a:r>
            <a:endParaRPr/>
          </a:p>
        </p:txBody>
      </p:sp>
      <p:sp>
        <p:nvSpPr>
          <p:cNvPr id="1551" name="Google Shape;1551;p85"/>
          <p:cNvSpPr txBox="1">
            <a:spLocks noGrp="1"/>
          </p:cNvSpPr>
          <p:nvPr>
            <p:ph type="body" idx="1"/>
          </p:nvPr>
        </p:nvSpPr>
        <p:spPr>
          <a:xfrm>
            <a:off x="336550" y="1125537"/>
            <a:ext cx="90233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Рефлексивность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x.Equals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(x) // true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Симметричность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x.Equals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(y)   и  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y.Equals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(x) //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результат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одинак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28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Транзитивность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x.Equals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(y) -  true 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y.Equals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(z) – true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x.Equals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(z) //  true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Постоянство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ru-RU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Результат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должен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измениться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если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изменился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объект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dirty="0"/>
          </a:p>
        </p:txBody>
      </p:sp>
      <p:sp>
        <p:nvSpPr>
          <p:cNvPr id="1552" name="Google Shape;1552;p8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100</a:t>
            </a:fld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8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58" name="Google Shape;1558;p86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59" name="Google Shape;1559;p86"/>
          <p:cNvSpPr txBox="1"/>
          <p:nvPr/>
        </p:nvSpPr>
        <p:spPr>
          <a:xfrm>
            <a:off x="10" y="1"/>
            <a:ext cx="9144000" cy="483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partial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 {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Course {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 = 1;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UO {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 =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"BSTU"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Equals(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obj)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(obj ==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(obj.GetType() !=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.GetType())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stud = (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)obj;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.Name == stud.Name &amp;&amp;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.Course == stud.Course);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</p:txBody>
      </p:sp>
      <p:sp>
        <p:nvSpPr>
          <p:cNvPr id="1560" name="Google Shape;1560;p86"/>
          <p:cNvSpPr txBox="1"/>
          <p:nvPr/>
        </p:nvSpPr>
        <p:spPr>
          <a:xfrm>
            <a:off x="0" y="5127625"/>
            <a:ext cx="6173787" cy="1200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ivan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oleg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.WriteLine(oleg.Equals(ivan));</a:t>
            </a:r>
            <a:endParaRPr/>
          </a:p>
        </p:txBody>
      </p:sp>
      <p:pic>
        <p:nvPicPr>
          <p:cNvPr id="1561" name="Google Shape;1561;p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1265" y="5272413"/>
            <a:ext cx="2880450" cy="91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2" name="Google Shape;1562;p8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101</a:t>
            </a:fld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87"/>
          <p:cNvSpPr txBox="1">
            <a:spLocks noGrp="1"/>
          </p:cNvSpPr>
          <p:nvPr>
            <p:ph type="title"/>
          </p:nvPr>
        </p:nvSpPr>
        <p:spPr>
          <a:xfrm>
            <a:off x="107950" y="157162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GetHashCode </a:t>
            </a:r>
            <a:b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Хеш-коды объектов</a:t>
            </a:r>
            <a:endParaRPr/>
          </a:p>
        </p:txBody>
      </p:sp>
      <p:sp>
        <p:nvSpPr>
          <p:cNvPr id="1568" name="Google Shape;1568;p87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Переопределяется  GetHashCode и Equals (парой)</a:t>
            </a:r>
            <a:endParaRPr/>
          </a:p>
          <a:p>
            <a:pPr marL="342900" marR="0" lvl="0" indent="-20066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  реализации типов System.Collections.Hashtable, System.Collections.Generic.Dictionary и других коллекций  требуется, чтобы два равных объекта имели одинаковые значения хеш-кодов</a:t>
            </a:r>
            <a:endParaRPr/>
          </a:p>
        </p:txBody>
      </p:sp>
      <p:sp>
        <p:nvSpPr>
          <p:cNvPr id="1569" name="Google Shape;1569;p87"/>
          <p:cNvSpPr txBox="1"/>
          <p:nvPr/>
        </p:nvSpPr>
        <p:spPr>
          <a:xfrm>
            <a:off x="4572000" y="2708275"/>
            <a:ext cx="3656012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целочисленный (Int32) хеш-код</a:t>
            </a:r>
            <a:endParaRPr/>
          </a:p>
        </p:txBody>
      </p:sp>
      <p:sp>
        <p:nvSpPr>
          <p:cNvPr id="1570" name="Google Shape;1570;p8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102</a:t>
            </a:fld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8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Требования к GetHashCode</a:t>
            </a:r>
            <a:endParaRPr/>
          </a:p>
        </p:txBody>
      </p:sp>
      <p:sp>
        <p:nvSpPr>
          <p:cNvPr id="1576" name="Google Shape;1576;p88"/>
          <p:cNvSpPr txBox="1">
            <a:spLocks noGrp="1"/>
          </p:cNvSpPr>
          <p:nvPr>
            <p:ph type="body" idx="1"/>
          </p:nvPr>
        </p:nvSpPr>
        <p:spPr>
          <a:xfrm>
            <a:off x="304800" y="9080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Случайное распределение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использовать  GetHashCode для Object или ValueType </a:t>
            </a: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(низкая производительность алгоритмов хеширования)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Использовать экземплярные поля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Максимально быстрый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Объекты с одинаковым значением должны возвращать одинаковые коды</a:t>
            </a:r>
            <a:endParaRPr/>
          </a:p>
        </p:txBody>
      </p:sp>
      <p:sp>
        <p:nvSpPr>
          <p:cNvPr id="1577" name="Google Shape;1577;p8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103</a:t>
            </a:fld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8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3" name="Google Shape;1583;p89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4" name="Google Shape;1584;p89"/>
          <p:cNvSpPr txBox="1"/>
          <p:nvPr/>
        </p:nvSpPr>
        <p:spPr>
          <a:xfrm>
            <a:off x="493712" y="4005262"/>
            <a:ext cx="5741987" cy="400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.WriteLine(oleg.GetHashCode());</a:t>
            </a:r>
            <a:endParaRPr/>
          </a:p>
        </p:txBody>
      </p:sp>
      <p:pic>
        <p:nvPicPr>
          <p:cNvPr id="1585" name="Google Shape;1585;p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51500" y="4797425"/>
            <a:ext cx="2803525" cy="719137"/>
          </a:xfrm>
          <a:prstGeom prst="rect">
            <a:avLst/>
          </a:prstGeom>
          <a:noFill/>
          <a:ln>
            <a:noFill/>
          </a:ln>
        </p:spPr>
      </p:pic>
      <p:sp>
        <p:nvSpPr>
          <p:cNvPr id="1586" name="Google Shape;1586;p89"/>
          <p:cNvSpPr txBox="1"/>
          <p:nvPr/>
        </p:nvSpPr>
        <p:spPr>
          <a:xfrm>
            <a:off x="0" y="388937"/>
            <a:ext cx="9310687" cy="28622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GetHashCode()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269 или 47 простые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hash = 269;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hash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.IsNullOrEmpty(Name) ? 0 : Name.GetHashCode();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hash = (hash * 47) + Course.GetHashCode();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hash;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}</a:t>
            </a:r>
            <a:endParaRPr/>
          </a:p>
        </p:txBody>
      </p:sp>
      <p:sp>
        <p:nvSpPr>
          <p:cNvPr id="1587" name="Google Shape;1587;p8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104</a:t>
            </a:fld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9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метод GetType</a:t>
            </a:r>
            <a:endParaRPr/>
          </a:p>
        </p:txBody>
      </p:sp>
      <p:sp>
        <p:nvSpPr>
          <p:cNvPr id="1593" name="Google Shape;1593;p9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позволяет получить тип данного объекта</a:t>
            </a:r>
            <a:endParaRPr/>
          </a:p>
        </p:txBody>
      </p:sp>
      <p:sp>
        <p:nvSpPr>
          <p:cNvPr id="1594" name="Google Shape;1594;p90"/>
          <p:cNvSpPr txBox="1"/>
          <p:nvPr/>
        </p:nvSpPr>
        <p:spPr>
          <a:xfrm>
            <a:off x="468312" y="2349500"/>
            <a:ext cx="6750050" cy="36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.WriteLine(ivan.GetType().Name);</a:t>
            </a:r>
            <a:endParaRPr/>
          </a:p>
        </p:txBody>
      </p:sp>
      <p:sp>
        <p:nvSpPr>
          <p:cNvPr id="1595" name="Google Shape;1595;p90"/>
          <p:cNvSpPr txBox="1"/>
          <p:nvPr/>
        </p:nvSpPr>
        <p:spPr>
          <a:xfrm>
            <a:off x="468312" y="4941887"/>
            <a:ext cx="6965950" cy="646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(ivan.GetType() ==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"Type Student"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sp>
        <p:nvSpPr>
          <p:cNvPr id="1596" name="Google Shape;1596;p90"/>
          <p:cNvSpPr txBox="1"/>
          <p:nvPr/>
        </p:nvSpPr>
        <p:spPr>
          <a:xfrm>
            <a:off x="2987675" y="2946400"/>
            <a:ext cx="2305050" cy="646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Возвращает объект типа Type</a:t>
            </a:r>
            <a:endParaRPr/>
          </a:p>
        </p:txBody>
      </p:sp>
      <p:cxnSp>
        <p:nvCxnSpPr>
          <p:cNvPr id="1597" name="Google Shape;1597;p90"/>
          <p:cNvCxnSpPr/>
          <p:nvPr/>
        </p:nvCxnSpPr>
        <p:spPr>
          <a:xfrm rot="10800000" flipH="1">
            <a:off x="3635375" y="2717800"/>
            <a:ext cx="207962" cy="22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598" name="Google Shape;1598;p90"/>
          <p:cNvSpPr txBox="1"/>
          <p:nvPr/>
        </p:nvSpPr>
        <p:spPr>
          <a:xfrm>
            <a:off x="4140200" y="4029075"/>
            <a:ext cx="4572000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получаем тип класса и сравниваем его с типом объекта</a:t>
            </a:r>
            <a:endParaRPr/>
          </a:p>
        </p:txBody>
      </p:sp>
      <p:cxnSp>
        <p:nvCxnSpPr>
          <p:cNvPr id="1599" name="Google Shape;1599;p90"/>
          <p:cNvCxnSpPr/>
          <p:nvPr/>
        </p:nvCxnSpPr>
        <p:spPr>
          <a:xfrm flipH="1">
            <a:off x="3843337" y="4351337"/>
            <a:ext cx="296862" cy="73342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600" name="Google Shape;1600;p9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105</a:t>
            </a:fld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9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1" i="1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Finalize()</a:t>
            </a:r>
            <a:endParaRPr/>
          </a:p>
        </p:txBody>
      </p:sp>
      <p:sp>
        <p:nvSpPr>
          <p:cNvPr id="1606" name="Google Shape;1606;p91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деструктор  - вызывается при сборке мусора для очистки ресурсов, занятых ссылочным объектом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Реализация из Object игнорируется сборщиком мусора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Переопределяется если объект владеет неуправляемыми ресурсами, которые нужно освободить при его уничтожении</a:t>
            </a:r>
            <a:endParaRPr/>
          </a:p>
        </p:txBody>
      </p:sp>
      <p:sp>
        <p:nvSpPr>
          <p:cNvPr id="1607" name="Google Shape;1607;p9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106</a:t>
            </a:fld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9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1" i="1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Clone()</a:t>
            </a:r>
            <a:endParaRPr/>
          </a:p>
        </p:txBody>
      </p:sp>
      <p:sp>
        <p:nvSpPr>
          <p:cNvPr id="1613" name="Google Shape;1613;p92"/>
          <p:cNvSpPr txBox="1">
            <a:spLocks noGrp="1"/>
          </p:cNvSpPr>
          <p:nvPr>
            <p:ph type="body" idx="1"/>
          </p:nvPr>
        </p:nvSpPr>
        <p:spPr>
          <a:xfrm>
            <a:off x="276225" y="112553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создает копию объекта и возвращает ссылку на эту копию (неглубокое)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неглубокое копирование</a:t>
            </a: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-  копируются все типы значений в классе, копируются только ссылки, а не объекты, на которые они указывают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виртуальный, переопределять его реализацию нельзя</a:t>
            </a:r>
            <a:endParaRPr/>
          </a:p>
        </p:txBody>
      </p:sp>
      <p:sp>
        <p:nvSpPr>
          <p:cNvPr id="1614" name="Google Shape;1614;p9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107</a:t>
            </a:fld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93"/>
          <p:cNvSpPr txBox="1">
            <a:spLocks noGrp="1"/>
          </p:cNvSpPr>
          <p:nvPr>
            <p:ph type="title"/>
          </p:nvPr>
        </p:nvSpPr>
        <p:spPr>
          <a:xfrm>
            <a:off x="0" y="3175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ahoma"/>
              <a:buNone/>
            </a:pPr>
            <a:r>
              <a:rPr lang="en-US" sz="36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Модификаторы параметров методов </a:t>
            </a:r>
            <a:endParaRPr/>
          </a:p>
        </p:txBody>
      </p:sp>
      <p:sp>
        <p:nvSpPr>
          <p:cNvPr id="1620" name="Google Shape;1620;p93"/>
          <p:cNvSpPr txBox="1">
            <a:spLocks noGrp="1"/>
          </p:cNvSpPr>
          <p:nvPr>
            <p:ph type="body" idx="1"/>
          </p:nvPr>
        </p:nvSpPr>
        <p:spPr>
          <a:xfrm>
            <a:off x="304800" y="10652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 обмена данными между вызывающей и вызываемой функциями предусмотрено четыре типа параметров: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 умолчанию-  параметры-значения;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параметры-ссылки —  ref;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выходные параметры-ссылки — out: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переменное количество  —  params (один и последний). </a:t>
            </a:r>
            <a:endParaRPr/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21" name="Google Shape;1621;p93"/>
          <p:cNvSpPr/>
          <p:nvPr/>
        </p:nvSpPr>
        <p:spPr>
          <a:xfrm>
            <a:off x="301625" y="4941168"/>
            <a:ext cx="8093168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Calculate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a,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b,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c,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d)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        }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622" name="Google Shape;1622;p93"/>
          <p:cNvCxnSpPr/>
          <p:nvPr/>
        </p:nvCxnSpPr>
        <p:spPr>
          <a:xfrm flipH="1">
            <a:off x="6516687" y="4221162"/>
            <a:ext cx="863600" cy="1079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623" name="Google Shape;1623;p9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108</a:t>
            </a:fld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9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29" name="Google Shape;1629;p94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Назначение: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позволить методу менять содержимое его аргументов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возвращать более одного значения</a:t>
            </a:r>
            <a:endParaRPr/>
          </a:p>
        </p:txBody>
      </p:sp>
      <p:sp>
        <p:nvSpPr>
          <p:cNvPr id="1630" name="Google Shape;1630;p9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109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4" name="Google Shape;504;p10"/>
          <p:cNvSpPr txBox="1">
            <a:spLocks noGrp="1"/>
          </p:cNvSpPr>
          <p:nvPr>
            <p:ph type="body" idx="1"/>
          </p:nvPr>
        </p:nvSpPr>
        <p:spPr>
          <a:xfrm>
            <a:off x="304800" y="4048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sz="3200" b="0" i="0" u="none">
                <a:solidFill>
                  <a:srgbClr val="66CCFF"/>
                </a:solidFill>
                <a:latin typeface="Tahoma"/>
                <a:ea typeface="Tahoma"/>
                <a:cs typeface="Tahoma"/>
                <a:sym typeface="Tahoma"/>
              </a:rPr>
              <a:t>Свойства инкапсуляции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Совместное хранение данных и функций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Сокрытие внутренней информации от пользователя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Изоляция пользователя от особенностей реализации</a:t>
            </a:r>
            <a:endParaRPr/>
          </a:p>
        </p:txBody>
      </p:sp>
      <p:sp>
        <p:nvSpPr>
          <p:cNvPr id="505" name="Google Shape;505;p10"/>
          <p:cNvSpPr txBox="1"/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pic>
        <p:nvPicPr>
          <p:cNvPr id="506" name="Google Shape;506;p10" descr="Encapsulation in Java with Example Program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0275" y="3017463"/>
            <a:ext cx="4694237" cy="338455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p9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37" name="Google Shape;1637;p95"/>
          <p:cNvSpPr txBox="1">
            <a:spLocks noGrp="1"/>
          </p:cNvSpPr>
          <p:nvPr>
            <p:ph type="body" idx="1"/>
          </p:nvPr>
        </p:nvSpPr>
        <p:spPr>
          <a:xfrm>
            <a:off x="338137" y="2286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ref заставляет С# организовать вместо вызова по значению вызов по ссылке</a:t>
            </a:r>
            <a:endParaRPr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1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1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638" name="Google Shape;1638;p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312" y="1414462"/>
            <a:ext cx="6259512" cy="19192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9" name="Google Shape;1639;p95"/>
          <p:cNvCxnSpPr/>
          <p:nvPr/>
        </p:nvCxnSpPr>
        <p:spPr>
          <a:xfrm>
            <a:off x="3851275" y="2205037"/>
            <a:ext cx="2071687" cy="158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640" name="Google Shape;1640;p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9750" y="3100387"/>
            <a:ext cx="5383212" cy="27781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cxnSp>
        <p:nvCxnSpPr>
          <p:cNvPr id="1641" name="Google Shape;1641;p95"/>
          <p:cNvCxnSpPr/>
          <p:nvPr/>
        </p:nvCxnSpPr>
        <p:spPr>
          <a:xfrm>
            <a:off x="474662" y="4725987"/>
            <a:ext cx="2071687" cy="158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42" name="Google Shape;1642;p95"/>
          <p:cNvCxnSpPr/>
          <p:nvPr/>
        </p:nvCxnSpPr>
        <p:spPr>
          <a:xfrm>
            <a:off x="1525587" y="5302250"/>
            <a:ext cx="2071687" cy="158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643" name="Google Shape;1643;p95"/>
          <p:cNvSpPr txBox="1"/>
          <p:nvPr/>
        </p:nvSpPr>
        <p:spPr>
          <a:xfrm>
            <a:off x="811212" y="5486400"/>
            <a:ext cx="8332787" cy="12922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Аргументу, передаваемому методу "в сопровождении" модификатора ref, </a:t>
            </a:r>
            <a:r>
              <a:rPr lang="en-US" sz="20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должно быть присвоено значение до вызова метода</a:t>
            </a: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/>
          </a:p>
        </p:txBody>
      </p:sp>
      <p:sp>
        <p:nvSpPr>
          <p:cNvPr id="1644" name="Google Shape;1644;p9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110</a:t>
            </a:fld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96"/>
          <p:cNvSpPr txBox="1">
            <a:spLocks noGrp="1"/>
          </p:cNvSpPr>
          <p:nvPr>
            <p:ph type="title"/>
          </p:nvPr>
        </p:nvSpPr>
        <p:spPr>
          <a:xfrm>
            <a:off x="301625" y="341312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50" name="Google Shape;1650;p96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651" name="Google Shape;1651;p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28600"/>
            <a:ext cx="7335837" cy="657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2" name="Google Shape;1652;p9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51350" y="2636837"/>
            <a:ext cx="4391025" cy="1476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3" name="Google Shape;1653;p96"/>
          <p:cNvCxnSpPr/>
          <p:nvPr/>
        </p:nvCxnSpPr>
        <p:spPr>
          <a:xfrm>
            <a:off x="2268537" y="2420937"/>
            <a:ext cx="2071687" cy="158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54" name="Google Shape;1654;p96"/>
          <p:cNvCxnSpPr/>
          <p:nvPr/>
        </p:nvCxnSpPr>
        <p:spPr>
          <a:xfrm>
            <a:off x="873125" y="5229225"/>
            <a:ext cx="2071687" cy="158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655" name="Google Shape;1655;p9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111</a:t>
            </a:fld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9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60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out</a:t>
            </a:r>
            <a:endParaRPr/>
          </a:p>
        </p:txBody>
      </p:sp>
      <p:sp>
        <p:nvSpPr>
          <p:cNvPr id="1661" name="Google Shape;1661;p97"/>
          <p:cNvSpPr txBox="1">
            <a:spLocks noGrp="1"/>
          </p:cNvSpPr>
          <p:nvPr>
            <p:ph type="body" idx="1"/>
          </p:nvPr>
        </p:nvSpPr>
        <p:spPr>
          <a:xfrm>
            <a:off x="285750" y="92868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Модификатор out подобен модификатору ref за одним исключением:</a:t>
            </a: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его можно использовать для передачи значения из метода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out-параметр "поступает" в метод без начального значения, но метод (до своего завершения) </a:t>
            </a:r>
            <a:r>
              <a:rPr lang="en-US" sz="32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обязательно</a:t>
            </a: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должен присвоить этому параметру значение</a:t>
            </a:r>
            <a:endParaRPr/>
          </a:p>
        </p:txBody>
      </p:sp>
      <p:sp>
        <p:nvSpPr>
          <p:cNvPr id="1662" name="Google Shape;1662;p9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112</a:t>
            </a:fld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9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68" name="Google Shape;1668;p98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669" name="Google Shape;1669;p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100" y="285750"/>
            <a:ext cx="8018462" cy="63579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0" name="Google Shape;1670;p98"/>
          <p:cNvCxnSpPr/>
          <p:nvPr/>
        </p:nvCxnSpPr>
        <p:spPr>
          <a:xfrm>
            <a:off x="3500437" y="1500187"/>
            <a:ext cx="2071687" cy="158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71" name="Google Shape;1671;p98"/>
          <p:cNvCxnSpPr/>
          <p:nvPr/>
        </p:nvCxnSpPr>
        <p:spPr>
          <a:xfrm>
            <a:off x="3071812" y="5429250"/>
            <a:ext cx="2071687" cy="158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72" name="Google Shape;1672;p98"/>
          <p:cNvCxnSpPr/>
          <p:nvPr/>
        </p:nvCxnSpPr>
        <p:spPr>
          <a:xfrm>
            <a:off x="2286000" y="4929187"/>
            <a:ext cx="857250" cy="158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673" name="Google Shape;1673;p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43562" y="3286125"/>
            <a:ext cx="4695825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9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113</a:t>
            </a:fld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p10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params</a:t>
            </a:r>
            <a:endParaRPr/>
          </a:p>
        </p:txBody>
      </p:sp>
      <p:sp>
        <p:nvSpPr>
          <p:cNvPr id="1711" name="Google Shape;1711;p102"/>
          <p:cNvSpPr txBox="1">
            <a:spLocks noGrp="1"/>
          </p:cNvSpPr>
          <p:nvPr>
            <p:ph type="body" idx="1"/>
          </p:nvPr>
        </p:nvSpPr>
        <p:spPr>
          <a:xfrm>
            <a:off x="301625" y="908050"/>
            <a:ext cx="88425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позволяет передавать методу переменное количество аргументов одного типа</a:t>
            </a:r>
            <a:endParaRPr/>
          </a:p>
        </p:txBody>
      </p:sp>
      <p:sp>
        <p:nvSpPr>
          <p:cNvPr id="1712" name="Google Shape;1712;p102"/>
          <p:cNvSpPr txBox="1"/>
          <p:nvPr/>
        </p:nvSpPr>
        <p:spPr>
          <a:xfrm>
            <a:off x="83925" y="1995900"/>
            <a:ext cx="7314300" cy="399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MaxArray(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_value,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_arr)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(_arr.Length&gt;0)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 = 1; j &lt; _arr.Length; j++)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(_arr[j] &gt; _value)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_value = _arr[j];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Check()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result = -100;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MaxArray(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result, 2,4,5,6,3,567);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$"Максимум: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{result}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  <p:pic>
        <p:nvPicPr>
          <p:cNvPr id="1713" name="Google Shape;1713;p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36" y="6169100"/>
            <a:ext cx="282575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4" name="Google Shape;1714;p10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114</a:t>
            </a:fld>
            <a:endParaRPr/>
          </a:p>
        </p:txBody>
      </p:sp>
      <p:sp>
        <p:nvSpPr>
          <p:cNvPr id="1715" name="Google Shape;1715;p102"/>
          <p:cNvSpPr txBox="1"/>
          <p:nvPr/>
        </p:nvSpPr>
        <p:spPr>
          <a:xfrm>
            <a:off x="6382775" y="2427400"/>
            <a:ext cx="28257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FFFF"/>
                </a:solidFill>
                <a:highlight>
                  <a:srgbClr val="000000"/>
                </a:highlight>
              </a:rPr>
              <a:t>Тип параметра должен быть одномерным массивом.</a:t>
            </a:r>
            <a:endParaRPr b="1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1716" name="Google Shape;1716;p102"/>
          <p:cNvSpPr txBox="1"/>
          <p:nvPr/>
        </p:nvSpPr>
        <p:spPr>
          <a:xfrm>
            <a:off x="3941650" y="3785625"/>
            <a:ext cx="5100900" cy="1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разделенный запятыми список аргументов типа элементов массива;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массив аргументов указанного типа;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не передавать аргументы. Если аргументы не отправляются, длина списка params равна нулю.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1" name="Google Shape;1721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00" y="3684275"/>
            <a:ext cx="8997800" cy="22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2" name="Google Shape;1722;p10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Необязательные аргументы</a:t>
            </a:r>
            <a:endParaRPr/>
          </a:p>
        </p:txBody>
      </p:sp>
      <p:sp>
        <p:nvSpPr>
          <p:cNvPr id="1723" name="Google Shape;1723;p103"/>
          <p:cNvSpPr txBox="1">
            <a:spLocks noGrp="1"/>
          </p:cNvSpPr>
          <p:nvPr>
            <p:ph type="body" idx="1"/>
          </p:nvPr>
        </p:nvSpPr>
        <p:spPr>
          <a:xfrm>
            <a:off x="266700" y="1035050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позволяет определить используемое по умолчанию значение для параметра метода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можно применять в конструкторах, индексаторах</a:t>
            </a:r>
            <a:endParaRPr/>
          </a:p>
        </p:txBody>
      </p:sp>
      <p:sp>
        <p:nvSpPr>
          <p:cNvPr id="1724" name="Google Shape;1724;p103"/>
          <p:cNvSpPr txBox="1"/>
          <p:nvPr/>
        </p:nvSpPr>
        <p:spPr>
          <a:xfrm>
            <a:off x="6411162" y="2406478"/>
            <a:ext cx="2573400" cy="92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Inconsolata"/>
              <a:buNone/>
            </a:pPr>
            <a:r>
              <a:rPr lang="en-US" sz="1800" b="0" i="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должны указываться справа от обязательных</a:t>
            </a:r>
            <a:endParaRPr/>
          </a:p>
        </p:txBody>
      </p:sp>
      <p:cxnSp>
        <p:nvCxnSpPr>
          <p:cNvPr id="1725" name="Google Shape;1725;p103"/>
          <p:cNvCxnSpPr/>
          <p:nvPr/>
        </p:nvCxnSpPr>
        <p:spPr>
          <a:xfrm flipH="1">
            <a:off x="7986747" y="3192543"/>
            <a:ext cx="565200" cy="686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726" name="Google Shape;1726;p10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115</a:t>
            </a:fld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p104"/>
          <p:cNvSpPr txBox="1">
            <a:spLocks noGrp="1"/>
          </p:cNvSpPr>
          <p:nvPr>
            <p:ph type="title"/>
          </p:nvPr>
        </p:nvSpPr>
        <p:spPr>
          <a:xfrm>
            <a:off x="311150" y="-220662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Именованные аргументы</a:t>
            </a:r>
            <a:endParaRPr/>
          </a:p>
        </p:txBody>
      </p:sp>
      <p:sp>
        <p:nvSpPr>
          <p:cNvPr id="1732" name="Google Shape;1732;p104"/>
          <p:cNvSpPr txBox="1">
            <a:spLocks noGrp="1"/>
          </p:cNvSpPr>
          <p:nvPr>
            <p:ph type="body" idx="1"/>
          </p:nvPr>
        </p:nvSpPr>
        <p:spPr>
          <a:xfrm>
            <a:off x="311150" y="13716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позволяет указать имя того параметра, которому присваивается его значение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 в конструкторах, индексаторах или делегатах.)</a:t>
            </a:r>
            <a:endParaRPr/>
          </a:p>
        </p:txBody>
      </p:sp>
      <p:sp>
        <p:nvSpPr>
          <p:cNvPr id="1733" name="Google Shape;1733;p104"/>
          <p:cNvSpPr/>
          <p:nvPr/>
        </p:nvSpPr>
        <p:spPr>
          <a:xfrm>
            <a:off x="389006" y="3284984"/>
            <a:ext cx="8383674" cy="35394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RedrawButton(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color , </a:t>
            </a:r>
            <a:endParaRPr sz="2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	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type = 2 , </a:t>
            </a:r>
            <a:endParaRPr sz="2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	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size = 4) </a:t>
            </a:r>
            <a:endParaRPr sz="2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RedrawButton(243,size:45);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734" name="Google Shape;1734;p104"/>
          <p:cNvCxnSpPr/>
          <p:nvPr/>
        </p:nvCxnSpPr>
        <p:spPr>
          <a:xfrm>
            <a:off x="4284662" y="6381750"/>
            <a:ext cx="17272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735" name="Google Shape;1735;p104"/>
          <p:cNvSpPr txBox="1"/>
          <p:nvPr/>
        </p:nvSpPr>
        <p:spPr>
          <a:xfrm>
            <a:off x="755650" y="736600"/>
            <a:ext cx="7704137" cy="5857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Inconsolata"/>
              <a:buNone/>
            </a:pPr>
            <a:r>
              <a:rPr lang="en-US" sz="1600" b="0" i="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значение аргумента присваивается параметру по его позиции в списке аргументов</a:t>
            </a:r>
            <a:endParaRPr/>
          </a:p>
        </p:txBody>
      </p:sp>
      <p:cxnSp>
        <p:nvCxnSpPr>
          <p:cNvPr id="1736" name="Google Shape;1736;p104"/>
          <p:cNvCxnSpPr/>
          <p:nvPr/>
        </p:nvCxnSpPr>
        <p:spPr>
          <a:xfrm flipH="1">
            <a:off x="6156325" y="5464175"/>
            <a:ext cx="576262" cy="406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737" name="Google Shape;1737;p104"/>
          <p:cNvSpPr txBox="1"/>
          <p:nvPr/>
        </p:nvSpPr>
        <p:spPr>
          <a:xfrm>
            <a:off x="6948487" y="4794250"/>
            <a:ext cx="2627312" cy="9223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Inconsolata"/>
              <a:buNone/>
            </a:pPr>
            <a:r>
              <a:rPr lang="en-US" sz="1800" b="0" i="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порядок следования аргументов не имеет значения</a:t>
            </a:r>
            <a:endParaRPr/>
          </a:p>
        </p:txBody>
      </p:sp>
      <p:sp>
        <p:nvSpPr>
          <p:cNvPr id="1738" name="Google Shape;1738;p10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116</a:t>
            </a:fld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geaaf67b876ddf9d_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117</a:t>
            </a:fld>
            <a:endParaRPr/>
          </a:p>
        </p:txBody>
      </p:sp>
      <p:pic>
        <p:nvPicPr>
          <p:cNvPr id="1745" name="Google Shape;1745;geaaf67b876ddf9d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82116"/>
            <a:ext cx="8839199" cy="237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1" i="1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Абстракция</a:t>
            </a:r>
            <a:endParaRPr/>
          </a:p>
        </p:txBody>
      </p:sp>
      <p:sp>
        <p:nvSpPr>
          <p:cNvPr id="513" name="Google Shape;513;p11"/>
          <p:cNvSpPr txBox="1">
            <a:spLocks noGrp="1"/>
          </p:cNvSpPr>
          <p:nvPr>
            <p:ph type="body" idx="1"/>
          </p:nvPr>
        </p:nvSpPr>
        <p:spPr>
          <a:xfrm>
            <a:off x="301625" y="1371600"/>
            <a:ext cx="8540700" cy="47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sz="32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Абстракция</a:t>
            </a: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подразумевает разделение и независимое рассмотрение </a:t>
            </a:r>
            <a:r>
              <a:rPr lang="en-US" sz="32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интерфейса</a:t>
            </a: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и </a:t>
            </a:r>
            <a:r>
              <a:rPr lang="en-US" sz="32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реализации</a:t>
            </a: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marL="45720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способ выделить набор наиболее важных атрибутов и методов и исключить незначимые.</a:t>
            </a:r>
            <a:endParaRPr sz="3000"/>
          </a:p>
          <a:p>
            <a:pPr marL="45720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endParaRPr sz="300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абстракция  - уровень описания/представления модели чего либо</a:t>
            </a:r>
            <a:endParaRPr/>
          </a:p>
        </p:txBody>
      </p:sp>
      <p:sp>
        <p:nvSpPr>
          <p:cNvPr id="514" name="Google Shape;514;p11"/>
          <p:cNvSpPr txBox="1"/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1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Наследование</a:t>
            </a: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520" name="Google Shape;520;p12"/>
          <p:cNvSpPr txBox="1">
            <a:spLocks noGrp="1"/>
          </p:cNvSpPr>
          <p:nvPr>
            <p:ph type="body" idx="1"/>
          </p:nvPr>
        </p:nvSpPr>
        <p:spPr>
          <a:xfrm>
            <a:off x="0" y="1125525"/>
            <a:ext cx="88581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процесс, благодаря которому один объект может наследовать (приобретать) свойства от другого объекта. </a:t>
            </a:r>
            <a:endParaRPr/>
          </a:p>
          <a:p>
            <a:pPr marL="34290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иерархии классов</a:t>
            </a: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3429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3429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/>
              <a:t>У одного «родителя» </a:t>
            </a:r>
            <a:endParaRPr sz="3000"/>
          </a:p>
          <a:p>
            <a:pPr marL="3429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/>
              <a:t>может быть несколько дочерних структур.</a:t>
            </a: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marL="34290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560"/>
              <a:buNone/>
            </a:pPr>
            <a:endParaRPr/>
          </a:p>
        </p:txBody>
      </p:sp>
      <p:sp>
        <p:nvSpPr>
          <p:cNvPr id="521" name="Google Shape;521;p12"/>
          <p:cNvSpPr txBox="1"/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pic>
        <p:nvPicPr>
          <p:cNvPr id="522" name="Google Shape;522;p12" descr="ООП C# | Объектно ориентированное программирование C#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7562" y="2364050"/>
            <a:ext cx="4816425" cy="2601175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7cb85d5bcc_0_12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g27cb85d5bcc_0_121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g27cb85d5bcc_0_12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532" name="Google Shape;532;g27cb85d5bcc_0_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25" y="228600"/>
            <a:ext cx="5664989" cy="44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g27cb85d5bcc_0_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473" y="4028723"/>
            <a:ext cx="5369375" cy="254911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g27cb85d5bcc_0_121"/>
          <p:cNvSpPr txBox="1"/>
          <p:nvPr/>
        </p:nvSpPr>
        <p:spPr>
          <a:xfrm>
            <a:off x="1844013" y="228600"/>
            <a:ext cx="6434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sz="1900">
                <a:solidFill>
                  <a:srgbClr val="333A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Базовый класс – класс, от которого наследуется.</a:t>
            </a:r>
            <a:endParaRPr sz="1900">
              <a:solidFill>
                <a:srgbClr val="333A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5" name="Google Shape;535;g27cb85d5bcc_0_121"/>
          <p:cNvSpPr txBox="1"/>
          <p:nvPr/>
        </p:nvSpPr>
        <p:spPr>
          <a:xfrm>
            <a:off x="4834375" y="4173600"/>
            <a:ext cx="4309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A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Производный класс – класс, который наследуется от базового класса</a:t>
            </a:r>
            <a:endParaRPr sz="1800"/>
          </a:p>
        </p:txBody>
      </p:sp>
      <p:sp>
        <p:nvSpPr>
          <p:cNvPr id="536" name="Google Shape;536;g27cb85d5bcc_0_121"/>
          <p:cNvSpPr txBox="1"/>
          <p:nvPr/>
        </p:nvSpPr>
        <p:spPr>
          <a:xfrm>
            <a:off x="1634125" y="5665550"/>
            <a:ext cx="7729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81818"/>
                </a:solidFill>
                <a:highlight>
                  <a:srgbClr val="F2F2F2"/>
                </a:highlight>
              </a:rPr>
              <a:t>реализовывать сложные схемы с четкой иерархией «от общего к частному».</a:t>
            </a:r>
            <a:endParaRPr sz="1600">
              <a:solidFill>
                <a:srgbClr val="181818"/>
              </a:solidFill>
              <a:highlight>
                <a:srgbClr val="F2F2F2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181818"/>
              </a:solidFill>
              <a:highlight>
                <a:srgbClr val="F2F2F2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81818"/>
                </a:solidFill>
                <a:highlight>
                  <a:srgbClr val="F2F2F2"/>
                </a:highlight>
              </a:rPr>
              <a:t>облегчает понимание и масштабирование кода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3"/>
          <p:cNvSpPr txBox="1">
            <a:spLocks noGrp="1"/>
          </p:cNvSpPr>
          <p:nvPr>
            <p:ph type="title"/>
          </p:nvPr>
        </p:nvSpPr>
        <p:spPr>
          <a:xfrm>
            <a:off x="301625" y="-202725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1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Полиморфизм</a:t>
            </a: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543" name="Google Shape;543;p13"/>
          <p:cNvSpPr txBox="1">
            <a:spLocks noGrp="1"/>
          </p:cNvSpPr>
          <p:nvPr>
            <p:ph type="body" idx="1"/>
          </p:nvPr>
        </p:nvSpPr>
        <p:spPr>
          <a:xfrm>
            <a:off x="331775" y="790750"/>
            <a:ext cx="9049500" cy="48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5941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00"/>
              <a:buFont typeface="Arial"/>
              <a:buChar char="►"/>
            </a:pPr>
            <a:r>
              <a:rPr lang="en-US" sz="2500" i="0" u="none">
                <a:solidFill>
                  <a:schemeClr val="lt1"/>
                </a:solidFill>
              </a:rPr>
              <a:t>-</a:t>
            </a:r>
            <a:r>
              <a:rPr lang="en-US" sz="2500"/>
              <a:t>поволяет методам классов иметь не одну, а несколько форм, и он необходим, когда у нас есть много классов, связанных друг с другом путем наследования</a:t>
            </a:r>
            <a:endParaRPr sz="250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 способность программы идентично использовать объекты с одинаковым интерфейсом без информации о конкретном типе этого объекта</a:t>
            </a:r>
            <a:endParaRPr/>
          </a:p>
          <a:p>
            <a:pPr marL="342900" lvl="0" indent="-20066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0066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0066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/>
          </a:p>
          <a:p>
            <a:pPr marL="342900" lvl="0" indent="-20066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/>
          </a:p>
          <a:p>
            <a:pPr marL="342900" lvl="0" indent="-20066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240"/>
              <a:buNone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Поддержка полиморфизма осуществляется через </a:t>
            </a:r>
            <a:r>
              <a:rPr lang="en-US" sz="2800" b="0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виртуальные </a:t>
            </a: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функции, механизм перегрузки функций и операторов, а также обобщения</a:t>
            </a:r>
            <a:endParaRPr/>
          </a:p>
        </p:txBody>
      </p:sp>
      <p:sp>
        <p:nvSpPr>
          <p:cNvPr id="544" name="Google Shape;544;p13"/>
          <p:cNvSpPr txBox="1"/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pic>
        <p:nvPicPr>
          <p:cNvPr id="545" name="Google Shape;545;p13" descr="Полиморфизм в Java, что такое полиморфизм?"/>
          <p:cNvPicPr preferRelativeResize="0"/>
          <p:nvPr/>
        </p:nvPicPr>
        <p:blipFill rotWithShape="1">
          <a:blip r:embed="rId3">
            <a:alphaModFix/>
          </a:blip>
          <a:srcRect l="17215" r="18330" b="786"/>
          <a:stretch/>
        </p:blipFill>
        <p:spPr>
          <a:xfrm>
            <a:off x="6336225" y="3428999"/>
            <a:ext cx="2376486" cy="19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7cb85d5bcc_0_14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g27cb85d5bcc_0_141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g27cb85d5bcc_0_14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555" name="Google Shape;555;g27cb85d5bcc_0_141"/>
          <p:cNvPicPr preferRelativeResize="0"/>
          <p:nvPr/>
        </p:nvPicPr>
        <p:blipFill rotWithShape="1">
          <a:blip r:embed="rId3">
            <a:alphaModFix/>
          </a:blip>
          <a:srcRect l="1740" r="-1740"/>
          <a:stretch/>
        </p:blipFill>
        <p:spPr>
          <a:xfrm>
            <a:off x="157850" y="11"/>
            <a:ext cx="5380900" cy="2525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g27cb85d5bcc_0_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875" y="2191300"/>
            <a:ext cx="5380900" cy="2390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g27cb85d5bcc_0_1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3797" y="4164275"/>
            <a:ext cx="6280703" cy="269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g27cb85d5bcc_0_1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8750" y="1"/>
            <a:ext cx="3518850" cy="309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7cb85d5bcc_0_152"/>
          <p:cNvSpPr txBox="1">
            <a:spLocks noGrp="1"/>
          </p:cNvSpPr>
          <p:nvPr>
            <p:ph type="title"/>
          </p:nvPr>
        </p:nvSpPr>
        <p:spPr>
          <a:xfrm>
            <a:off x="2584050" y="0"/>
            <a:ext cx="41913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8823"/>
              </a:lnSpc>
              <a:spcBef>
                <a:spcPts val="2300"/>
              </a:spcBef>
              <a:spcAft>
                <a:spcPts val="0"/>
              </a:spcAft>
              <a:buNone/>
            </a:pPr>
            <a:endParaRPr sz="2250">
              <a:solidFill>
                <a:srgbClr val="181818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8823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-US" sz="2850" b="1">
                <a:solidFill>
                  <a:srgbClr val="FFFF00"/>
                </a:solidFill>
              </a:rPr>
              <a:t>Преимущества ООП</a:t>
            </a:r>
            <a:endParaRPr sz="2850" b="1">
              <a:solidFill>
                <a:srgbClr val="FFFF00"/>
              </a:solidFill>
            </a:endParaRPr>
          </a:p>
          <a:p>
            <a:pPr marL="0" lvl="0" indent="0" algn="ctr" rtl="0">
              <a:spcBef>
                <a:spcPts val="2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g27cb85d5bcc_0_152"/>
          <p:cNvSpPr txBox="1">
            <a:spLocks noGrp="1"/>
          </p:cNvSpPr>
          <p:nvPr>
            <p:ph type="body" idx="1"/>
          </p:nvPr>
        </p:nvSpPr>
        <p:spPr>
          <a:xfrm>
            <a:off x="499325" y="898600"/>
            <a:ext cx="8540700" cy="5218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6615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3800" b="1"/>
              <a:t>Модульность</a:t>
            </a:r>
            <a:endParaRPr sz="3800" b="1"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600"/>
              <a:t>Объектно-ориентированный подход позволяет сделать </a:t>
            </a:r>
            <a:r>
              <a:rPr lang="en-US" sz="2600" b="1"/>
              <a:t>код более структурированным</a:t>
            </a:r>
            <a:endParaRPr sz="26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600"/>
              <a:t>в нем легко разобраться стороннему человеку.</a:t>
            </a:r>
            <a:endParaRPr sz="26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600"/>
              <a:t>Благодаря инкапсуляции объектов </a:t>
            </a:r>
            <a:r>
              <a:rPr lang="en-US" sz="2600" b="1"/>
              <a:t>уменьшается количество ошибок и ускоряется разработка</a:t>
            </a:r>
            <a:r>
              <a:rPr lang="en-US" sz="2600"/>
              <a:t> с участием большого количества программистов, потому что каждый может работать независимо друг от друга.</a:t>
            </a:r>
            <a:endParaRPr sz="2600"/>
          </a:p>
        </p:txBody>
      </p:sp>
      <p:sp>
        <p:nvSpPr>
          <p:cNvPr id="566" name="Google Shape;566;g27cb85d5bcc_0_15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7cb85d5bcc_0_163"/>
          <p:cNvSpPr txBox="1">
            <a:spLocks noGrp="1"/>
          </p:cNvSpPr>
          <p:nvPr>
            <p:ph type="title"/>
          </p:nvPr>
        </p:nvSpPr>
        <p:spPr>
          <a:xfrm>
            <a:off x="2584050" y="0"/>
            <a:ext cx="41913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8823"/>
              </a:lnSpc>
              <a:spcBef>
                <a:spcPts val="2300"/>
              </a:spcBef>
              <a:spcAft>
                <a:spcPts val="0"/>
              </a:spcAft>
              <a:buNone/>
            </a:pPr>
            <a:endParaRPr sz="2250">
              <a:solidFill>
                <a:srgbClr val="181818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8823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-US" sz="2850" b="1">
                <a:solidFill>
                  <a:srgbClr val="FFFF00"/>
                </a:solidFill>
              </a:rPr>
              <a:t>Преимущества ООП</a:t>
            </a:r>
            <a:endParaRPr sz="2850" b="1">
              <a:solidFill>
                <a:srgbClr val="FFFF00"/>
              </a:solidFill>
            </a:endParaRPr>
          </a:p>
          <a:p>
            <a:pPr marL="0" lvl="0" indent="0" algn="ctr" rtl="0">
              <a:spcBef>
                <a:spcPts val="2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g27cb85d5bcc_0_163"/>
          <p:cNvSpPr txBox="1">
            <a:spLocks noGrp="1"/>
          </p:cNvSpPr>
          <p:nvPr>
            <p:ph type="body" idx="1"/>
          </p:nvPr>
        </p:nvSpPr>
        <p:spPr>
          <a:xfrm>
            <a:off x="215650" y="521175"/>
            <a:ext cx="8824500" cy="559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6615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3300" b="1"/>
              <a:t>Гибкость</a:t>
            </a:r>
            <a:endParaRPr sz="3300" b="1"/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400" b="1"/>
              <a:t>ООП-код легко развивать, дополнять и изменять.</a:t>
            </a:r>
            <a:r>
              <a:rPr lang="en-US" sz="2400"/>
              <a:t> Это обеспечивает </a:t>
            </a:r>
            <a:r>
              <a:rPr lang="en-US" sz="2400" b="1"/>
              <a:t>независимая модульная структура</a:t>
            </a:r>
            <a:r>
              <a:rPr lang="en-US" sz="2400"/>
              <a:t>. 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-US" sz="2400" b="1"/>
              <a:t>Взаимодействие с объектами</a:t>
            </a:r>
            <a:r>
              <a:rPr lang="en-US" sz="2400"/>
              <a:t>, а не логикой упрощает понимание кода. Для модификации </a:t>
            </a:r>
            <a:r>
              <a:rPr lang="en-US" sz="2400" b="1"/>
              <a:t>не нужно погружаться в то, как построено ПО. </a:t>
            </a:r>
            <a:endParaRPr sz="2400" b="1"/>
          </a:p>
          <a:p>
            <a:pPr marL="0" lvl="0" indent="0" algn="l" rtl="0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-US" sz="2400"/>
              <a:t>Благодаря </a:t>
            </a:r>
            <a:r>
              <a:rPr lang="en-US" sz="2400" b="1"/>
              <a:t>полиморфизму </a:t>
            </a:r>
            <a:r>
              <a:rPr lang="en-US" sz="2400"/>
              <a:t>можно быстро адаптировать код под требования задачи, не описывая новые объекты и функции.</a:t>
            </a:r>
            <a:endParaRPr sz="2400"/>
          </a:p>
          <a:p>
            <a:pPr marL="0" lvl="0" indent="0" algn="l" rtl="0">
              <a:spcBef>
                <a:spcPts val="2300"/>
              </a:spcBef>
              <a:spcAft>
                <a:spcPts val="0"/>
              </a:spcAft>
              <a:buNone/>
            </a:pPr>
            <a:endParaRPr sz="2600"/>
          </a:p>
        </p:txBody>
      </p:sp>
      <p:sp>
        <p:nvSpPr>
          <p:cNvPr id="574" name="Google Shape;574;g27cb85d5bcc_0_16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7cb85d5bcc_0_172"/>
          <p:cNvSpPr txBox="1">
            <a:spLocks noGrp="1"/>
          </p:cNvSpPr>
          <p:nvPr>
            <p:ph type="title"/>
          </p:nvPr>
        </p:nvSpPr>
        <p:spPr>
          <a:xfrm>
            <a:off x="2584050" y="0"/>
            <a:ext cx="41913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8823"/>
              </a:lnSpc>
              <a:spcBef>
                <a:spcPts val="2300"/>
              </a:spcBef>
              <a:spcAft>
                <a:spcPts val="0"/>
              </a:spcAft>
              <a:buNone/>
            </a:pPr>
            <a:endParaRPr sz="2250">
              <a:solidFill>
                <a:srgbClr val="181818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8823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-US" sz="2850" b="1">
                <a:solidFill>
                  <a:srgbClr val="FFFF00"/>
                </a:solidFill>
              </a:rPr>
              <a:t>Преимущества ООП</a:t>
            </a:r>
            <a:endParaRPr sz="2850" b="1">
              <a:solidFill>
                <a:srgbClr val="FFFF00"/>
              </a:solidFill>
            </a:endParaRPr>
          </a:p>
          <a:p>
            <a:pPr marL="0" lvl="0" indent="0" algn="ctr" rtl="0">
              <a:spcBef>
                <a:spcPts val="2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g27cb85d5bcc_0_172"/>
          <p:cNvSpPr txBox="1">
            <a:spLocks noGrp="1"/>
          </p:cNvSpPr>
          <p:nvPr>
            <p:ph type="body" idx="1"/>
          </p:nvPr>
        </p:nvSpPr>
        <p:spPr>
          <a:xfrm>
            <a:off x="159750" y="304896"/>
            <a:ext cx="8824500" cy="559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6615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900" b="1" dirty="0" err="1"/>
              <a:t>Экономия</a:t>
            </a:r>
            <a:r>
              <a:rPr lang="en-US" sz="2900" b="1" dirty="0"/>
              <a:t> </a:t>
            </a:r>
            <a:r>
              <a:rPr lang="en-US" sz="2900" b="1" dirty="0" err="1"/>
              <a:t>времени</a:t>
            </a:r>
            <a:endParaRPr sz="2900" b="1" dirty="0"/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400" dirty="0" err="1"/>
              <a:t>Благодаря</a:t>
            </a:r>
            <a:r>
              <a:rPr lang="en-US" sz="2400" dirty="0"/>
              <a:t> </a:t>
            </a:r>
            <a:r>
              <a:rPr lang="en-US" sz="2400" dirty="0" err="1"/>
              <a:t>абстракции</a:t>
            </a:r>
            <a:r>
              <a:rPr lang="en-US" sz="2400" dirty="0"/>
              <a:t>, </a:t>
            </a:r>
            <a:r>
              <a:rPr lang="en-US" sz="2400" dirty="0" err="1"/>
              <a:t>полиморфизму</a:t>
            </a:r>
            <a:r>
              <a:rPr lang="en-US" sz="2400" dirty="0"/>
              <a:t> и </a:t>
            </a:r>
            <a:r>
              <a:rPr lang="en-US" sz="2400" dirty="0" err="1"/>
              <a:t>наследованию</a:t>
            </a:r>
            <a:r>
              <a:rPr lang="en-US" sz="2400" dirty="0"/>
              <a:t> </a:t>
            </a:r>
            <a:r>
              <a:rPr lang="en-US" sz="2400" b="1" dirty="0" err="1"/>
              <a:t>можно</a:t>
            </a:r>
            <a:r>
              <a:rPr lang="en-US" sz="2400" b="1" dirty="0"/>
              <a:t> </a:t>
            </a:r>
            <a:r>
              <a:rPr lang="en-US" sz="2400" b="1" dirty="0" err="1"/>
              <a:t>не</a:t>
            </a:r>
            <a:r>
              <a:rPr lang="en-US" sz="2400" b="1" dirty="0"/>
              <a:t> </a:t>
            </a:r>
            <a:r>
              <a:rPr lang="en-US" sz="2400" b="1" dirty="0" err="1"/>
              <a:t>писать</a:t>
            </a:r>
            <a:r>
              <a:rPr lang="en-US" sz="2400" b="1" dirty="0"/>
              <a:t> </a:t>
            </a:r>
            <a:r>
              <a:rPr lang="en-US" sz="2400" b="1" dirty="0" err="1"/>
              <a:t>один</a:t>
            </a:r>
            <a:r>
              <a:rPr lang="en-US" sz="2400" b="1" dirty="0"/>
              <a:t> и </a:t>
            </a:r>
            <a:r>
              <a:rPr lang="en-US" sz="2400" b="1" dirty="0" err="1"/>
              <a:t>тот</a:t>
            </a:r>
            <a:r>
              <a:rPr lang="en-US" sz="2400" b="1" dirty="0"/>
              <a:t> </a:t>
            </a:r>
            <a:r>
              <a:rPr lang="en-US" sz="2400" b="1" dirty="0" err="1"/>
              <a:t>же</a:t>
            </a:r>
            <a:r>
              <a:rPr lang="en-US" sz="2400" b="1" dirty="0"/>
              <a:t> </a:t>
            </a:r>
            <a:r>
              <a:rPr lang="en-US" sz="2400" b="1" dirty="0" err="1"/>
              <a:t>код</a:t>
            </a:r>
            <a:r>
              <a:rPr lang="en-US" sz="2400" b="1" dirty="0"/>
              <a:t> </a:t>
            </a:r>
            <a:r>
              <a:rPr lang="en-US" sz="2400" b="1" dirty="0" err="1"/>
              <a:t>много</a:t>
            </a:r>
            <a:r>
              <a:rPr lang="en-US" sz="2400" b="1" dirty="0"/>
              <a:t> </a:t>
            </a:r>
            <a:r>
              <a:rPr lang="en-US" sz="2400" b="1" dirty="0" err="1"/>
              <a:t>раз</a:t>
            </a:r>
            <a:r>
              <a:rPr lang="en-US" sz="2400" dirty="0"/>
              <a:t>.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-US" sz="2400" dirty="0" err="1"/>
              <a:t>Интерфейсы</a:t>
            </a:r>
            <a:r>
              <a:rPr lang="en-US" sz="2400" dirty="0"/>
              <a:t> и </a:t>
            </a:r>
            <a:r>
              <a:rPr lang="en-US" sz="2400" dirty="0" err="1"/>
              <a:t>классы</a:t>
            </a:r>
            <a:r>
              <a:rPr lang="en-US" sz="2400" dirty="0"/>
              <a:t> в ООП </a:t>
            </a:r>
            <a:r>
              <a:rPr lang="en-US" sz="2400" dirty="0" err="1"/>
              <a:t>могут</a:t>
            </a:r>
            <a:r>
              <a:rPr lang="en-US" sz="2400" dirty="0"/>
              <a:t> </a:t>
            </a:r>
            <a:r>
              <a:rPr lang="en-US" sz="2400" b="1" dirty="0" err="1"/>
              <a:t>легко</a:t>
            </a:r>
            <a:r>
              <a:rPr lang="en-US" sz="2400" b="1" dirty="0"/>
              <a:t> </a:t>
            </a:r>
            <a:r>
              <a:rPr lang="en-US" sz="2400" b="1" dirty="0" err="1"/>
              <a:t>преобразовываться</a:t>
            </a:r>
            <a:r>
              <a:rPr lang="en-US" sz="2400" b="1" dirty="0"/>
              <a:t> в </a:t>
            </a:r>
            <a:r>
              <a:rPr lang="en-US" sz="2400" b="1" dirty="0" err="1"/>
              <a:t>подобие</a:t>
            </a:r>
            <a:r>
              <a:rPr lang="en-US" sz="2400" b="1" dirty="0"/>
              <a:t> </a:t>
            </a:r>
            <a:r>
              <a:rPr lang="en-US" sz="2400" b="1" dirty="0" err="1"/>
              <a:t>библиотек</a:t>
            </a:r>
            <a:r>
              <a:rPr lang="en-US" sz="2400" b="1" dirty="0"/>
              <a:t>,</a:t>
            </a:r>
            <a:r>
              <a:rPr lang="en-US" sz="2400" dirty="0"/>
              <a:t> </a:t>
            </a:r>
            <a:r>
              <a:rPr lang="en-US" sz="2400" dirty="0" err="1"/>
              <a:t>которые</a:t>
            </a:r>
            <a:r>
              <a:rPr lang="en-US" sz="2400" dirty="0"/>
              <a:t> </a:t>
            </a:r>
            <a:r>
              <a:rPr lang="en-US" sz="2400" dirty="0" err="1"/>
              <a:t>можно</a:t>
            </a:r>
            <a:r>
              <a:rPr lang="en-US" sz="2400" dirty="0"/>
              <a:t> </a:t>
            </a:r>
            <a:r>
              <a:rPr lang="en-US" sz="2400" dirty="0" err="1"/>
              <a:t>использовать</a:t>
            </a:r>
            <a:r>
              <a:rPr lang="en-US" sz="2400" dirty="0"/>
              <a:t> </a:t>
            </a:r>
            <a:r>
              <a:rPr lang="en-US" sz="2400" dirty="0" err="1"/>
              <a:t>заново</a:t>
            </a:r>
            <a:r>
              <a:rPr lang="en-US" sz="2400" dirty="0"/>
              <a:t> в </a:t>
            </a:r>
            <a:r>
              <a:rPr lang="en-US" sz="2400" dirty="0" err="1"/>
              <a:t>новых</a:t>
            </a:r>
            <a:r>
              <a:rPr lang="en-US" sz="2400" dirty="0"/>
              <a:t> </a:t>
            </a:r>
            <a:r>
              <a:rPr lang="en-US" sz="2400" dirty="0" err="1"/>
              <a:t>проектах</a:t>
            </a:r>
            <a:r>
              <a:rPr lang="en-US" sz="2400" dirty="0"/>
              <a:t>. </a:t>
            </a:r>
            <a:endParaRPr sz="2400" dirty="0"/>
          </a:p>
          <a:p>
            <a:pPr marL="0" lvl="0" indent="0" algn="l" rtl="0">
              <a:lnSpc>
                <a:spcPct val="166153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-US" sz="3000" b="1" dirty="0" err="1"/>
              <a:t>Безопасность</a:t>
            </a:r>
            <a:endParaRPr sz="3000" b="1" dirty="0"/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400" dirty="0" err="1"/>
              <a:t>Программу</a:t>
            </a:r>
            <a:r>
              <a:rPr lang="en-US" sz="2400" dirty="0"/>
              <a:t> </a:t>
            </a:r>
            <a:r>
              <a:rPr lang="en-US" sz="2400" b="1" dirty="0" err="1"/>
              <a:t>сложно</a:t>
            </a:r>
            <a:r>
              <a:rPr lang="en-US" sz="2400" b="1" dirty="0"/>
              <a:t> </a:t>
            </a:r>
            <a:r>
              <a:rPr lang="en-US" sz="2400" b="1" dirty="0" err="1"/>
              <a:t>сломать</a:t>
            </a:r>
            <a:r>
              <a:rPr lang="en-US" sz="2400" b="1" dirty="0"/>
              <a:t>,</a:t>
            </a:r>
            <a:r>
              <a:rPr lang="en-US" sz="2400" dirty="0"/>
              <a:t> </a:t>
            </a:r>
            <a:r>
              <a:rPr lang="en-US" sz="2400" dirty="0" err="1"/>
              <a:t>так</a:t>
            </a:r>
            <a:r>
              <a:rPr lang="en-US" sz="2400" dirty="0"/>
              <a:t> </a:t>
            </a:r>
            <a:r>
              <a:rPr lang="en-US" sz="2400" dirty="0" err="1"/>
              <a:t>как</a:t>
            </a:r>
            <a:r>
              <a:rPr lang="en-US" sz="2400" dirty="0"/>
              <a:t> </a:t>
            </a:r>
            <a:r>
              <a:rPr lang="en-US" sz="2400" dirty="0" err="1"/>
              <a:t>инкапсулированный</a:t>
            </a:r>
            <a:r>
              <a:rPr lang="en-US" sz="2400" dirty="0"/>
              <a:t> </a:t>
            </a:r>
            <a:r>
              <a:rPr lang="en-US" sz="2400" dirty="0" err="1"/>
              <a:t>код</a:t>
            </a:r>
            <a:r>
              <a:rPr lang="en-US" sz="2400" dirty="0"/>
              <a:t> </a:t>
            </a:r>
            <a:r>
              <a:rPr lang="en-US" sz="2400" dirty="0" err="1"/>
              <a:t>недоступен</a:t>
            </a:r>
            <a:r>
              <a:rPr lang="en-US" sz="2400" dirty="0"/>
              <a:t> </a:t>
            </a:r>
            <a:r>
              <a:rPr lang="en-US" sz="2400" dirty="0" err="1"/>
              <a:t>извне</a:t>
            </a:r>
            <a:r>
              <a:rPr lang="en-US" sz="2400" dirty="0"/>
              <a:t>.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23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82" name="Google Shape;582;g27cb85d5bcc_0_17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"/>
          <p:cNvSpPr txBox="1"/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pic>
        <p:nvPicPr>
          <p:cNvPr id="426" name="Google Shape;42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675" y="0"/>
            <a:ext cx="8950325" cy="6332537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7cb85d5bcc_0_180"/>
          <p:cNvSpPr txBox="1">
            <a:spLocks noGrp="1"/>
          </p:cNvSpPr>
          <p:nvPr>
            <p:ph type="title"/>
          </p:nvPr>
        </p:nvSpPr>
        <p:spPr>
          <a:xfrm>
            <a:off x="2584025" y="457200"/>
            <a:ext cx="4443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8823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-US" sz="2950" b="1">
                <a:solidFill>
                  <a:srgbClr val="FFFF00"/>
                </a:solidFill>
              </a:rPr>
              <a:t>Недостатки ООП</a:t>
            </a:r>
            <a:endParaRPr sz="2950" b="1">
              <a:solidFill>
                <a:srgbClr val="FFFF00"/>
              </a:solidFill>
            </a:endParaRPr>
          </a:p>
          <a:p>
            <a:pPr marL="0" lvl="0" indent="0" algn="ctr" rtl="0">
              <a:spcBef>
                <a:spcPts val="2300"/>
              </a:spcBef>
              <a:spcAft>
                <a:spcPts val="0"/>
              </a:spcAft>
              <a:buNone/>
            </a:pPr>
            <a:endParaRPr sz="5100" b="1">
              <a:solidFill>
                <a:srgbClr val="FFFF00"/>
              </a:solidFill>
            </a:endParaRPr>
          </a:p>
        </p:txBody>
      </p:sp>
      <p:sp>
        <p:nvSpPr>
          <p:cNvPr id="589" name="Google Shape;589;g27cb85d5bcc_0_180"/>
          <p:cNvSpPr txBox="1">
            <a:spLocks noGrp="1"/>
          </p:cNvSpPr>
          <p:nvPr>
            <p:ph type="body" idx="1"/>
          </p:nvPr>
        </p:nvSpPr>
        <p:spPr>
          <a:xfrm>
            <a:off x="301625" y="1024375"/>
            <a:ext cx="8540700" cy="507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6615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400" b="1"/>
              <a:t>Сложный старт</a:t>
            </a:r>
            <a:endParaRPr sz="2400" b="1"/>
          </a:p>
          <a:p>
            <a:pPr marL="0" lvl="0" indent="0" algn="l" rtl="0">
              <a:lnSpc>
                <a:spcPct val="16615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200"/>
              <a:t> </a:t>
            </a:r>
            <a:r>
              <a:rPr lang="en-US" sz="2000"/>
              <a:t>нужно сначала изучить теорию и освоить процедурный подход</a:t>
            </a:r>
            <a:endParaRPr sz="2000"/>
          </a:p>
          <a:p>
            <a:pPr marL="0" lvl="0" indent="0" algn="l" rtl="0">
              <a:lnSpc>
                <a:spcPct val="16615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400" b="1"/>
              <a:t>Снижение производительности</a:t>
            </a:r>
            <a:endParaRPr sz="2400" b="1"/>
          </a:p>
          <a:p>
            <a:pPr marL="0" lvl="0" indent="0" algn="l" rtl="0">
              <a:lnSpc>
                <a:spcPct val="16615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700"/>
              <a:t>Программы работают несколько медленнее из-за особенностей доступа к данным и большого количества сущностей.</a:t>
            </a:r>
            <a:endParaRPr sz="1700" b="1"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lnSpc>
                <a:spcPct val="16615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400" b="1"/>
              <a:t>Большой размер программы</a:t>
            </a:r>
            <a:endParaRPr sz="2400" b="1"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590" name="Google Shape;590;g27cb85d5bcc_0_18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4"/>
          <p:cNvSpPr txBox="1">
            <a:spLocks noGrp="1"/>
          </p:cNvSpPr>
          <p:nvPr>
            <p:ph type="title"/>
          </p:nvPr>
        </p:nvSpPr>
        <p:spPr>
          <a:xfrm>
            <a:off x="2916237" y="836612"/>
            <a:ext cx="5781675" cy="186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структурированная переменная, содержащая всю информацию о некотором физическом предмете или реализуемом в программе понятии. </a:t>
            </a:r>
            <a:endParaRPr/>
          </a:p>
        </p:txBody>
      </p:sp>
      <p:sp>
        <p:nvSpPr>
          <p:cNvPr id="596" name="Google Shape;596;p14"/>
          <p:cNvSpPr txBox="1"/>
          <p:nvPr/>
        </p:nvSpPr>
        <p:spPr>
          <a:xfrm>
            <a:off x="250825" y="1341437"/>
            <a:ext cx="2016125" cy="1152525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6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020206"/>
                </a:solidFill>
                <a:latin typeface="Arial"/>
                <a:ea typeface="Arial"/>
                <a:cs typeface="Arial"/>
                <a:sym typeface="Arial"/>
              </a:rPr>
              <a:t>ОБЪЕКТ</a:t>
            </a:r>
            <a:r>
              <a:rPr lang="en-US" sz="32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597" name="Google Shape;597;p14"/>
          <p:cNvSpPr txBox="1"/>
          <p:nvPr/>
        </p:nvSpPr>
        <p:spPr>
          <a:xfrm>
            <a:off x="359800" y="4346188"/>
            <a:ext cx="2016000" cy="1152600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6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020206"/>
                </a:solidFill>
                <a:latin typeface="Arial"/>
                <a:ea typeface="Arial"/>
                <a:cs typeface="Arial"/>
                <a:sym typeface="Arial"/>
              </a:rPr>
              <a:t>КЛАСС</a:t>
            </a:r>
            <a:r>
              <a:rPr lang="en-US" sz="32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598" name="Google Shape;598;p14"/>
          <p:cNvSpPr txBox="1"/>
          <p:nvPr/>
        </p:nvSpPr>
        <p:spPr>
          <a:xfrm>
            <a:off x="2699875" y="3698800"/>
            <a:ext cx="56211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0700" tIns="45700" rIns="41737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описание множества таких объектов и выполняемых над ними действий.</a:t>
            </a:r>
            <a:endParaRPr/>
          </a:p>
        </p:txBody>
      </p:sp>
      <p:sp>
        <p:nvSpPr>
          <p:cNvPr id="599" name="Google Shape;599;p14"/>
          <p:cNvSpPr txBox="1"/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  <p:sp>
        <p:nvSpPr>
          <p:cNvPr id="600" name="Google Shape;600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15"/>
          <p:cNvGrpSpPr/>
          <p:nvPr/>
        </p:nvGrpSpPr>
        <p:grpSpPr>
          <a:xfrm>
            <a:off x="323850" y="334962"/>
            <a:ext cx="7272337" cy="3916362"/>
            <a:chOff x="1571" y="5351"/>
            <a:chExt cx="4680" cy="2520"/>
          </a:xfrm>
        </p:grpSpPr>
        <p:sp>
          <p:nvSpPr>
            <p:cNvPr id="606" name="Google Shape;606;p15"/>
            <p:cNvSpPr txBox="1"/>
            <p:nvPr/>
          </p:nvSpPr>
          <p:spPr>
            <a:xfrm>
              <a:off x="1571" y="5351"/>
              <a:ext cx="4680" cy="2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7" name="Google Shape;607;p15"/>
            <p:cNvSpPr txBox="1"/>
            <p:nvPr/>
          </p:nvSpPr>
          <p:spPr>
            <a:xfrm>
              <a:off x="2831" y="5531"/>
              <a:ext cx="1440" cy="719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0206"/>
                </a:buClr>
                <a:buSzPts val="4400"/>
                <a:buFont typeface="Arial"/>
                <a:buNone/>
              </a:pPr>
              <a:r>
                <a:rPr lang="en-US" sz="4400" b="0" i="0" u="none">
                  <a:solidFill>
                    <a:srgbClr val="020206"/>
                  </a:solidFill>
                  <a:latin typeface="Arial"/>
                  <a:ea typeface="Arial"/>
                  <a:cs typeface="Arial"/>
                  <a:sym typeface="Arial"/>
                </a:rPr>
                <a:t>Данные</a:t>
              </a:r>
              <a:endParaRPr/>
            </a:p>
          </p:txBody>
        </p:sp>
        <p:sp>
          <p:nvSpPr>
            <p:cNvPr id="608" name="Google Shape;608;p15"/>
            <p:cNvSpPr txBox="1"/>
            <p:nvPr/>
          </p:nvSpPr>
          <p:spPr>
            <a:xfrm>
              <a:off x="2840" y="6193"/>
              <a:ext cx="1441" cy="719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0206"/>
                </a:buClr>
                <a:buSzPts val="6000"/>
                <a:buFont typeface="Arial"/>
                <a:buNone/>
              </a:pPr>
              <a:r>
                <a:rPr lang="en-US" sz="6000" b="0" i="0" u="none">
                  <a:solidFill>
                    <a:srgbClr val="020206"/>
                  </a:solidFill>
                  <a:latin typeface="Arial"/>
                  <a:ea typeface="Arial"/>
                  <a:cs typeface="Arial"/>
                  <a:sym typeface="Arial"/>
                </a:rPr>
                <a:t>......</a:t>
              </a:r>
              <a:endParaRPr/>
            </a:p>
          </p:txBody>
        </p:sp>
        <p:sp>
          <p:nvSpPr>
            <p:cNvPr id="609" name="Google Shape;609;p15"/>
            <p:cNvSpPr txBox="1"/>
            <p:nvPr/>
          </p:nvSpPr>
          <p:spPr>
            <a:xfrm>
              <a:off x="2831" y="6972"/>
              <a:ext cx="1441" cy="719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0206"/>
                </a:buClr>
                <a:buSzPts val="4400"/>
                <a:buFont typeface="Arial"/>
                <a:buNone/>
              </a:pPr>
              <a:r>
                <a:rPr lang="en-US" sz="4400" b="0" i="0" u="none">
                  <a:solidFill>
                    <a:srgbClr val="020206"/>
                  </a:solidFill>
                  <a:latin typeface="Arial"/>
                  <a:ea typeface="Arial"/>
                  <a:cs typeface="Arial"/>
                  <a:sym typeface="Arial"/>
                </a:rPr>
                <a:t>Данные</a:t>
              </a:r>
              <a:endParaRPr/>
            </a:p>
          </p:txBody>
        </p:sp>
        <p:sp>
          <p:nvSpPr>
            <p:cNvPr id="610" name="Google Shape;610;p15"/>
            <p:cNvSpPr txBox="1"/>
            <p:nvPr/>
          </p:nvSpPr>
          <p:spPr>
            <a:xfrm>
              <a:off x="4271" y="5531"/>
              <a:ext cx="1440" cy="540"/>
            </a:xfrm>
            <a:prstGeom prst="rect">
              <a:avLst/>
            </a:prstGeom>
            <a:solidFill>
              <a:srgbClr val="CC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0206"/>
                </a:buClr>
                <a:buSzPts val="4000"/>
                <a:buFont typeface="Arial"/>
                <a:buNone/>
              </a:pPr>
              <a:r>
                <a:rPr lang="en-US" sz="4000" b="0" i="0" u="none">
                  <a:solidFill>
                    <a:srgbClr val="020206"/>
                  </a:solidFill>
                  <a:latin typeface="Arial"/>
                  <a:ea typeface="Arial"/>
                  <a:cs typeface="Arial"/>
                  <a:sym typeface="Arial"/>
                </a:rPr>
                <a:t>Метод</a:t>
              </a:r>
              <a:endParaRPr/>
            </a:p>
          </p:txBody>
        </p:sp>
        <p:sp>
          <p:nvSpPr>
            <p:cNvPr id="611" name="Google Shape;611;p15"/>
            <p:cNvSpPr txBox="1"/>
            <p:nvPr/>
          </p:nvSpPr>
          <p:spPr>
            <a:xfrm>
              <a:off x="4271" y="6071"/>
              <a:ext cx="1440" cy="540"/>
            </a:xfrm>
            <a:prstGeom prst="rect">
              <a:avLst/>
            </a:prstGeom>
            <a:solidFill>
              <a:srgbClr val="CC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0206"/>
                </a:buClr>
                <a:buSzPts val="4000"/>
                <a:buFont typeface="Arial"/>
                <a:buNone/>
              </a:pPr>
              <a:r>
                <a:rPr lang="en-US" sz="4000" b="0" i="0" u="none">
                  <a:solidFill>
                    <a:srgbClr val="020206"/>
                  </a:solidFill>
                  <a:latin typeface="Arial"/>
                  <a:ea typeface="Arial"/>
                  <a:cs typeface="Arial"/>
                  <a:sym typeface="Arial"/>
                </a:rPr>
                <a:t>Метод</a:t>
              </a:r>
              <a:endParaRPr/>
            </a:p>
          </p:txBody>
        </p:sp>
        <p:sp>
          <p:nvSpPr>
            <p:cNvPr id="612" name="Google Shape;612;p15"/>
            <p:cNvSpPr txBox="1"/>
            <p:nvPr/>
          </p:nvSpPr>
          <p:spPr>
            <a:xfrm>
              <a:off x="4271" y="6611"/>
              <a:ext cx="1440" cy="540"/>
            </a:xfrm>
            <a:prstGeom prst="rect">
              <a:avLst/>
            </a:prstGeom>
            <a:solidFill>
              <a:srgbClr val="CC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0206"/>
                </a:buClr>
                <a:buSzPts val="3600"/>
                <a:buFont typeface="Arial"/>
                <a:buNone/>
              </a:pPr>
              <a:r>
                <a:rPr lang="en-US" sz="3600" b="0" i="0" u="none">
                  <a:solidFill>
                    <a:srgbClr val="020206"/>
                  </a:solidFill>
                  <a:latin typeface="Arial"/>
                  <a:ea typeface="Arial"/>
                  <a:cs typeface="Arial"/>
                  <a:sym typeface="Arial"/>
                </a:rPr>
                <a:t>Метод</a:t>
              </a:r>
              <a:endParaRPr/>
            </a:p>
          </p:txBody>
        </p:sp>
        <p:sp>
          <p:nvSpPr>
            <p:cNvPr id="613" name="Google Shape;613;p15"/>
            <p:cNvSpPr txBox="1"/>
            <p:nvPr/>
          </p:nvSpPr>
          <p:spPr>
            <a:xfrm>
              <a:off x="4271" y="7151"/>
              <a:ext cx="1440" cy="540"/>
            </a:xfrm>
            <a:prstGeom prst="rect">
              <a:avLst/>
            </a:prstGeom>
            <a:solidFill>
              <a:srgbClr val="CC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0206"/>
                </a:buClr>
                <a:buSzPts val="3600"/>
                <a:buFont typeface="Arial"/>
                <a:buNone/>
              </a:pPr>
              <a:r>
                <a:rPr lang="en-US" sz="3600" b="0" i="0" u="none">
                  <a:solidFill>
                    <a:srgbClr val="020206"/>
                  </a:solidFill>
                  <a:latin typeface="Arial"/>
                  <a:ea typeface="Arial"/>
                  <a:cs typeface="Arial"/>
                  <a:sym typeface="Arial"/>
                </a:rPr>
                <a:t>Метод</a:t>
              </a:r>
              <a:endParaRPr/>
            </a:p>
          </p:txBody>
        </p:sp>
        <p:sp>
          <p:nvSpPr>
            <p:cNvPr id="614" name="Google Shape;614;p15"/>
            <p:cNvSpPr/>
            <p:nvPr/>
          </p:nvSpPr>
          <p:spPr>
            <a:xfrm>
              <a:off x="2291" y="5531"/>
              <a:ext cx="360" cy="216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5" name="Google Shape;615;p15"/>
            <p:cNvSpPr txBox="1"/>
            <p:nvPr/>
          </p:nvSpPr>
          <p:spPr>
            <a:xfrm>
              <a:off x="1571" y="5711"/>
              <a:ext cx="1440" cy="5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lang="en-US" sz="4400" b="0" i="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Класс</a:t>
              </a:r>
              <a:endParaRPr/>
            </a:p>
          </p:txBody>
        </p:sp>
      </p:grpSp>
      <p:sp>
        <p:nvSpPr>
          <p:cNvPr id="616" name="Google Shape;616;p15"/>
          <p:cNvSpPr/>
          <p:nvPr/>
        </p:nvSpPr>
        <p:spPr>
          <a:xfrm>
            <a:off x="4445000" y="63500"/>
            <a:ext cx="2032000" cy="4276725"/>
          </a:xfrm>
          <a:prstGeom prst="ellipse">
            <a:avLst/>
          </a:prstGeom>
          <a:noFill/>
          <a:ln w="76200" cap="flat" cmpd="sng">
            <a:solidFill>
              <a:srgbClr val="02020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7" name="Google Shape;617;p15"/>
          <p:cNvSpPr txBox="1"/>
          <p:nvPr/>
        </p:nvSpPr>
        <p:spPr>
          <a:xfrm>
            <a:off x="6553200" y="5238750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  <p:sp>
        <p:nvSpPr>
          <p:cNvPr id="618" name="Google Shape;618;p15"/>
          <p:cNvSpPr txBox="1"/>
          <p:nvPr/>
        </p:nvSpPr>
        <p:spPr>
          <a:xfrm>
            <a:off x="330200" y="4530725"/>
            <a:ext cx="7875587" cy="236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►"/>
            </a:pPr>
            <a:r>
              <a:rPr lang="en-US" sz="2800" b="0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</a:t>
            </a: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это некоторое абстрактное понятие - </a:t>
            </a: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шаблон, по которому определяется форма объекта</a:t>
            </a: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►"/>
            </a:pPr>
            <a:r>
              <a:rPr lang="en-US" sz="2800" b="0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Объект</a:t>
            </a: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это физическая реализация класса(шаблона).</a:t>
            </a:r>
            <a:endParaRPr/>
          </a:p>
        </p:txBody>
      </p:sp>
      <p:sp>
        <p:nvSpPr>
          <p:cNvPr id="619" name="Google Shape;619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7"/>
          <p:cNvSpPr txBox="1">
            <a:spLocks noGrp="1"/>
          </p:cNvSpPr>
          <p:nvPr>
            <p:ph type="body" idx="1"/>
          </p:nvPr>
        </p:nvSpPr>
        <p:spPr>
          <a:xfrm>
            <a:off x="357187" y="50006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1" i="0" u="sng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Класс в С# </a:t>
            </a:r>
            <a:r>
              <a:rPr lang="en-US" sz="3200" b="1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1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[ атрибуты ] [ спецификаторы ]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</a:t>
            </a:r>
            <a:r>
              <a:rPr lang="en-US" sz="3200" b="0" i="0" u="none">
                <a:solidFill>
                  <a:srgbClr val="FFFF59"/>
                </a:solidFill>
                <a:latin typeface="Tahoma"/>
                <a:ea typeface="Tahoma"/>
                <a:cs typeface="Tahoma"/>
                <a:sym typeface="Tahoma"/>
              </a:rPr>
              <a:t>class</a:t>
            </a: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имякласса [ : предок ]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тело-класса </a:t>
            </a: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634" name="Google Shape;634;p1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635" name="Google Shape;635;p17"/>
          <p:cNvSpPr txBox="1"/>
          <p:nvPr/>
        </p:nvSpPr>
        <p:spPr>
          <a:xfrm>
            <a:off x="483150" y="1199650"/>
            <a:ext cx="81777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 представляет </a:t>
            </a:r>
            <a:r>
              <a:rPr lang="en-US" sz="25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новый тип,</a:t>
            </a:r>
            <a:r>
              <a:rPr lang="en-US" sz="2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который определяется пользователем. </a:t>
            </a:r>
            <a:endParaRPr sz="27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36" name="Google Shape;6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0650" y="4323005"/>
            <a:ext cx="5062000" cy="21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2" name="Google Shape;642;p18"/>
          <p:cNvSpPr txBox="1">
            <a:spLocks noGrp="1"/>
          </p:cNvSpPr>
          <p:nvPr>
            <p:ph type="body" idx="1"/>
          </p:nvPr>
        </p:nvSpPr>
        <p:spPr>
          <a:xfrm>
            <a:off x="538162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43" name="Google Shape;64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4175" y="-53975"/>
            <a:ext cx="5835650" cy="6935787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18"/>
          <p:cNvSpPr txBox="1"/>
          <p:nvPr/>
        </p:nvSpPr>
        <p:spPr>
          <a:xfrm>
            <a:off x="6735762" y="322262"/>
            <a:ext cx="2357437" cy="13239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►"/>
            </a:pPr>
            <a:r>
              <a:rPr lang="en-US" sz="1600" b="0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Методы</a:t>
            </a:r>
            <a:r>
              <a:rPr lang="en-US" sz="16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реализуют вычисления или другие действия, выполняемые классом или экземпляром</a:t>
            </a:r>
            <a:endParaRPr/>
          </a:p>
        </p:txBody>
      </p:sp>
      <p:cxnSp>
        <p:nvCxnSpPr>
          <p:cNvPr id="645" name="Google Shape;645;p18"/>
          <p:cNvCxnSpPr/>
          <p:nvPr/>
        </p:nvCxnSpPr>
        <p:spPr>
          <a:xfrm flipH="1">
            <a:off x="6659562" y="1274762"/>
            <a:ext cx="830262" cy="157797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46" name="Google Shape;646;p18"/>
          <p:cNvSpPr txBox="1"/>
          <p:nvPr/>
        </p:nvSpPr>
        <p:spPr>
          <a:xfrm>
            <a:off x="7218362" y="2457450"/>
            <a:ext cx="1925637" cy="10779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</a:pPr>
            <a:r>
              <a:rPr lang="en-US" sz="1600" b="0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Свойства</a:t>
            </a:r>
            <a:r>
              <a:rPr lang="en-US" sz="16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определяют методы записи и чтения</a:t>
            </a:r>
            <a:endParaRPr/>
          </a:p>
        </p:txBody>
      </p:sp>
      <p:cxnSp>
        <p:nvCxnSpPr>
          <p:cNvPr id="647" name="Google Shape;647;p18"/>
          <p:cNvCxnSpPr/>
          <p:nvPr/>
        </p:nvCxnSpPr>
        <p:spPr>
          <a:xfrm flipH="1">
            <a:off x="6659562" y="2863850"/>
            <a:ext cx="542925" cy="9413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48" name="Google Shape;648;p18"/>
          <p:cNvSpPr txBox="1"/>
          <p:nvPr/>
        </p:nvSpPr>
        <p:spPr>
          <a:xfrm>
            <a:off x="7080250" y="4895850"/>
            <a:ext cx="2070100" cy="181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</a:pPr>
            <a:r>
              <a:rPr lang="en-US" sz="1600" b="0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Индексаторы</a:t>
            </a:r>
            <a:r>
              <a:rPr lang="en-US" sz="16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обеспечивают возможность доступа к элементам класса по их порядковому номеру.</a:t>
            </a:r>
            <a:endParaRPr/>
          </a:p>
        </p:txBody>
      </p:sp>
      <p:cxnSp>
        <p:nvCxnSpPr>
          <p:cNvPr id="649" name="Google Shape;649;p18"/>
          <p:cNvCxnSpPr/>
          <p:nvPr/>
        </p:nvCxnSpPr>
        <p:spPr>
          <a:xfrm flipH="1">
            <a:off x="6778625" y="5788025"/>
            <a:ext cx="352425" cy="495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50" name="Google Shape;650;p18"/>
          <p:cNvSpPr txBox="1"/>
          <p:nvPr/>
        </p:nvSpPr>
        <p:spPr>
          <a:xfrm>
            <a:off x="2216150" y="5372100"/>
            <a:ext cx="2214562" cy="13223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</a:pPr>
            <a:r>
              <a:rPr lang="en-US" sz="16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Операции  - задают действия с объектами с помощью знаков операций</a:t>
            </a:r>
            <a:endParaRPr/>
          </a:p>
        </p:txBody>
      </p:sp>
      <p:cxnSp>
        <p:nvCxnSpPr>
          <p:cNvPr id="651" name="Google Shape;651;p18"/>
          <p:cNvCxnSpPr/>
          <p:nvPr/>
        </p:nvCxnSpPr>
        <p:spPr>
          <a:xfrm rot="10800000" flipH="1">
            <a:off x="4427537" y="5803900"/>
            <a:ext cx="1236662" cy="29527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52" name="Google Shape;652;p18"/>
          <p:cNvSpPr txBox="1"/>
          <p:nvPr/>
        </p:nvSpPr>
        <p:spPr>
          <a:xfrm>
            <a:off x="220662" y="3335337"/>
            <a:ext cx="1708150" cy="20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События  - определяют уведомления, которые может генерировать класс</a:t>
            </a:r>
            <a:endParaRPr/>
          </a:p>
        </p:txBody>
      </p:sp>
      <p:cxnSp>
        <p:nvCxnSpPr>
          <p:cNvPr id="653" name="Google Shape;653;p18"/>
          <p:cNvCxnSpPr/>
          <p:nvPr/>
        </p:nvCxnSpPr>
        <p:spPr>
          <a:xfrm rot="10800000" flipH="1">
            <a:off x="1654175" y="4508500"/>
            <a:ext cx="1046162" cy="215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54" name="Google Shape;654;p18"/>
          <p:cNvSpPr txBox="1"/>
          <p:nvPr/>
        </p:nvSpPr>
        <p:spPr>
          <a:xfrm>
            <a:off x="7937" y="1844675"/>
            <a:ext cx="2116137" cy="12001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Inconsolata"/>
              <a:buNone/>
            </a:pPr>
            <a:r>
              <a:rPr lang="en-US" sz="1800" b="0" i="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любые переменные, ассоциированные с классом</a:t>
            </a:r>
            <a:endParaRPr/>
          </a:p>
        </p:txBody>
      </p:sp>
      <p:cxnSp>
        <p:nvCxnSpPr>
          <p:cNvPr id="655" name="Google Shape;655;p18"/>
          <p:cNvCxnSpPr/>
          <p:nvPr/>
        </p:nvCxnSpPr>
        <p:spPr>
          <a:xfrm>
            <a:off x="1776412" y="2649537"/>
            <a:ext cx="923925" cy="40957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56" name="Google Shape;656;p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2" name="Google Shape;662;p19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3" name="Google Shape;663;p19"/>
          <p:cNvSpPr txBox="1"/>
          <p:nvPr/>
        </p:nvSpPr>
        <p:spPr>
          <a:xfrm>
            <a:off x="57150" y="228600"/>
            <a:ext cx="9094787" cy="59086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secondName;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course;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Info()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$"Студент 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{name}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учится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1515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						на  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{course}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Olga =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Olga.Info();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/>
          </a:p>
        </p:txBody>
      </p:sp>
      <p:pic>
        <p:nvPicPr>
          <p:cNvPr id="664" name="Google Shape;66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41775" y="5562600"/>
            <a:ext cx="4930775" cy="555625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19"/>
          <p:cNvSpPr txBox="1"/>
          <p:nvPr/>
        </p:nvSpPr>
        <p:spPr>
          <a:xfrm>
            <a:off x="5292725" y="800100"/>
            <a:ext cx="2232025" cy="7080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Определение класса</a:t>
            </a:r>
            <a:endParaRPr/>
          </a:p>
        </p:txBody>
      </p:sp>
      <p:sp>
        <p:nvSpPr>
          <p:cNvPr id="666" name="Google Shape;666;p19"/>
          <p:cNvSpPr txBox="1"/>
          <p:nvPr/>
        </p:nvSpPr>
        <p:spPr>
          <a:xfrm>
            <a:off x="5959475" y="4311650"/>
            <a:ext cx="2232025" cy="7080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Создание объекта</a:t>
            </a:r>
            <a:endParaRPr/>
          </a:p>
        </p:txBody>
      </p:sp>
      <p:cxnSp>
        <p:nvCxnSpPr>
          <p:cNvPr id="667" name="Google Shape;667;p19"/>
          <p:cNvCxnSpPr/>
          <p:nvPr/>
        </p:nvCxnSpPr>
        <p:spPr>
          <a:xfrm flipH="1">
            <a:off x="5743575" y="5149850"/>
            <a:ext cx="431800" cy="215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668" name="Google Shape;668;p19"/>
          <p:cNvCxnSpPr/>
          <p:nvPr/>
        </p:nvCxnSpPr>
        <p:spPr>
          <a:xfrm rot="10800000">
            <a:off x="2843212" y="781050"/>
            <a:ext cx="2449512" cy="127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69" name="Google Shape;669;p19"/>
          <p:cNvSpPr txBox="1"/>
          <p:nvPr/>
        </p:nvSpPr>
        <p:spPr>
          <a:xfrm>
            <a:off x="5202237" y="1644650"/>
            <a:ext cx="2609850" cy="646112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Спецификатор доступа</a:t>
            </a:r>
            <a:endParaRPr/>
          </a:p>
        </p:txBody>
      </p:sp>
      <p:cxnSp>
        <p:nvCxnSpPr>
          <p:cNvPr id="670" name="Google Shape;670;p19"/>
          <p:cNvCxnSpPr/>
          <p:nvPr/>
        </p:nvCxnSpPr>
        <p:spPr>
          <a:xfrm rot="10800000">
            <a:off x="1728787" y="1771650"/>
            <a:ext cx="3473450" cy="19685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671" name="Google Shape;671;p19"/>
          <p:cNvCxnSpPr/>
          <p:nvPr/>
        </p:nvCxnSpPr>
        <p:spPr>
          <a:xfrm flipH="1">
            <a:off x="1728787" y="2309812"/>
            <a:ext cx="4014787" cy="7302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72" name="Google Shape;672;p19"/>
          <p:cNvSpPr txBox="1"/>
          <p:nvPr/>
        </p:nvSpPr>
        <p:spPr>
          <a:xfrm>
            <a:off x="363537" y="6062662"/>
            <a:ext cx="4248150" cy="708025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Обращение – имя_Объекта.Имя_члена</a:t>
            </a:r>
            <a:endParaRPr/>
          </a:p>
        </p:txBody>
      </p:sp>
      <p:cxnSp>
        <p:nvCxnSpPr>
          <p:cNvPr id="673" name="Google Shape;673;p19"/>
          <p:cNvCxnSpPr/>
          <p:nvPr/>
        </p:nvCxnSpPr>
        <p:spPr>
          <a:xfrm rot="10800000">
            <a:off x="2516187" y="5768975"/>
            <a:ext cx="504825" cy="2936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74" name="Google Shape;674;p1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0"/>
          <p:cNvSpPr txBox="1">
            <a:spLocks noGrp="1"/>
          </p:cNvSpPr>
          <p:nvPr>
            <p:ph type="title"/>
          </p:nvPr>
        </p:nvSpPr>
        <p:spPr>
          <a:xfrm>
            <a:off x="301625" y="-319087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Константы</a:t>
            </a:r>
            <a:endParaRPr/>
          </a:p>
        </p:txBody>
      </p:sp>
      <p:sp>
        <p:nvSpPr>
          <p:cNvPr id="681" name="Google Shape;681;p20"/>
          <p:cNvSpPr txBox="1">
            <a:spLocks noGrp="1"/>
          </p:cNvSpPr>
          <p:nvPr>
            <p:ph type="body" idx="1"/>
          </p:nvPr>
        </p:nvSpPr>
        <p:spPr>
          <a:xfrm>
            <a:off x="279400" y="95726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const  -  инициализация  времени компил.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2" name="Google Shape;682;p20"/>
          <p:cNvSpPr/>
          <p:nvPr/>
        </p:nvSpPr>
        <p:spPr>
          <a:xfrm>
            <a:off x="301625" y="674801"/>
            <a:ext cx="8842375" cy="13849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CC =100;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значение не может изменено</a:t>
            </a:r>
            <a:endParaRPr sz="2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readonly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FC;</a:t>
            </a:r>
            <a:endParaRPr sz="2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3" name="Google Shape;683;p20"/>
          <p:cNvSpPr txBox="1"/>
          <p:nvPr/>
        </p:nvSpPr>
        <p:spPr>
          <a:xfrm>
            <a:off x="207962" y="2492375"/>
            <a:ext cx="8634412" cy="378561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компилятор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сохраняет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значение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константы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метаданных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модуля</a:t>
            </a:r>
            <a:r>
              <a:rPr lang="ru-RU" sz="24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константы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можно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определять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только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таких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типов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которые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компилятор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считает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примитивными</a:t>
            </a:r>
            <a:endParaRPr sz="24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константы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считаются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явно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статическими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всегда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связаны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с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типом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а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с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экземпляром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типа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3)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нельзя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получать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адрес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константы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и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передавать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ее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ссылке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4)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определять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можем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один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раз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5)к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моменту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компиляции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они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должны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быть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определены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dirty="0"/>
          </a:p>
        </p:txBody>
      </p:sp>
      <p:sp>
        <p:nvSpPr>
          <p:cNvPr id="684" name="Google Shape;684;p2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2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3" name="Google Shape;713;p2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4" name="Google Shape;714;p22"/>
          <p:cNvSpPr txBox="1"/>
          <p:nvPr/>
        </p:nvSpPr>
        <p:spPr>
          <a:xfrm>
            <a:off x="204787" y="0"/>
            <a:ext cx="8734425" cy="61864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secondName =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"NoName"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course;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UO =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"БГТУ"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Info()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$"Студент 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{name}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учится на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1515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				 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{course}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курсе в 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{UO}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Olga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Olga.name =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Olga.course = 2;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Olga.Info();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}}</a:t>
            </a:r>
            <a:endParaRPr/>
          </a:p>
        </p:txBody>
      </p:sp>
      <p:pic>
        <p:nvPicPr>
          <p:cNvPr id="715" name="Google Shape;71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8287" y="5980112"/>
            <a:ext cx="8407400" cy="617537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p22"/>
          <p:cNvSpPr txBox="1"/>
          <p:nvPr/>
        </p:nvSpPr>
        <p:spPr>
          <a:xfrm>
            <a:off x="6588125" y="1600200"/>
            <a:ext cx="2087562" cy="369887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константа</a:t>
            </a:r>
            <a:endParaRPr/>
          </a:p>
        </p:txBody>
      </p:sp>
      <p:sp>
        <p:nvSpPr>
          <p:cNvPr id="717" name="Google Shape;717;p22"/>
          <p:cNvSpPr txBox="1"/>
          <p:nvPr/>
        </p:nvSpPr>
        <p:spPr>
          <a:xfrm>
            <a:off x="6588125" y="153987"/>
            <a:ext cx="2087562" cy="923925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Инициализация экземплярного поля (inline)</a:t>
            </a:r>
            <a:endParaRPr/>
          </a:p>
        </p:txBody>
      </p:sp>
      <p:cxnSp>
        <p:nvCxnSpPr>
          <p:cNvPr id="718" name="Google Shape;718;p22"/>
          <p:cNvCxnSpPr/>
          <p:nvPr/>
        </p:nvCxnSpPr>
        <p:spPr>
          <a:xfrm flipH="1">
            <a:off x="5364162" y="476250"/>
            <a:ext cx="1152525" cy="40322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719" name="Google Shape;719;p22"/>
          <p:cNvCxnSpPr/>
          <p:nvPr/>
        </p:nvCxnSpPr>
        <p:spPr>
          <a:xfrm rot="10800000">
            <a:off x="5435600" y="1600200"/>
            <a:ext cx="1152525" cy="3698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720" name="Google Shape;720;p2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721" name="Google Shape;721;p22"/>
          <p:cNvSpPr txBox="1"/>
          <p:nvPr/>
        </p:nvSpPr>
        <p:spPr>
          <a:xfrm>
            <a:off x="5618200" y="4238375"/>
            <a:ext cx="34191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rgbClr val="171717"/>
                </a:highlight>
              </a:rPr>
              <a:t> если мы хотим обратиться к константе вне ее класса, то       для обращения необходимо использовались имя класса</a:t>
            </a:r>
            <a:endParaRPr sz="2000">
              <a:solidFill>
                <a:schemeClr val="lt1"/>
              </a:solidFill>
              <a:highlight>
                <a:srgbClr val="171717"/>
              </a:highlight>
            </a:endParaRPr>
          </a:p>
        </p:txBody>
      </p:sp>
      <p:pic>
        <p:nvPicPr>
          <p:cNvPr id="722" name="Google Shape;7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1300" y="5503700"/>
            <a:ext cx="3464667" cy="4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2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39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Поля для чтения</a:t>
            </a:r>
            <a:endParaRPr/>
          </a:p>
        </p:txBody>
      </p:sp>
      <p:sp>
        <p:nvSpPr>
          <p:cNvPr id="729" name="Google Shape;729;p23"/>
          <p:cNvSpPr txBox="1">
            <a:spLocks noGrp="1"/>
          </p:cNvSpPr>
          <p:nvPr>
            <p:ph type="body" idx="1"/>
          </p:nvPr>
        </p:nvSpPr>
        <p:spPr>
          <a:xfrm>
            <a:off x="301625" y="8366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readonly - инициализация  времени испол.</a:t>
            </a:r>
            <a:endParaRPr/>
          </a:p>
        </p:txBody>
      </p:sp>
      <p:sp>
        <p:nvSpPr>
          <p:cNvPr id="730" name="Google Shape;730;p23"/>
          <p:cNvSpPr txBox="1"/>
          <p:nvPr/>
        </p:nvSpPr>
        <p:spPr>
          <a:xfrm>
            <a:off x="301625" y="1528762"/>
            <a:ext cx="9123362" cy="13239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Запись в поле разрешается при объявлении или в коде конструктора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Инициализировать или изменять их значение в других местах нельзя, можно только считывать их значение.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1" name="Google Shape;731;p23"/>
          <p:cNvSpPr txBox="1"/>
          <p:nvPr/>
        </p:nvSpPr>
        <p:spPr>
          <a:xfrm>
            <a:off x="107950" y="2852737"/>
            <a:ext cx="9317037" cy="40941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readonly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 = 0; </a:t>
            </a:r>
            <a:r>
              <a:rPr lang="en-US" sz="20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можно так инициализировать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Point (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_y)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{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y = _y; </a:t>
            </a:r>
            <a:r>
              <a:rPr lang="en-US" sz="20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//может быть инициализировано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r>
              <a:rPr lang="en-US" sz="20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//или изменено в конструкторе после компиляции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2000" b="0" i="0" u="none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ChangeY(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_y)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{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y = _y; </a:t>
            </a:r>
            <a:r>
              <a:rPr lang="en-US" sz="20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нельзя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}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732" name="Google Shape;732;p23"/>
          <p:cNvCxnSpPr/>
          <p:nvPr/>
        </p:nvCxnSpPr>
        <p:spPr>
          <a:xfrm rot="10800000" flipH="1">
            <a:off x="2281237" y="5967412"/>
            <a:ext cx="706437" cy="5476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33" name="Google Shape;733;p2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27cb85d5bcc_1_3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476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00"/>
                </a:solidFill>
              </a:rPr>
              <a:t>                         </a:t>
            </a:r>
            <a:r>
              <a:rPr lang="en-US" sz="3000" b="1">
                <a:solidFill>
                  <a:srgbClr val="FFFF00"/>
                </a:solidFill>
              </a:rPr>
              <a:t> Сравнение констант</a:t>
            </a:r>
            <a:endParaRPr sz="3000" b="1">
              <a:solidFill>
                <a:srgbClr val="FFFF00"/>
              </a:solidFill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g27cb85d5bcc_1_3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graphicFrame>
        <p:nvGraphicFramePr>
          <p:cNvPr id="749" name="Google Shape;749;g27cb85d5bcc_1_31"/>
          <p:cNvGraphicFramePr/>
          <p:nvPr>
            <p:extLst>
              <p:ext uri="{D42A27DB-BD31-4B8C-83A1-F6EECF244321}">
                <p14:modId xmlns:p14="http://schemas.microsoft.com/office/powerpoint/2010/main" val="3177571543"/>
              </p:ext>
            </p:extLst>
          </p:nvPr>
        </p:nvGraphicFramePr>
        <p:xfrm>
          <a:off x="301613" y="368563"/>
          <a:ext cx="8842350" cy="6124299"/>
        </p:xfrm>
        <a:graphic>
          <a:graphicData uri="http://schemas.openxmlformats.org/drawingml/2006/table">
            <a:tbl>
              <a:tblPr>
                <a:noFill/>
                <a:tableStyleId>{4A75B8DA-CC9B-4351-8F41-5DA3A4F2529F}</a:tableStyleId>
              </a:tblPr>
              <a:tblGrid>
                <a:gridCol w="294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7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560"/>
                        <a:buFont typeface="Arial"/>
                        <a:buNone/>
                      </a:pPr>
                      <a:r>
                        <a:rPr lang="en-US" sz="32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const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560"/>
                        <a:buFont typeface="Arial"/>
                        <a:buNone/>
                      </a:pPr>
                      <a:r>
                        <a:rPr lang="en-US" sz="32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readonly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2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определяются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во время компиляции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800" dirty="0" err="1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во</a:t>
                      </a:r>
                      <a:r>
                        <a:rPr lang="en-US" sz="1800" dirty="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время</a:t>
                      </a:r>
                      <a:r>
                        <a:rPr lang="en-US" sz="1800" dirty="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выполнения</a:t>
                      </a:r>
                      <a:r>
                        <a:rPr lang="en-US" sz="1800" dirty="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программы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2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инициализировать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при ее определении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либо при его определении, либо в конструкторе класса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static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800" dirty="0" err="1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</a:t>
                      </a:r>
                      <a:r>
                        <a:rPr lang="en-US" sz="1800" dirty="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могут</a:t>
                      </a:r>
                      <a:r>
                        <a:rPr lang="en-US" sz="1800" dirty="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иметь</a:t>
                      </a:r>
                      <a:r>
                        <a:rPr lang="en-US" sz="1800" dirty="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модификатор</a:t>
                      </a:r>
                      <a:r>
                        <a:rPr lang="en-US" sz="1800" dirty="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static. </a:t>
                      </a:r>
                      <a:r>
                        <a:rPr lang="ru-RU" sz="1800" dirty="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Неявно уже статические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могут быть </a:t>
                      </a:r>
                      <a:r>
                        <a:rPr lang="en-US" sz="1800" dirty="0" err="1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как</a:t>
                      </a:r>
                      <a:r>
                        <a:rPr lang="en-US" sz="1800" dirty="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статическими</a:t>
                      </a:r>
                      <a:r>
                        <a:rPr lang="en-US" sz="1800" dirty="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так</a:t>
                      </a:r>
                      <a:r>
                        <a:rPr lang="en-US" sz="1800" dirty="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и </a:t>
                      </a:r>
                      <a:r>
                        <a:rPr lang="en-US" sz="1800" dirty="0" err="1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</a:t>
                      </a:r>
                      <a:r>
                        <a:rPr lang="en-US" sz="1800" dirty="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статическими</a:t>
                      </a:r>
                      <a:r>
                        <a:rPr lang="en-US" sz="1800" dirty="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.</a:t>
                      </a:r>
                      <a:endParaRPr sz="1800" dirty="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marL="0" lvl="0" indent="0" algn="l" rtl="0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"/>
          <p:cNvSpPr txBox="1"/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pic>
        <p:nvPicPr>
          <p:cNvPr id="433" name="Google Shape;43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0" y="76200"/>
            <a:ext cx="9197976" cy="6529387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"/>
          <p:cNvSpPr/>
          <p:nvPr/>
        </p:nvSpPr>
        <p:spPr>
          <a:xfrm>
            <a:off x="4443412" y="1128712"/>
            <a:ext cx="4600575" cy="1471612"/>
          </a:xfrm>
          <a:custGeom>
            <a:avLst/>
            <a:gdLst/>
            <a:ahLst/>
            <a:cxnLst/>
            <a:rect l="l" t="t" r="r" b="b"/>
            <a:pathLst>
              <a:path w="4600575" h="1471612" extrusionOk="0">
                <a:moveTo>
                  <a:pt x="0" y="14287"/>
                </a:moveTo>
                <a:lnTo>
                  <a:pt x="0" y="1457325"/>
                </a:lnTo>
                <a:lnTo>
                  <a:pt x="0" y="1457325"/>
                </a:lnTo>
                <a:lnTo>
                  <a:pt x="4600575" y="1471612"/>
                </a:lnTo>
                <a:lnTo>
                  <a:pt x="4572000" y="0"/>
                </a:lnTo>
                <a:lnTo>
                  <a:pt x="0" y="14287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5" name="Google Shape;435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27cb85d5bcc_1_39"/>
          <p:cNvSpPr txBox="1">
            <a:spLocks noGrp="1"/>
          </p:cNvSpPr>
          <p:nvPr>
            <p:ph type="title"/>
          </p:nvPr>
        </p:nvSpPr>
        <p:spPr>
          <a:xfrm>
            <a:off x="0" y="228600"/>
            <a:ext cx="93441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50" b="1">
                <a:solidFill>
                  <a:srgbClr val="FFFF00"/>
                </a:solidFill>
              </a:rPr>
              <a:t>Область видимости (контекст) переменных и констант</a:t>
            </a:r>
            <a:endParaRPr sz="2450" b="1">
              <a:solidFill>
                <a:srgbClr val="FFFF00"/>
              </a:solidFill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g27cb85d5bcc_1_39"/>
          <p:cNvSpPr txBox="1">
            <a:spLocks noGrp="1"/>
          </p:cNvSpPr>
          <p:nvPr>
            <p:ph type="body" idx="1"/>
          </p:nvPr>
        </p:nvSpPr>
        <p:spPr>
          <a:xfrm>
            <a:off x="301625" y="699800"/>
            <a:ext cx="8540700" cy="539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Tahoma"/>
              <a:buChar char="●"/>
            </a:pPr>
            <a:r>
              <a:rPr lang="en-US" sz="2300"/>
              <a:t>Контекст класса. Переменные, определенные на уровне класса, доступны в любом методе этого класса. Их еще называют глобальными переменными или полями</a:t>
            </a:r>
            <a:endParaRPr sz="23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300"/>
          </a:p>
        </p:txBody>
      </p:sp>
      <p:sp>
        <p:nvSpPr>
          <p:cNvPr id="757" name="Google Shape;757;g27cb85d5bcc_1_3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pic>
        <p:nvPicPr>
          <p:cNvPr id="758" name="Google Shape;758;g27cb85d5bcc_1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19" y="2075175"/>
            <a:ext cx="7919800" cy="478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27cb85d5bcc_1_62"/>
          <p:cNvSpPr txBox="1">
            <a:spLocks noGrp="1"/>
          </p:cNvSpPr>
          <p:nvPr>
            <p:ph type="title"/>
          </p:nvPr>
        </p:nvSpPr>
        <p:spPr>
          <a:xfrm>
            <a:off x="0" y="228600"/>
            <a:ext cx="93441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50" b="1">
                <a:solidFill>
                  <a:srgbClr val="FFFF00"/>
                </a:solidFill>
              </a:rPr>
              <a:t>Область видимости (контекст) переменных и констант</a:t>
            </a:r>
            <a:endParaRPr sz="2450" b="1">
              <a:solidFill>
                <a:srgbClr val="FFFF00"/>
              </a:solidFill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g27cb85d5bcc_1_62"/>
          <p:cNvSpPr txBox="1">
            <a:spLocks noGrp="1"/>
          </p:cNvSpPr>
          <p:nvPr>
            <p:ph type="body" idx="1"/>
          </p:nvPr>
        </p:nvSpPr>
        <p:spPr>
          <a:xfrm>
            <a:off x="125" y="479850"/>
            <a:ext cx="9144000" cy="561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Tahoma"/>
              <a:buChar char="●"/>
            </a:pPr>
            <a:r>
              <a:rPr lang="en-US" sz="2300"/>
              <a:t>Контекст метода. Переменные, определенные на уровне метода, являются локальными и доступны только в рамках данного метода. В других методах они недоступны</a:t>
            </a:r>
            <a:endParaRPr sz="23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300"/>
          </a:p>
        </p:txBody>
      </p:sp>
      <p:sp>
        <p:nvSpPr>
          <p:cNvPr id="766" name="Google Shape;766;g27cb85d5bcc_1_6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pic>
        <p:nvPicPr>
          <p:cNvPr id="767" name="Google Shape;767;g27cb85d5bcc_1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551" y="1859450"/>
            <a:ext cx="8276999" cy="49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27cb85d5bcc_1_55"/>
          <p:cNvSpPr txBox="1">
            <a:spLocks noGrp="1"/>
          </p:cNvSpPr>
          <p:nvPr>
            <p:ph type="title"/>
          </p:nvPr>
        </p:nvSpPr>
        <p:spPr>
          <a:xfrm>
            <a:off x="0" y="228600"/>
            <a:ext cx="93441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50" b="1">
                <a:solidFill>
                  <a:srgbClr val="FFFF00"/>
                </a:solidFill>
              </a:rPr>
              <a:t>Область видимости (контекст) переменных и констант</a:t>
            </a:r>
            <a:endParaRPr sz="2450" b="1">
              <a:solidFill>
                <a:srgbClr val="FFFF00"/>
              </a:solidFill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g27cb85d5bcc_1_55"/>
          <p:cNvSpPr txBox="1">
            <a:spLocks noGrp="1"/>
          </p:cNvSpPr>
          <p:nvPr>
            <p:ph type="body" idx="1"/>
          </p:nvPr>
        </p:nvSpPr>
        <p:spPr>
          <a:xfrm>
            <a:off x="0" y="519850"/>
            <a:ext cx="9144000" cy="557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Tahoma"/>
              <a:buChar char="●"/>
            </a:pPr>
            <a:r>
              <a:rPr lang="en-US" sz="2300"/>
              <a:t>Контекст блока кода. Переменные, определенные на уровне блока кода, также являются локальными и доступны только в рамках данного блока. Вне своего блока кода они не доступны.</a:t>
            </a:r>
            <a:endParaRPr sz="2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300"/>
          </a:p>
        </p:txBody>
      </p:sp>
      <p:sp>
        <p:nvSpPr>
          <p:cNvPr id="775" name="Google Shape;775;g27cb85d5bcc_1_5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pic>
        <p:nvPicPr>
          <p:cNvPr id="776" name="Google Shape;776;g27cb85d5bcc_1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323" y="1904545"/>
            <a:ext cx="6060265" cy="4724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27cb85d5bcc_1_73"/>
          <p:cNvSpPr txBox="1">
            <a:spLocks noGrp="1"/>
          </p:cNvSpPr>
          <p:nvPr>
            <p:ph type="title"/>
          </p:nvPr>
        </p:nvSpPr>
        <p:spPr>
          <a:xfrm>
            <a:off x="90800" y="468525"/>
            <a:ext cx="8722500" cy="1371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</a:rPr>
              <a:t>При работе с переменными надо учитывать, что </a:t>
            </a:r>
            <a:r>
              <a:rPr lang="en-US" sz="2300" b="1">
                <a:solidFill>
                  <a:schemeClr val="lt1"/>
                </a:solidFill>
              </a:rPr>
              <a:t>локальные переменные</a:t>
            </a:r>
            <a:r>
              <a:rPr lang="en-US" sz="2300">
                <a:solidFill>
                  <a:schemeClr val="lt1"/>
                </a:solidFill>
              </a:rPr>
              <a:t>, определенные в методе или в блоке кода, </a:t>
            </a:r>
            <a:r>
              <a:rPr lang="en-US" sz="2300" b="1">
                <a:solidFill>
                  <a:schemeClr val="lt1"/>
                </a:solidFill>
              </a:rPr>
              <a:t>скрывают переменные уровня класса, если их имена совпадают:</a:t>
            </a:r>
            <a:endParaRPr sz="5500" b="1">
              <a:solidFill>
                <a:schemeClr val="lt1"/>
              </a:solidFill>
            </a:endParaRPr>
          </a:p>
        </p:txBody>
      </p:sp>
      <p:sp>
        <p:nvSpPr>
          <p:cNvPr id="783" name="Google Shape;783;g27cb85d5bcc_1_7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pic>
        <p:nvPicPr>
          <p:cNvPr id="784" name="Google Shape;784;g27cb85d5bcc_1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16318"/>
            <a:ext cx="9144000" cy="2587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2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Видимость типа </a:t>
            </a:r>
            <a:endParaRPr/>
          </a:p>
        </p:txBody>
      </p:sp>
      <p:sp>
        <p:nvSpPr>
          <p:cNvPr id="790" name="Google Shape;790;p24"/>
          <p:cNvSpPr txBox="1">
            <a:spLocks noGrp="1"/>
          </p:cNvSpPr>
          <p:nvPr>
            <p:ph type="body" idx="1"/>
          </p:nvPr>
        </p:nvSpPr>
        <p:spPr>
          <a:xfrm>
            <a:off x="301625" y="11969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может быть открытым (public) или внутренним (internal).</a:t>
            </a:r>
            <a:endParaRPr/>
          </a:p>
        </p:txBody>
      </p:sp>
      <p:cxnSp>
        <p:nvCxnSpPr>
          <p:cNvPr id="791" name="Google Shape;791;p24"/>
          <p:cNvCxnSpPr/>
          <p:nvPr/>
        </p:nvCxnSpPr>
        <p:spPr>
          <a:xfrm rot="10800000">
            <a:off x="4787900" y="2060575"/>
            <a:ext cx="576262" cy="7302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792" name="Google Shape;792;p24"/>
          <p:cNvSpPr txBox="1"/>
          <p:nvPr/>
        </p:nvSpPr>
        <p:spPr>
          <a:xfrm>
            <a:off x="244475" y="2344737"/>
            <a:ext cx="8720137" cy="41544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 Открытый тип доступен из любой сборки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Машина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 Внутренний тип доступен только из собственной сборки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internal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Колесо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 Это внутренний тип, так как модификатор доступа не указан явно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Двигатель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 }</a:t>
            </a:r>
            <a:endParaRPr/>
          </a:p>
        </p:txBody>
      </p:sp>
      <p:sp>
        <p:nvSpPr>
          <p:cNvPr id="793" name="Google Shape;793;p24"/>
          <p:cNvSpPr txBox="1"/>
          <p:nvPr/>
        </p:nvSpPr>
        <p:spPr>
          <a:xfrm>
            <a:off x="5580062" y="1844675"/>
            <a:ext cx="3024187" cy="708025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 умолчанию для класса</a:t>
            </a:r>
            <a:endParaRPr/>
          </a:p>
        </p:txBody>
      </p:sp>
      <p:sp>
        <p:nvSpPr>
          <p:cNvPr id="794" name="Google Shape;794;p2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Доступ к членам типов</a:t>
            </a:r>
            <a:endParaRPr/>
          </a:p>
        </p:txBody>
      </p:sp>
      <p:sp>
        <p:nvSpPr>
          <p:cNvPr id="800" name="Google Shape;800;p25"/>
          <p:cNvSpPr txBox="1">
            <a:spLocks noGrp="1"/>
          </p:cNvSpPr>
          <p:nvPr>
            <p:ph type="body" idx="1"/>
          </p:nvPr>
        </p:nvSpPr>
        <p:spPr>
          <a:xfrm>
            <a:off x="228600" y="93186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public  - </a:t>
            </a: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доступ не ограничен – все члены во всех  сборках</a:t>
            </a: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private    - по умолчанию для членов класса (</a:t>
            </a: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используется для вложенных классов). Доступен только методам в определяющем типе и вложенных в него типах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protected  - (и</a:t>
            </a: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спользуется для вложенных классов) Доступен только методам в определяющем типе (и вложенных в него типах) или в одном из его производных типов независимо от сборки </a:t>
            </a: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internal</a:t>
            </a: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- доступ только из данной сборки</a:t>
            </a:r>
            <a:endParaRPr/>
          </a:p>
        </p:txBody>
      </p:sp>
      <p:sp>
        <p:nvSpPr>
          <p:cNvPr id="801" name="Google Shape;801;p25"/>
          <p:cNvSpPr txBox="1"/>
          <p:nvPr/>
        </p:nvSpPr>
        <p:spPr>
          <a:xfrm>
            <a:off x="3132137" y="1341437"/>
            <a:ext cx="5278437" cy="647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Модификаторы определяют, на какие члены можно ссылаться из кода</a:t>
            </a:r>
            <a:endParaRPr/>
          </a:p>
        </p:txBody>
      </p:sp>
      <p:sp>
        <p:nvSpPr>
          <p:cNvPr id="802" name="Google Shape;802;p2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7cb85d5bcc_1_8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g27cb85d5bcc_1_8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g27cb85d5bcc_1_8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pic>
        <p:nvPicPr>
          <p:cNvPr id="811" name="Google Shape;811;g27cb85d5bcc_1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13" y="1974475"/>
            <a:ext cx="8937574" cy="3259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2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7" name="Google Shape;817;p26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8" name="Google Shape;818;p26"/>
          <p:cNvSpPr txBox="1"/>
          <p:nvPr/>
        </p:nvSpPr>
        <p:spPr>
          <a:xfrm>
            <a:off x="150812" y="109537"/>
            <a:ext cx="8842375" cy="65246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secondName = 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"NoName"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course;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UO = 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"БГТУ"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Info()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$"Студент 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{name}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{secondName}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1515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				учится на  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{course}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курсе в 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{UO}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Olga =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Olga.name = 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Olga.course = 2;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Olga.Info();}}</a:t>
            </a:r>
            <a:endParaRPr/>
          </a:p>
        </p:txBody>
      </p:sp>
      <p:cxnSp>
        <p:nvCxnSpPr>
          <p:cNvPr id="819" name="Google Shape;819;p26"/>
          <p:cNvCxnSpPr/>
          <p:nvPr/>
        </p:nvCxnSpPr>
        <p:spPr>
          <a:xfrm rot="10800000">
            <a:off x="4160837" y="5973762"/>
            <a:ext cx="360362" cy="25082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20" name="Google Shape;820;p26"/>
          <p:cNvCxnSpPr/>
          <p:nvPr/>
        </p:nvCxnSpPr>
        <p:spPr>
          <a:xfrm rot="10800000" flipH="1">
            <a:off x="1952625" y="5726112"/>
            <a:ext cx="1152525" cy="31115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21" name="Google Shape;821;p26"/>
          <p:cNvCxnSpPr/>
          <p:nvPr/>
        </p:nvCxnSpPr>
        <p:spPr>
          <a:xfrm rot="10800000" flipH="1">
            <a:off x="2098675" y="6010275"/>
            <a:ext cx="1155700" cy="31432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22" name="Google Shape;822;p26"/>
          <p:cNvSpPr txBox="1"/>
          <p:nvPr/>
        </p:nvSpPr>
        <p:spPr>
          <a:xfrm>
            <a:off x="4572000" y="5768975"/>
            <a:ext cx="2952750" cy="647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Недоступны из-за уровня защиты </a:t>
            </a:r>
            <a:endParaRPr/>
          </a:p>
        </p:txBody>
      </p:sp>
      <p:sp>
        <p:nvSpPr>
          <p:cNvPr id="823" name="Google Shape;823;p26"/>
          <p:cNvSpPr txBox="1"/>
          <p:nvPr/>
        </p:nvSpPr>
        <p:spPr>
          <a:xfrm>
            <a:off x="4225925" y="2105025"/>
            <a:ext cx="4572000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►"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Чаше всего для методов задается спецификатор доступа public</a:t>
            </a:r>
            <a:endParaRPr/>
          </a:p>
        </p:txBody>
      </p:sp>
      <p:sp>
        <p:nvSpPr>
          <p:cNvPr id="824" name="Google Shape;824;p26"/>
          <p:cNvSpPr txBox="1"/>
          <p:nvPr/>
        </p:nvSpPr>
        <p:spPr>
          <a:xfrm>
            <a:off x="4243387" y="109537"/>
            <a:ext cx="4572000" cy="647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►"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Все поля класса закрытые -спецификатор доступа private </a:t>
            </a:r>
            <a:endParaRPr/>
          </a:p>
        </p:txBody>
      </p:sp>
      <p:sp>
        <p:nvSpPr>
          <p:cNvPr id="825" name="Google Shape;825;p26"/>
          <p:cNvSpPr txBox="1"/>
          <p:nvPr/>
        </p:nvSpPr>
        <p:spPr>
          <a:xfrm>
            <a:off x="5937250" y="995362"/>
            <a:ext cx="2811462" cy="83026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</a:pPr>
            <a:r>
              <a:rPr lang="en-US"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Доступ к состоянию объекта — верный путь к непредсказуемому поведению и проблемам с безопасностью. </a:t>
            </a:r>
            <a:endParaRPr/>
          </a:p>
        </p:txBody>
      </p:sp>
      <p:sp>
        <p:nvSpPr>
          <p:cNvPr id="826" name="Google Shape;826;p2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2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2" name="Google Shape;832;p27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3" name="Google Shape;833;p27"/>
          <p:cNvSpPr txBox="1"/>
          <p:nvPr/>
        </p:nvSpPr>
        <p:spPr>
          <a:xfrm>
            <a:off x="142875" y="228600"/>
            <a:ext cx="8858250" cy="50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TestAccess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age; </a:t>
            </a:r>
            <a:r>
              <a:rPr lang="en-US" sz="20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== private int age;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bithday;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20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доступно только из текущего класса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date;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доступно из текущего класса и производных классов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internal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sum;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20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доступно в любом месте программы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internal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email;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 </a:t>
            </a:r>
            <a:r>
              <a:rPr lang="en-US" sz="20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доступно в любом месте программы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</a:t>
            </a:r>
            <a:r>
              <a:rPr lang="en-US" sz="20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//и из классов-наследников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addres;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20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доступно в любом месте программы,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r>
              <a:rPr lang="en-US" sz="20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//а также для других программ и сборок (dll)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</p:txBody>
      </p:sp>
      <p:grpSp>
        <p:nvGrpSpPr>
          <p:cNvPr id="834" name="Google Shape;834;p27"/>
          <p:cNvGrpSpPr/>
          <p:nvPr/>
        </p:nvGrpSpPr>
        <p:grpSpPr>
          <a:xfrm>
            <a:off x="920750" y="1279525"/>
            <a:ext cx="215900" cy="198437"/>
            <a:chOff x="827584" y="1173292"/>
            <a:chExt cx="216024" cy="198308"/>
          </a:xfrm>
        </p:grpSpPr>
        <p:cxnSp>
          <p:nvCxnSpPr>
            <p:cNvPr id="835" name="Google Shape;835;p27"/>
            <p:cNvCxnSpPr/>
            <p:nvPr/>
          </p:nvCxnSpPr>
          <p:spPr>
            <a:xfrm>
              <a:off x="834634" y="1212220"/>
              <a:ext cx="208974" cy="15938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36" name="Google Shape;836;p27"/>
            <p:cNvCxnSpPr/>
            <p:nvPr/>
          </p:nvCxnSpPr>
          <p:spPr>
            <a:xfrm flipH="1">
              <a:off x="827584" y="1173292"/>
              <a:ext cx="216024" cy="198308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837" name="Google Shape;837;p27"/>
          <p:cNvGrpSpPr/>
          <p:nvPr/>
        </p:nvGrpSpPr>
        <p:grpSpPr>
          <a:xfrm>
            <a:off x="879475" y="1912937"/>
            <a:ext cx="215900" cy="198437"/>
            <a:chOff x="827584" y="1173292"/>
            <a:chExt cx="216024" cy="198308"/>
          </a:xfrm>
        </p:grpSpPr>
        <p:cxnSp>
          <p:nvCxnSpPr>
            <p:cNvPr id="838" name="Google Shape;838;p27"/>
            <p:cNvCxnSpPr/>
            <p:nvPr/>
          </p:nvCxnSpPr>
          <p:spPr>
            <a:xfrm>
              <a:off x="834634" y="1212220"/>
              <a:ext cx="208974" cy="15938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39" name="Google Shape;839;p27"/>
            <p:cNvCxnSpPr/>
            <p:nvPr/>
          </p:nvCxnSpPr>
          <p:spPr>
            <a:xfrm flipH="1">
              <a:off x="827584" y="1173292"/>
              <a:ext cx="216024" cy="198308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840" name="Google Shape;840;p27"/>
          <p:cNvGrpSpPr/>
          <p:nvPr/>
        </p:nvGrpSpPr>
        <p:grpSpPr>
          <a:xfrm>
            <a:off x="879475" y="900112"/>
            <a:ext cx="215900" cy="198437"/>
            <a:chOff x="827584" y="1173292"/>
            <a:chExt cx="216024" cy="198308"/>
          </a:xfrm>
        </p:grpSpPr>
        <p:cxnSp>
          <p:nvCxnSpPr>
            <p:cNvPr id="841" name="Google Shape;841;p27"/>
            <p:cNvCxnSpPr/>
            <p:nvPr/>
          </p:nvCxnSpPr>
          <p:spPr>
            <a:xfrm>
              <a:off x="834634" y="1212220"/>
              <a:ext cx="208974" cy="15938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42" name="Google Shape;842;p27"/>
            <p:cNvCxnSpPr/>
            <p:nvPr/>
          </p:nvCxnSpPr>
          <p:spPr>
            <a:xfrm flipH="1">
              <a:off x="827584" y="1173292"/>
              <a:ext cx="216024" cy="198308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843" name="Google Shape;843;p27"/>
          <p:cNvSpPr txBox="1"/>
          <p:nvPr/>
        </p:nvSpPr>
        <p:spPr>
          <a:xfrm>
            <a:off x="309562" y="5216525"/>
            <a:ext cx="8245475" cy="1384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lang="en-US" sz="2800" b="1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Инкапсуляция - </a:t>
            </a:r>
            <a:r>
              <a:rPr lang="en-US" sz="2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скрытие некоторых моментов реализации класса от других частей программы. </a:t>
            </a:r>
            <a:endParaRPr/>
          </a:p>
        </p:txBody>
      </p:sp>
      <p:sp>
        <p:nvSpPr>
          <p:cNvPr id="844" name="Google Shape;844;p2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28"/>
          <p:cNvSpPr txBox="1">
            <a:spLocks noGrp="1"/>
          </p:cNvSpPr>
          <p:nvPr>
            <p:ph type="title"/>
          </p:nvPr>
        </p:nvSpPr>
        <p:spPr>
          <a:xfrm>
            <a:off x="301625" y="0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Перегрузка методов</a:t>
            </a:r>
            <a:endParaRPr/>
          </a:p>
        </p:txBody>
      </p:sp>
      <p:sp>
        <p:nvSpPr>
          <p:cNvPr id="850" name="Google Shape;850;p28"/>
          <p:cNvSpPr txBox="1">
            <a:spLocks noGrp="1"/>
          </p:cNvSpPr>
          <p:nvPr>
            <p:ph type="body" idx="1"/>
          </p:nvPr>
        </p:nvSpPr>
        <p:spPr>
          <a:xfrm>
            <a:off x="301625" y="10525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один и тот же метод, но с разным набором параметров. </a:t>
            </a:r>
            <a:r>
              <a:rPr lang="en-US" sz="3000"/>
              <a:t>методы имеют разную сигнатуру, в которой совпадает только название метода.</a:t>
            </a:r>
            <a:endParaRPr sz="5000" i="0" u="none"/>
          </a:p>
          <a:p>
            <a:pPr marL="342900" marR="0" lvl="0" indent="-2717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1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позволяет обращаться к связанным методам посредством одного, общего для всех имени.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никакие два метода внутри одного и того же класса не должны иметь одинаковую сигнатуру</a:t>
            </a:r>
            <a:endParaRPr sz="2800" b="1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/>
          </a:p>
          <a:p>
            <a:pPr marL="342900" marR="0" lvl="0" indent="-20066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1" name="Google Shape;851;p2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ОО подход</a:t>
            </a:r>
            <a:endParaRPr/>
          </a:p>
        </p:txBody>
      </p:sp>
      <p:sp>
        <p:nvSpPr>
          <p:cNvPr id="441" name="Google Shape;441;p5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520"/>
              <a:buFont typeface="Arial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Данные+Логика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hlink"/>
              </a:buClr>
              <a:buSzPts val="3520"/>
              <a:buFont typeface="Arial"/>
              <a:buNone/>
            </a:pPr>
            <a:endParaRPr sz="4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hlink"/>
              </a:buClr>
              <a:buSzPts val="3520"/>
              <a:buFont typeface="Arial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		Объект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Автономный модуль со своим состоянием и поведением</a:t>
            </a:r>
            <a:endParaRPr/>
          </a:p>
        </p:txBody>
      </p:sp>
      <p:sp>
        <p:nvSpPr>
          <p:cNvPr id="442" name="Google Shape;442;p5"/>
          <p:cNvSpPr txBox="1"/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443" name="Google Shape;443;p5"/>
          <p:cNvSpPr/>
          <p:nvPr/>
        </p:nvSpPr>
        <p:spPr>
          <a:xfrm rot="2700000">
            <a:off x="3976687" y="2335212"/>
            <a:ext cx="576262" cy="1008062"/>
          </a:xfrm>
          <a:prstGeom prst="rightArrow">
            <a:avLst>
              <a:gd name="adj1" fmla="val 15426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4" name="Google Shape;444;p5"/>
          <p:cNvSpPr txBox="1"/>
          <p:nvPr/>
        </p:nvSpPr>
        <p:spPr>
          <a:xfrm>
            <a:off x="4265612" y="4652962"/>
            <a:ext cx="4572000" cy="101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 обладает состоянием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имеет четкие границы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3) имеет набор действий</a:t>
            </a:r>
            <a:endParaRPr/>
          </a:p>
        </p:txBody>
      </p:sp>
      <p:sp>
        <p:nvSpPr>
          <p:cNvPr id="445" name="Google Shape;445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27cb85d5bcc_1_9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858" name="Google Shape;858;g27cb85d5bcc_1_90"/>
          <p:cNvSpPr txBox="1"/>
          <p:nvPr/>
        </p:nvSpPr>
        <p:spPr>
          <a:xfrm>
            <a:off x="0" y="0"/>
            <a:ext cx="91440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методы должны отличаться по</a:t>
            </a:r>
            <a:endParaRPr sz="3100" b="1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937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ahoma"/>
              <a:buChar char="-"/>
            </a:pPr>
            <a:r>
              <a:rPr lang="en-US" sz="2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Количеству параметров </a:t>
            </a:r>
            <a:endParaRPr sz="2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ahoma"/>
              <a:buChar char="-"/>
            </a:pPr>
            <a:r>
              <a:rPr lang="en-US" sz="2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Типу параметров</a:t>
            </a:r>
            <a:endParaRPr sz="2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ahoma"/>
              <a:buChar char="-"/>
            </a:pPr>
            <a:r>
              <a:rPr lang="en-US" sz="2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Порядку параметров</a:t>
            </a:r>
            <a:endParaRPr sz="2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ahoma"/>
              <a:buChar char="-"/>
            </a:pPr>
            <a:r>
              <a:rPr lang="en-US" sz="2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Модификаторам параметров</a:t>
            </a:r>
            <a:endParaRPr sz="35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(не включает тип значения, возвращаемого методом, не включает params-параметр)</a:t>
            </a:r>
            <a:endParaRPr sz="800"/>
          </a:p>
        </p:txBody>
      </p:sp>
      <p:pic>
        <p:nvPicPr>
          <p:cNvPr id="859" name="Google Shape;859;g27cb85d5bcc_1_90"/>
          <p:cNvPicPr preferRelativeResize="0"/>
          <p:nvPr/>
        </p:nvPicPr>
        <p:blipFill rotWithShape="1">
          <a:blip r:embed="rId3">
            <a:alphaModFix/>
          </a:blip>
          <a:srcRect t="12876" r="8650"/>
          <a:stretch/>
        </p:blipFill>
        <p:spPr>
          <a:xfrm>
            <a:off x="192375" y="3429000"/>
            <a:ext cx="5206050" cy="24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0" name="Google Shape;860;g27cb85d5bcc_1_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9775" y="3046425"/>
            <a:ext cx="3634225" cy="3779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2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6" name="Google Shape;866;p29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67" name="Google Shape;86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925" y="404812"/>
            <a:ext cx="8601075" cy="5951537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p2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27cb85d5bcc_1_10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422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отличие методов по </a:t>
            </a:r>
            <a:r>
              <a:rPr lang="en-US" sz="2400" b="1">
                <a:solidFill>
                  <a:schemeClr val="lt1"/>
                </a:solidFill>
              </a:rPr>
              <a:t>возвращаемому типу</a:t>
            </a:r>
            <a:r>
              <a:rPr lang="en-US" sz="2400">
                <a:solidFill>
                  <a:schemeClr val="lt1"/>
                </a:solidFill>
              </a:rPr>
              <a:t> или</a:t>
            </a:r>
            <a:r>
              <a:rPr lang="en-US" sz="2400" b="1">
                <a:solidFill>
                  <a:schemeClr val="lt1"/>
                </a:solidFill>
              </a:rPr>
              <a:t> по имени параметров</a:t>
            </a:r>
            <a:r>
              <a:rPr lang="en-US" sz="2400">
                <a:solidFill>
                  <a:schemeClr val="lt1"/>
                </a:solidFill>
              </a:rPr>
              <a:t> не является основанием для перегрузки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875" name="Google Shape;875;g27cb85d5bcc_1_105"/>
          <p:cNvSpPr txBox="1">
            <a:spLocks noGrp="1"/>
          </p:cNvSpPr>
          <p:nvPr>
            <p:ph type="body" idx="1"/>
          </p:nvPr>
        </p:nvSpPr>
        <p:spPr>
          <a:xfrm>
            <a:off x="2740900" y="1140325"/>
            <a:ext cx="4416900" cy="63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</a:rPr>
              <a:t>НЕ ПЕРЕГРУЗКА!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876" name="Google Shape;876;g27cb85d5bcc_1_10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pic>
        <p:nvPicPr>
          <p:cNvPr id="877" name="Google Shape;877;g27cb85d5bcc_1_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500" y="1655100"/>
            <a:ext cx="5313200" cy="506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30"/>
          <p:cNvSpPr txBox="1">
            <a:spLocks noGrp="1"/>
          </p:cNvSpPr>
          <p:nvPr>
            <p:ph type="title"/>
          </p:nvPr>
        </p:nvSpPr>
        <p:spPr>
          <a:xfrm>
            <a:off x="-612775" y="279400"/>
            <a:ext cx="8540750" cy="75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Конструкторы</a:t>
            </a:r>
            <a:endParaRPr/>
          </a:p>
        </p:txBody>
      </p:sp>
      <p:sp>
        <p:nvSpPr>
          <p:cNvPr id="883" name="Google Shape;883;p30"/>
          <p:cNvSpPr txBox="1">
            <a:spLocks noGrp="1"/>
          </p:cNvSpPr>
          <p:nvPr>
            <p:ph type="body" idx="1"/>
          </p:nvPr>
        </p:nvSpPr>
        <p:spPr>
          <a:xfrm>
            <a:off x="395287" y="1700212"/>
            <a:ext cx="8569325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Конструкторы — это специальные методы, позволяющие корректно инициализировать новый экземпляр типа.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US" sz="2800" b="0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Создание экземпляра объекта ссылочного типа </a:t>
            </a:r>
            <a:endParaRPr sz="2800" b="0" i="0" u="sng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-12192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AutoNum type="arabicParenR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выделяется память для полей данных экземпляра </a:t>
            </a:r>
            <a:endParaRPr/>
          </a:p>
          <a:p>
            <a:pPr marL="0" marR="0" lvl="0" indent="-12192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AutoNum type="arabicParenR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инициализируются служебные поля </a:t>
            </a:r>
            <a:endParaRPr/>
          </a:p>
          <a:p>
            <a:pPr marL="0" marR="0" lvl="0" indent="-12192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AutoNum type="arabicParenR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вызывается конструктор экземпляра, устанавливающий исходное состояние нового объекта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Память всегда обнуляется до вызова конструктора экземпляра типа. Любые поля, не задаваемые конструктором явно, гарантированно содержат 0 или null. </a:t>
            </a:r>
            <a:endParaRPr/>
          </a:p>
        </p:txBody>
      </p:sp>
      <p:pic>
        <p:nvPicPr>
          <p:cNvPr id="884" name="Google Shape;884;p30" descr="OO Concept:: Constructors &amp; Destructors"/>
          <p:cNvPicPr preferRelativeResize="0"/>
          <p:nvPr/>
        </p:nvPicPr>
        <p:blipFill rotWithShape="1">
          <a:blip r:embed="rId3">
            <a:alphaModFix/>
          </a:blip>
          <a:srcRect t="-1458" r="49304" b="11763"/>
          <a:stretch/>
        </p:blipFill>
        <p:spPr>
          <a:xfrm>
            <a:off x="6588125" y="3175"/>
            <a:ext cx="2555875" cy="1873250"/>
          </a:xfrm>
          <a:prstGeom prst="rect">
            <a:avLst/>
          </a:prstGeom>
          <a:noFill/>
          <a:ln>
            <a:noFill/>
          </a:ln>
        </p:spPr>
      </p:pic>
      <p:sp>
        <p:nvSpPr>
          <p:cNvPr id="885" name="Google Shape;885;p3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Свойства конструкторов</a:t>
            </a:r>
            <a:endParaRPr/>
          </a:p>
        </p:txBody>
      </p:sp>
      <p:sp>
        <p:nvSpPr>
          <p:cNvPr id="891" name="Google Shape;891;p31"/>
          <p:cNvSpPr txBox="1">
            <a:spLocks noGrp="1"/>
          </p:cNvSpPr>
          <p:nvPr>
            <p:ph type="body" idx="1"/>
          </p:nvPr>
        </p:nvSpPr>
        <p:spPr>
          <a:xfrm>
            <a:off x="122237" y="78422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имя такое же как и имя типа (класса 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не имеет возвращаемого значения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2))</a:t>
            </a:r>
            <a:endParaRPr/>
          </a:p>
        </p:txBody>
      </p:sp>
      <p:sp>
        <p:nvSpPr>
          <p:cNvPr id="892" name="Google Shape;892;p31"/>
          <p:cNvSpPr txBox="1"/>
          <p:nvPr/>
        </p:nvSpPr>
        <p:spPr>
          <a:xfrm>
            <a:off x="60325" y="1830387"/>
            <a:ext cx="8662987" cy="53562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secondName =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"NoName"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course;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UO =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"БГТУ"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Student()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name =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"IR234"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secondName =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"Intel"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course = 1;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 //...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Olga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Serega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();}}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</p:txBody>
      </p:sp>
      <p:sp>
        <p:nvSpPr>
          <p:cNvPr id="893" name="Google Shape;893;p31"/>
          <p:cNvSpPr txBox="1"/>
          <p:nvPr/>
        </p:nvSpPr>
        <p:spPr>
          <a:xfrm>
            <a:off x="5003800" y="4149725"/>
            <a:ext cx="2520950" cy="83026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Конструктор без параметров</a:t>
            </a:r>
            <a:endParaRPr/>
          </a:p>
        </p:txBody>
      </p:sp>
      <p:cxnSp>
        <p:nvCxnSpPr>
          <p:cNvPr id="894" name="Google Shape;894;p31"/>
          <p:cNvCxnSpPr/>
          <p:nvPr/>
        </p:nvCxnSpPr>
        <p:spPr>
          <a:xfrm rot="10800000">
            <a:off x="3711575" y="4003675"/>
            <a:ext cx="1292225" cy="36195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895" name="Google Shape;895;p3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3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Свойства конструкторов</a:t>
            </a:r>
            <a:endParaRPr/>
          </a:p>
        </p:txBody>
      </p:sp>
      <p:sp>
        <p:nvSpPr>
          <p:cNvPr id="901" name="Google Shape;901;p32"/>
          <p:cNvSpPr txBox="1">
            <a:spLocks noGrp="1"/>
          </p:cNvSpPr>
          <p:nvPr>
            <p:ph type="body" idx="1"/>
          </p:nvPr>
        </p:nvSpPr>
        <p:spPr>
          <a:xfrm>
            <a:off x="301625" y="5524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3) не наследуются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4) нельзя применять модификаторы virtual, new, override, sealed и abstract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5) для класса без явно заданных конструкторов компилятор создает конструктор по умолчанию (без параметров)</a:t>
            </a:r>
            <a:endParaRPr/>
          </a:p>
        </p:txBody>
      </p:sp>
      <p:sp>
        <p:nvSpPr>
          <p:cNvPr id="902" name="Google Shape;902;p32"/>
          <p:cNvSpPr txBox="1"/>
          <p:nvPr/>
        </p:nvSpPr>
        <p:spPr>
          <a:xfrm>
            <a:off x="241300" y="2997200"/>
            <a:ext cx="8661400" cy="39703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secondName =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"NoName"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course;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UO =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"БГТУ"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Olga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Serega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}            </a:t>
            </a:r>
            <a:endParaRPr/>
          </a:p>
        </p:txBody>
      </p:sp>
      <p:sp>
        <p:nvSpPr>
          <p:cNvPr id="903" name="Google Shape;903;p3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3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Свойства конструкторов</a:t>
            </a:r>
            <a:endParaRPr/>
          </a:p>
        </p:txBody>
      </p:sp>
      <p:sp>
        <p:nvSpPr>
          <p:cNvPr id="909" name="Google Shape;909;p33"/>
          <p:cNvSpPr txBox="1">
            <a:spLocks noGrp="1"/>
          </p:cNvSpPr>
          <p:nvPr>
            <p:ph type="body" idx="1"/>
          </p:nvPr>
        </p:nvSpPr>
        <p:spPr>
          <a:xfrm>
            <a:off x="293687" y="11969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6) для статических классов</a:t>
            </a:r>
            <a:r>
              <a:rPr lang="en-US" sz="2400"/>
              <a:t> </a:t>
            </a: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компилятор не создает конструктор по умолчанию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7) может определяться несколько конструкторов, сигнатуры и уровни доступа к конструкторам обязательно должны отличаться</a:t>
            </a:r>
            <a:endParaRPr/>
          </a:p>
        </p:txBody>
      </p:sp>
      <p:sp>
        <p:nvSpPr>
          <p:cNvPr id="910" name="Google Shape;910;p33"/>
          <p:cNvSpPr txBox="1"/>
          <p:nvPr/>
        </p:nvSpPr>
        <p:spPr>
          <a:xfrm>
            <a:off x="3175" y="3594100"/>
            <a:ext cx="8950325" cy="304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Student() {}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Student(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iCourse) {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Student(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iName){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Student(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iName,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iCourse) {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/>
          </a:p>
        </p:txBody>
      </p:sp>
      <p:cxnSp>
        <p:nvCxnSpPr>
          <p:cNvPr id="911" name="Google Shape;911;p33"/>
          <p:cNvCxnSpPr/>
          <p:nvPr/>
        </p:nvCxnSpPr>
        <p:spPr>
          <a:xfrm flipH="1">
            <a:off x="4427537" y="3141662"/>
            <a:ext cx="1800225" cy="158273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912" name="Google Shape;912;p3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3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75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Свойства конструкторов</a:t>
            </a:r>
            <a:endParaRPr/>
          </a:p>
        </p:txBody>
      </p:sp>
      <p:sp>
        <p:nvSpPr>
          <p:cNvPr id="918" name="Google Shape;918;p34"/>
          <p:cNvSpPr txBox="1">
            <a:spLocks noGrp="1"/>
          </p:cNvSpPr>
          <p:nvPr>
            <p:ph type="body" idx="1"/>
          </p:nvPr>
        </p:nvSpPr>
        <p:spPr>
          <a:xfrm>
            <a:off x="276225" y="9636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8) можно явно заставлять один конструктор вызывать другой конструктор посредством зарезервированного слова this: </a:t>
            </a:r>
            <a:endParaRPr/>
          </a:p>
        </p:txBody>
      </p:sp>
      <p:sp>
        <p:nvSpPr>
          <p:cNvPr id="919" name="Google Shape;919;p34"/>
          <p:cNvSpPr txBox="1"/>
          <p:nvPr/>
        </p:nvSpPr>
        <p:spPr>
          <a:xfrm>
            <a:off x="125412" y="2492375"/>
            <a:ext cx="8842375" cy="4400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{//...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Student()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name = 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"IR234"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secondName = 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"Intel"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course = 1;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Student(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iCourse):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Student(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iName) :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Student(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iName,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iCourse) :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</p:txBody>
      </p:sp>
      <p:cxnSp>
        <p:nvCxnSpPr>
          <p:cNvPr id="920" name="Google Shape;920;p34"/>
          <p:cNvCxnSpPr/>
          <p:nvPr/>
        </p:nvCxnSpPr>
        <p:spPr>
          <a:xfrm>
            <a:off x="5111750" y="5013325"/>
            <a:ext cx="792162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21" name="Google Shape;921;p34"/>
          <p:cNvCxnSpPr/>
          <p:nvPr/>
        </p:nvCxnSpPr>
        <p:spPr>
          <a:xfrm>
            <a:off x="5580062" y="5589587"/>
            <a:ext cx="792162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22" name="Google Shape;922;p34"/>
          <p:cNvCxnSpPr/>
          <p:nvPr/>
        </p:nvCxnSpPr>
        <p:spPr>
          <a:xfrm>
            <a:off x="7451725" y="6237287"/>
            <a:ext cx="792162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23" name="Google Shape;923;p3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5"/>
          <p:cNvSpPr txBox="1">
            <a:spLocks noGrp="1"/>
          </p:cNvSpPr>
          <p:nvPr>
            <p:ph type="title"/>
          </p:nvPr>
        </p:nvSpPr>
        <p:spPr>
          <a:xfrm>
            <a:off x="179387" y="0"/>
            <a:ext cx="85407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this</a:t>
            </a:r>
            <a:endParaRPr/>
          </a:p>
        </p:txBody>
      </p:sp>
      <p:sp>
        <p:nvSpPr>
          <p:cNvPr id="929" name="Google Shape;929;p35"/>
          <p:cNvSpPr txBox="1">
            <a:spLocks noGrp="1"/>
          </p:cNvSpPr>
          <p:nvPr>
            <p:ph type="body" idx="1"/>
          </p:nvPr>
        </p:nvSpPr>
        <p:spPr>
          <a:xfrm>
            <a:off x="287337" y="26352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обеспечивает доступ к текущему экземпляру класса </a:t>
            </a: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 любой  нестатический метод автоматически передается скрытый параметр this</a:t>
            </a:r>
            <a:endParaRPr/>
          </a:p>
        </p:txBody>
      </p:sp>
      <p:sp>
        <p:nvSpPr>
          <p:cNvPr id="930" name="Google Shape;930;p35"/>
          <p:cNvSpPr txBox="1"/>
          <p:nvPr/>
        </p:nvSpPr>
        <p:spPr>
          <a:xfrm>
            <a:off x="298450" y="2565400"/>
            <a:ext cx="8569200" cy="427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//...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</a:pPr>
            <a:endParaRPr sz="16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6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Student()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6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.name = </a:t>
            </a:r>
            <a:r>
              <a:rPr lang="en-US" sz="16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"IR234"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secondName = </a:t>
            </a:r>
            <a:r>
              <a:rPr lang="en-US" sz="16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"Intel"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course = 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6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Student(</a:t>
            </a:r>
            <a:r>
              <a:rPr lang="en-US" sz="16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course):</a:t>
            </a:r>
            <a:r>
              <a:rPr lang="en-US" sz="16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     course = course;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//...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            Student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Olga = </a:t>
            </a:r>
            <a:r>
              <a:rPr lang="en-US" sz="16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(20);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6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Serega = </a:t>
            </a:r>
            <a:r>
              <a:rPr lang="en-US" sz="16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Olga.Info();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Serega.Info();</a:t>
            </a:r>
            <a:endParaRPr/>
          </a:p>
        </p:txBody>
      </p:sp>
      <p:pic>
        <p:nvPicPr>
          <p:cNvPr id="931" name="Google Shape;931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9112" y="2592387"/>
            <a:ext cx="5487987" cy="6461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2" name="Google Shape;932;p35"/>
          <p:cNvCxnSpPr/>
          <p:nvPr/>
        </p:nvCxnSpPr>
        <p:spPr>
          <a:xfrm>
            <a:off x="1979612" y="5367337"/>
            <a:ext cx="1512887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33" name="Google Shape;933;p35"/>
          <p:cNvSpPr txBox="1"/>
          <p:nvPr/>
        </p:nvSpPr>
        <p:spPr>
          <a:xfrm>
            <a:off x="4583112" y="3479800"/>
            <a:ext cx="4572000" cy="9223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►"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Назначение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arenR"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Неоднозначность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arenR"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Цепочка конструкторов</a:t>
            </a:r>
            <a:endParaRPr/>
          </a:p>
        </p:txBody>
      </p:sp>
      <p:cxnSp>
        <p:nvCxnSpPr>
          <p:cNvPr id="934" name="Google Shape;934;p35"/>
          <p:cNvCxnSpPr/>
          <p:nvPr/>
        </p:nvCxnSpPr>
        <p:spPr>
          <a:xfrm flipH="1">
            <a:off x="3995737" y="4292600"/>
            <a:ext cx="587375" cy="36036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935" name="Google Shape;935;p3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3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1" name="Google Shape;941;p36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2" name="Google Shape;942;p36"/>
          <p:cNvSpPr txBox="1"/>
          <p:nvPr/>
        </p:nvSpPr>
        <p:spPr>
          <a:xfrm>
            <a:off x="177800" y="127000"/>
            <a:ext cx="8569325" cy="5324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//...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Student()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.name = 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"IR234"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secondName = 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"Intel"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course = 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Student(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course):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.course = course;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//...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            Student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Olga =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(20);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Serega =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Olga.Info();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Serega.Info();</a:t>
            </a:r>
            <a:endParaRPr/>
          </a:p>
        </p:txBody>
      </p:sp>
      <p:pic>
        <p:nvPicPr>
          <p:cNvPr id="943" name="Google Shape;94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5556250"/>
            <a:ext cx="8626475" cy="9636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4" name="Google Shape;944;p36"/>
          <p:cNvCxnSpPr/>
          <p:nvPr/>
        </p:nvCxnSpPr>
        <p:spPr>
          <a:xfrm>
            <a:off x="2195512" y="3573462"/>
            <a:ext cx="1512887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45" name="Google Shape;945;p36"/>
          <p:cNvSpPr txBox="1"/>
          <p:nvPr/>
        </p:nvSpPr>
        <p:spPr>
          <a:xfrm>
            <a:off x="3995737" y="355600"/>
            <a:ext cx="4572000" cy="101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consolata"/>
              <a:buNone/>
            </a:pPr>
            <a:r>
              <a:rPr lang="en-US" sz="2000" b="0" i="0" u="none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Неоднозначность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consolata"/>
              <a:buNone/>
            </a:pPr>
            <a:r>
              <a:rPr lang="en-US" sz="2000" b="0" i="0" u="none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входящий параметр назван так же, как поле данных данного типа</a:t>
            </a:r>
            <a:endParaRPr/>
          </a:p>
        </p:txBody>
      </p:sp>
      <p:cxnSp>
        <p:nvCxnSpPr>
          <p:cNvPr id="946" name="Google Shape;946;p36"/>
          <p:cNvCxnSpPr/>
          <p:nvPr/>
        </p:nvCxnSpPr>
        <p:spPr>
          <a:xfrm flipH="1">
            <a:off x="4572000" y="1600200"/>
            <a:ext cx="1368425" cy="118903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947" name="Google Shape;947;p3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7cb85d5bcc_0_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g27cb85d5bcc_0_0"/>
          <p:cNvSpPr txBox="1">
            <a:spLocks noGrp="1"/>
          </p:cNvSpPr>
          <p:nvPr>
            <p:ph type="body" idx="1"/>
          </p:nvPr>
        </p:nvSpPr>
        <p:spPr>
          <a:xfrm>
            <a:off x="125" y="359900"/>
            <a:ext cx="9237300" cy="633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 err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Объектно-ориентированное</a:t>
            </a:r>
            <a:r>
              <a:rPr lang="en-US" sz="2500" b="1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b="1" dirty="0" err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программирование</a:t>
            </a:r>
            <a:r>
              <a:rPr lang="en-US" sz="2500" b="1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b="1" dirty="0" err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используется</a:t>
            </a:r>
            <a:endParaRPr sz="2500" b="1" dirty="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●"/>
            </a:pP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структурировать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информацию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и </a:t>
            </a: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не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допускать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путаницы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2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●"/>
            </a:pP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точно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определять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взаимодействие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одних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элементов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с </a:t>
            </a: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другими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2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●"/>
            </a:pP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повышать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управляемость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программы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2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●"/>
            </a:pP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быстрее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масштабировать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код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под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различные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2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●"/>
            </a:pP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лучше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понимать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написанное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2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●"/>
            </a:pP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эффективнее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поддерживать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готовые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программы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2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●"/>
            </a:pP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внедрять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изменения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без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необходимости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переписывать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весь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код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0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53" name="Google Shape;453;g27cb85d5bcc_0_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37"/>
          <p:cNvSpPr txBox="1">
            <a:spLocks noGrp="1"/>
          </p:cNvSpPr>
          <p:nvPr>
            <p:ph type="title"/>
          </p:nvPr>
        </p:nvSpPr>
        <p:spPr>
          <a:xfrm>
            <a:off x="179387" y="-315912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Инициализаторы</a:t>
            </a:r>
            <a:endParaRPr/>
          </a:p>
        </p:txBody>
      </p:sp>
      <p:sp>
        <p:nvSpPr>
          <p:cNvPr id="953" name="Google Shape;953;p37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4" name="Google Shape;954;p37"/>
          <p:cNvSpPr/>
          <p:nvPr/>
        </p:nvSpPr>
        <p:spPr>
          <a:xfrm>
            <a:off x="53752" y="1618294"/>
            <a:ext cx="9036496" cy="48320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2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age;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используем инициализаторы</a:t>
            </a:r>
            <a:endParaRPr sz="2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someStud =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Student 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{name = </a:t>
            </a:r>
            <a:r>
              <a:rPr lang="en-US" sz="2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"Kate"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age = 100};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5" name="Google Shape;955;p37"/>
          <p:cNvSpPr txBox="1"/>
          <p:nvPr/>
        </p:nvSpPr>
        <p:spPr>
          <a:xfrm>
            <a:off x="3419650" y="618850"/>
            <a:ext cx="6083400" cy="163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</a:pPr>
            <a:r>
              <a:rPr lang="en-US" sz="2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С помощью инициализатора объектов можно присваивать значения всем доступным полям и свойствам объекта в момент создания без явного вызова конструктора.</a:t>
            </a:r>
            <a:endParaRPr/>
          </a:p>
        </p:txBody>
      </p:sp>
      <p:sp>
        <p:nvSpPr>
          <p:cNvPr id="956" name="Google Shape;956;p3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27cb85d5bcc_1_11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g27cb85d5bcc_1_114"/>
          <p:cNvSpPr txBox="1">
            <a:spLocks noGrp="1"/>
          </p:cNvSpPr>
          <p:nvPr>
            <p:ph type="body" idx="1"/>
          </p:nvPr>
        </p:nvSpPr>
        <p:spPr>
          <a:xfrm>
            <a:off x="301625" y="419875"/>
            <a:ext cx="8540700" cy="567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 err="1">
                <a:solidFill>
                  <a:srgbClr val="FFFF00"/>
                </a:solidFill>
              </a:rPr>
              <a:t>При</a:t>
            </a:r>
            <a:r>
              <a:rPr lang="en-US" sz="2300" b="1" dirty="0">
                <a:solidFill>
                  <a:srgbClr val="FFFF00"/>
                </a:solidFill>
              </a:rPr>
              <a:t> </a:t>
            </a:r>
            <a:r>
              <a:rPr lang="en-US" sz="2300" b="1" dirty="0" err="1">
                <a:solidFill>
                  <a:srgbClr val="FFFF00"/>
                </a:solidFill>
              </a:rPr>
              <a:t>использовании</a:t>
            </a:r>
            <a:r>
              <a:rPr lang="en-US" sz="2300" b="1" dirty="0">
                <a:solidFill>
                  <a:srgbClr val="FFFF00"/>
                </a:solidFill>
              </a:rPr>
              <a:t> </a:t>
            </a:r>
            <a:r>
              <a:rPr lang="en-US" sz="2300" b="1" dirty="0" err="1">
                <a:solidFill>
                  <a:srgbClr val="FFFF00"/>
                </a:solidFill>
              </a:rPr>
              <a:t>инициализаторов</a:t>
            </a:r>
            <a:r>
              <a:rPr lang="en-US" sz="2300" b="1" dirty="0">
                <a:solidFill>
                  <a:srgbClr val="FFFF00"/>
                </a:solidFill>
              </a:rPr>
              <a:t> </a:t>
            </a:r>
            <a:r>
              <a:rPr lang="en-US" sz="2300" b="1" dirty="0" err="1">
                <a:solidFill>
                  <a:srgbClr val="FFFF00"/>
                </a:solidFill>
              </a:rPr>
              <a:t>следует</a:t>
            </a:r>
            <a:r>
              <a:rPr lang="en-US" sz="2300" b="1" dirty="0">
                <a:solidFill>
                  <a:srgbClr val="FFFF00"/>
                </a:solidFill>
              </a:rPr>
              <a:t> </a:t>
            </a:r>
            <a:r>
              <a:rPr lang="en-US" sz="2300" b="1" dirty="0" err="1">
                <a:solidFill>
                  <a:srgbClr val="FFFF00"/>
                </a:solidFill>
              </a:rPr>
              <a:t>учитывать</a:t>
            </a:r>
            <a:r>
              <a:rPr lang="en-US" sz="2300" b="1" dirty="0">
                <a:solidFill>
                  <a:srgbClr val="FFFF00"/>
                </a:solidFill>
              </a:rPr>
              <a:t> </a:t>
            </a:r>
            <a:r>
              <a:rPr lang="en-US" sz="2300" b="1" dirty="0" err="1">
                <a:solidFill>
                  <a:srgbClr val="FFFF00"/>
                </a:solidFill>
              </a:rPr>
              <a:t>следующие</a:t>
            </a:r>
            <a:r>
              <a:rPr lang="en-US" sz="2300" b="1" dirty="0">
                <a:solidFill>
                  <a:srgbClr val="FFFF00"/>
                </a:solidFill>
              </a:rPr>
              <a:t> </a:t>
            </a:r>
            <a:r>
              <a:rPr lang="en-US" sz="2300" b="1" dirty="0" err="1">
                <a:solidFill>
                  <a:srgbClr val="FFFF00"/>
                </a:solidFill>
              </a:rPr>
              <a:t>моменты</a:t>
            </a:r>
            <a:r>
              <a:rPr lang="en-US" sz="2300" b="1" dirty="0">
                <a:solidFill>
                  <a:srgbClr val="FFFF00"/>
                </a:solidFill>
              </a:rPr>
              <a:t>:</a:t>
            </a:r>
            <a:endParaRPr sz="2300" b="1" dirty="0">
              <a:solidFill>
                <a:srgbClr val="FFFF00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Tahoma"/>
              <a:buChar char="●"/>
            </a:pPr>
            <a:r>
              <a:rPr lang="en-US" sz="2300" dirty="0"/>
              <a:t>С </a:t>
            </a:r>
            <a:r>
              <a:rPr lang="en-US" sz="2300" dirty="0" err="1"/>
              <a:t>помощью</a:t>
            </a:r>
            <a:r>
              <a:rPr lang="en-US" sz="2300" dirty="0"/>
              <a:t> </a:t>
            </a:r>
            <a:r>
              <a:rPr lang="en-US" sz="2300" dirty="0" err="1"/>
              <a:t>инициализатора</a:t>
            </a:r>
            <a:r>
              <a:rPr lang="en-US" sz="2300" dirty="0"/>
              <a:t> </a:t>
            </a:r>
            <a:r>
              <a:rPr lang="en-US" sz="2300" dirty="0" err="1"/>
              <a:t>мы</a:t>
            </a:r>
            <a:r>
              <a:rPr lang="en-US" sz="2300" dirty="0"/>
              <a:t> </a:t>
            </a:r>
            <a:r>
              <a:rPr lang="en-US" sz="2300" dirty="0" err="1"/>
              <a:t>можем</a:t>
            </a:r>
            <a:r>
              <a:rPr lang="en-US" sz="2300" dirty="0"/>
              <a:t> </a:t>
            </a:r>
            <a:r>
              <a:rPr lang="en-US" sz="2300" dirty="0" err="1"/>
              <a:t>установить</a:t>
            </a:r>
            <a:r>
              <a:rPr lang="en-US" sz="2300" dirty="0"/>
              <a:t> </a:t>
            </a:r>
            <a:r>
              <a:rPr lang="en-US" sz="2300" dirty="0" err="1"/>
              <a:t>значения</a:t>
            </a:r>
            <a:r>
              <a:rPr lang="en-US" sz="2300" dirty="0"/>
              <a:t> </a:t>
            </a:r>
            <a:r>
              <a:rPr lang="en-US" sz="2300" dirty="0" err="1"/>
              <a:t>только</a:t>
            </a:r>
            <a:r>
              <a:rPr lang="en-US" sz="2300" dirty="0"/>
              <a:t> </a:t>
            </a:r>
            <a:r>
              <a:rPr lang="en-US" sz="2300" b="1" dirty="0" err="1"/>
              <a:t>доступных</a:t>
            </a:r>
            <a:r>
              <a:rPr lang="en-US" sz="2300" b="1" dirty="0"/>
              <a:t> </a:t>
            </a:r>
            <a:r>
              <a:rPr lang="en-US" sz="2300" b="1" dirty="0" err="1"/>
              <a:t>извне</a:t>
            </a:r>
            <a:r>
              <a:rPr lang="en-US" sz="2300" b="1" dirty="0"/>
              <a:t> </a:t>
            </a:r>
            <a:r>
              <a:rPr lang="en-US" sz="2300" b="1" dirty="0" err="1"/>
              <a:t>класса</a:t>
            </a:r>
            <a:r>
              <a:rPr lang="en-US" sz="2300" b="1" dirty="0"/>
              <a:t> </a:t>
            </a:r>
            <a:r>
              <a:rPr lang="en-US" sz="2300" b="1" dirty="0" err="1"/>
              <a:t>полей</a:t>
            </a:r>
            <a:r>
              <a:rPr lang="en-US" sz="2300" b="1" dirty="0"/>
              <a:t> и </a:t>
            </a:r>
            <a:r>
              <a:rPr lang="en-US" sz="2300" b="1" dirty="0" err="1"/>
              <a:t>свойств</a:t>
            </a:r>
            <a:r>
              <a:rPr lang="en-US" sz="2300" b="1" dirty="0"/>
              <a:t> </a:t>
            </a:r>
            <a:r>
              <a:rPr lang="en-US" sz="2300" b="1" dirty="0" err="1"/>
              <a:t>объекта</a:t>
            </a:r>
            <a:r>
              <a:rPr lang="en-US" sz="2300" b="1" dirty="0"/>
              <a:t>.</a:t>
            </a:r>
            <a:r>
              <a:rPr lang="en-US" sz="2300" dirty="0"/>
              <a:t> </a:t>
            </a:r>
            <a:endParaRPr sz="2300" dirty="0"/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endParaRPr sz="2300" dirty="0"/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Tahoma"/>
              <a:buChar char="●"/>
            </a:pPr>
            <a:r>
              <a:rPr lang="en-US" sz="2300" dirty="0" err="1"/>
              <a:t>Инициализатор</a:t>
            </a:r>
            <a:r>
              <a:rPr lang="en-US" sz="2300" dirty="0"/>
              <a:t> </a:t>
            </a:r>
            <a:r>
              <a:rPr lang="en-US" sz="2300" dirty="0" err="1"/>
              <a:t>в</a:t>
            </a:r>
            <a:r>
              <a:rPr lang="en-US" sz="2300" b="1" dirty="0" err="1"/>
              <a:t>ыполняется</a:t>
            </a:r>
            <a:r>
              <a:rPr lang="en-US" sz="2300" b="1" dirty="0"/>
              <a:t> </a:t>
            </a:r>
            <a:r>
              <a:rPr lang="en-US" sz="2300" b="1" dirty="0" err="1"/>
              <a:t>после</a:t>
            </a:r>
            <a:r>
              <a:rPr lang="en-US" sz="2300" b="1" dirty="0"/>
              <a:t> </a:t>
            </a:r>
            <a:r>
              <a:rPr lang="en-US" sz="2300" b="1" dirty="0" err="1"/>
              <a:t>конструктора</a:t>
            </a:r>
            <a:r>
              <a:rPr lang="en-US" sz="2300" dirty="0"/>
              <a:t>, </a:t>
            </a:r>
            <a:r>
              <a:rPr lang="en-US" sz="2300" dirty="0" err="1"/>
              <a:t>поэтому</a:t>
            </a:r>
            <a:r>
              <a:rPr lang="en-US" sz="2300" dirty="0"/>
              <a:t> </a:t>
            </a:r>
            <a:r>
              <a:rPr lang="en-US" sz="2300" dirty="0" err="1"/>
              <a:t>если</a:t>
            </a:r>
            <a:r>
              <a:rPr lang="en-US" sz="2300" dirty="0"/>
              <a:t> и в </a:t>
            </a:r>
            <a:r>
              <a:rPr lang="en-US" sz="2300" dirty="0" err="1"/>
              <a:t>конструкторе</a:t>
            </a:r>
            <a:r>
              <a:rPr lang="en-US" sz="2300" dirty="0"/>
              <a:t>, и в </a:t>
            </a:r>
            <a:r>
              <a:rPr lang="en-US" sz="2300" dirty="0" err="1"/>
              <a:t>инициализаторе</a:t>
            </a:r>
            <a:r>
              <a:rPr lang="en-US" sz="2300" dirty="0"/>
              <a:t> </a:t>
            </a:r>
            <a:r>
              <a:rPr lang="en-US" sz="2300" dirty="0" err="1"/>
              <a:t>устанавливаются</a:t>
            </a:r>
            <a:r>
              <a:rPr lang="en-US" sz="2300" dirty="0"/>
              <a:t> </a:t>
            </a:r>
            <a:r>
              <a:rPr lang="en-US" sz="2300" dirty="0" err="1"/>
              <a:t>значения</a:t>
            </a:r>
            <a:r>
              <a:rPr lang="en-US" sz="2300" dirty="0"/>
              <a:t> </a:t>
            </a:r>
            <a:r>
              <a:rPr lang="en-US" sz="2300" dirty="0" err="1"/>
              <a:t>одних</a:t>
            </a:r>
            <a:r>
              <a:rPr lang="en-US" sz="2300" dirty="0"/>
              <a:t> и </a:t>
            </a:r>
            <a:r>
              <a:rPr lang="en-US" sz="2300" dirty="0" err="1"/>
              <a:t>тех</a:t>
            </a:r>
            <a:r>
              <a:rPr lang="en-US" sz="2300" dirty="0"/>
              <a:t> </a:t>
            </a:r>
            <a:r>
              <a:rPr lang="en-US" sz="2300" dirty="0" err="1"/>
              <a:t>же</a:t>
            </a:r>
            <a:r>
              <a:rPr lang="en-US" sz="2300" dirty="0"/>
              <a:t> </a:t>
            </a:r>
            <a:r>
              <a:rPr lang="en-US" sz="2300" dirty="0" err="1"/>
              <a:t>полей</a:t>
            </a:r>
            <a:r>
              <a:rPr lang="en-US" sz="2300" dirty="0"/>
              <a:t> и </a:t>
            </a:r>
            <a:r>
              <a:rPr lang="en-US" sz="2300" dirty="0" err="1"/>
              <a:t>свойств</a:t>
            </a:r>
            <a:r>
              <a:rPr lang="en-US" sz="2300" dirty="0"/>
              <a:t>, </a:t>
            </a:r>
            <a:r>
              <a:rPr lang="en-US" sz="2300" dirty="0" err="1"/>
              <a:t>то</a:t>
            </a:r>
            <a:r>
              <a:rPr lang="en-US" sz="2300" dirty="0"/>
              <a:t> </a:t>
            </a:r>
            <a:r>
              <a:rPr lang="en-US" sz="2300" dirty="0" err="1"/>
              <a:t>значения</a:t>
            </a:r>
            <a:r>
              <a:rPr lang="en-US" sz="2300" dirty="0"/>
              <a:t>, </a:t>
            </a:r>
            <a:r>
              <a:rPr lang="en-US" sz="2300" dirty="0" err="1"/>
              <a:t>устанавливаемые</a:t>
            </a:r>
            <a:r>
              <a:rPr lang="en-US" sz="2300" dirty="0"/>
              <a:t> в </a:t>
            </a:r>
            <a:r>
              <a:rPr lang="en-US" sz="2300" dirty="0" err="1"/>
              <a:t>конструкторе</a:t>
            </a:r>
            <a:r>
              <a:rPr lang="en-US" sz="2300" dirty="0"/>
              <a:t>, </a:t>
            </a:r>
            <a:r>
              <a:rPr lang="en-US" sz="2300" b="1" dirty="0" err="1"/>
              <a:t>заменяются</a:t>
            </a:r>
            <a:r>
              <a:rPr lang="en-US" sz="2300" b="1" dirty="0"/>
              <a:t> </a:t>
            </a:r>
            <a:r>
              <a:rPr lang="en-US" sz="2300" b="1" dirty="0" err="1"/>
              <a:t>значениями</a:t>
            </a:r>
            <a:r>
              <a:rPr lang="en-US" sz="2300" b="1" dirty="0"/>
              <a:t> </a:t>
            </a:r>
            <a:r>
              <a:rPr lang="en-US" sz="2300" b="1" dirty="0" err="1"/>
              <a:t>из</a:t>
            </a:r>
            <a:r>
              <a:rPr lang="en-US" sz="2300" b="1" dirty="0"/>
              <a:t> </a:t>
            </a:r>
            <a:r>
              <a:rPr lang="en-US" sz="2300" b="1" dirty="0" err="1"/>
              <a:t>инициализатора</a:t>
            </a:r>
            <a:r>
              <a:rPr lang="en-US" sz="2300" dirty="0"/>
              <a:t>.</a:t>
            </a:r>
            <a:endParaRPr sz="23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700" dirty="0"/>
          </a:p>
        </p:txBody>
      </p:sp>
      <p:sp>
        <p:nvSpPr>
          <p:cNvPr id="964" name="Google Shape;964;g27cb85d5bcc_1_1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27cb85d5bcc_1_122"/>
          <p:cNvSpPr txBox="1">
            <a:spLocks noGrp="1"/>
          </p:cNvSpPr>
          <p:nvPr>
            <p:ph type="title"/>
          </p:nvPr>
        </p:nvSpPr>
        <p:spPr>
          <a:xfrm>
            <a:off x="761500" y="311275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400" b="1">
                <a:solidFill>
                  <a:srgbClr val="FFFF00"/>
                </a:solidFill>
              </a:rPr>
              <a:t>Статические конструкторы </a:t>
            </a:r>
            <a:endParaRPr sz="4900"/>
          </a:p>
        </p:txBody>
      </p:sp>
      <p:sp>
        <p:nvSpPr>
          <p:cNvPr id="971" name="Google Shape;971;g27cb85d5bcc_1_12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g27cb85d5bcc_1_12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  <p:pic>
        <p:nvPicPr>
          <p:cNvPr id="973" name="Google Shape;973;g27cb85d5bcc_1_122"/>
          <p:cNvPicPr preferRelativeResize="0"/>
          <p:nvPr/>
        </p:nvPicPr>
        <p:blipFill rotWithShape="1">
          <a:blip r:embed="rId3">
            <a:alphaModFix/>
          </a:blip>
          <a:srcRect b="26438"/>
          <a:stretch/>
        </p:blipFill>
        <p:spPr>
          <a:xfrm>
            <a:off x="95075" y="1600200"/>
            <a:ext cx="8953800" cy="23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27cb85d5bcc_1_13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400" b="1">
                <a:solidFill>
                  <a:srgbClr val="FFFF00"/>
                </a:solidFill>
              </a:rPr>
              <a:t>Статические конструкторы </a:t>
            </a:r>
            <a:endParaRPr sz="5600" b="1">
              <a:solidFill>
                <a:srgbClr val="FFFF00"/>
              </a:solidFill>
            </a:endParaRPr>
          </a:p>
        </p:txBody>
      </p:sp>
      <p:sp>
        <p:nvSpPr>
          <p:cNvPr id="980" name="Google Shape;980;g27cb85d5bcc_1_13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Tahoma"/>
              <a:buChar char="●"/>
            </a:pPr>
            <a:r>
              <a:rPr lang="en-US" sz="2300"/>
              <a:t>не должны иметь модификатор доступа и не принимают параметров</a:t>
            </a:r>
            <a:endParaRPr sz="2300"/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Tahoma"/>
              <a:buChar char="●"/>
            </a:pPr>
            <a:r>
              <a:rPr lang="en-US" sz="2300" b="1"/>
              <a:t>нельзя </a:t>
            </a:r>
            <a:r>
              <a:rPr lang="en-US" sz="2300"/>
              <a:t>использовать ключевое слово </a:t>
            </a:r>
            <a:r>
              <a:rPr lang="en-US" sz="2300" b="1"/>
              <a:t>this </a:t>
            </a:r>
            <a:r>
              <a:rPr lang="en-US" sz="2300"/>
              <a:t>для ссылки на текущий объект класса и можно обращаться только к статическим членам класса</a:t>
            </a:r>
            <a:endParaRPr sz="2300"/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Tahoma"/>
              <a:buChar char="●"/>
            </a:pPr>
            <a:r>
              <a:rPr lang="en-US" sz="2300"/>
              <a:t>нельзя вызвать в программе вручную. </a:t>
            </a:r>
            <a:endParaRPr sz="23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/>
              <a:t>Они выполняются автоматически при самом первом создании объекта данного класса или при первом обращении к его статическим членам</a:t>
            </a:r>
            <a:endParaRPr sz="23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981" name="Google Shape;981;g27cb85d5bcc_1_13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27cb85d5bcc_1_13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FFFF00"/>
                </a:solidFill>
              </a:rPr>
              <a:t>Закрытый конструктор</a:t>
            </a:r>
            <a:endParaRPr sz="3500">
              <a:solidFill>
                <a:srgbClr val="FFFF00"/>
              </a:solidFill>
            </a:endParaRPr>
          </a:p>
        </p:txBody>
      </p:sp>
      <p:sp>
        <p:nvSpPr>
          <p:cNvPr id="988" name="Google Shape;988;g27cb85d5bcc_1_138"/>
          <p:cNvSpPr txBox="1">
            <a:spLocks noGrp="1"/>
          </p:cNvSpPr>
          <p:nvPr>
            <p:ph type="body" idx="1"/>
          </p:nvPr>
        </p:nvSpPr>
        <p:spPr>
          <a:xfrm>
            <a:off x="301625" y="1279625"/>
            <a:ext cx="8540700" cy="4819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/>
              <a:t>используется</a:t>
            </a:r>
            <a:r>
              <a:rPr lang="en-US" sz="2500" dirty="0"/>
              <a:t> в </a:t>
            </a:r>
            <a:r>
              <a:rPr lang="ru-RU" sz="2500" dirty="0"/>
              <a:t>случаях, если вам необходимо контролировать создание объектов</a:t>
            </a:r>
            <a:endParaRPr sz="2500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989" name="Google Shape;989;g27cb85d5bcc_1_13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739A3B8-1B3D-4B99-8904-ECF10D76B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73" y="2422625"/>
            <a:ext cx="8300252" cy="2128531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3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Деструкторы</a:t>
            </a:r>
            <a:endParaRPr/>
          </a:p>
        </p:txBody>
      </p:sp>
      <p:sp>
        <p:nvSpPr>
          <p:cNvPr id="1007" name="Google Shape;1007;p39"/>
          <p:cNvSpPr txBox="1">
            <a:spLocks noGrp="1"/>
          </p:cNvSpPr>
          <p:nvPr>
            <p:ph type="body" idx="1"/>
          </p:nvPr>
        </p:nvSpPr>
        <p:spPr>
          <a:xfrm>
            <a:off x="238125" y="1354137"/>
            <a:ext cx="742950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вызываться непосредственно перед окончательным уничтожением объекта системой "сборки мусора", чтобы гарантировать четкое окончание срока действия объекта.</a:t>
            </a:r>
            <a:endParaRPr/>
          </a:p>
        </p:txBody>
      </p:sp>
      <p:sp>
        <p:nvSpPr>
          <p:cNvPr id="1008" name="Google Shape;1008;p39"/>
          <p:cNvSpPr txBox="1"/>
          <p:nvPr/>
        </p:nvSpPr>
        <p:spPr>
          <a:xfrm>
            <a:off x="539750" y="3001962"/>
            <a:ext cx="6383337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800"/>
              <a:buFont typeface="Arial"/>
              <a:buNone/>
            </a:pPr>
            <a:r>
              <a:rPr lang="en-US" sz="2800" b="0" i="1" u="none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~имя_класса () { // код деструктора }</a:t>
            </a:r>
            <a:r>
              <a:rPr lang="en-US" sz="1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1009" name="Google Shape;1009;p39"/>
          <p:cNvSpPr txBox="1"/>
          <p:nvPr/>
        </p:nvSpPr>
        <p:spPr>
          <a:xfrm>
            <a:off x="2749550" y="3613150"/>
            <a:ext cx="6092825" cy="147796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Inconsolata"/>
              <a:buNone/>
            </a:pPr>
            <a:r>
              <a:rPr lang="en-US" sz="1800" b="0" i="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нельзя узнать, когда именно вызовется  деструктор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DDDDD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Inconsolata"/>
              <a:buNone/>
            </a:pPr>
            <a:r>
              <a:rPr lang="en-US" sz="1800" b="0" i="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Если программа завершиться до того, как произойдет "сборка мусора", деструктор может быть вообще не вызван</a:t>
            </a:r>
            <a:endParaRPr/>
          </a:p>
        </p:txBody>
      </p:sp>
      <p:sp>
        <p:nvSpPr>
          <p:cNvPr id="1010" name="Google Shape;1010;p39"/>
          <p:cNvSpPr txBox="1"/>
          <p:nvPr/>
        </p:nvSpPr>
        <p:spPr>
          <a:xfrm>
            <a:off x="355600" y="5322887"/>
            <a:ext cx="6751637" cy="1200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~Student()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"Объект уничтожен"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  <p:pic>
        <p:nvPicPr>
          <p:cNvPr id="1011" name="Google Shape;1011;p39" descr="OO Concept:: Constructors &amp; Destructors"/>
          <p:cNvPicPr preferRelativeResize="0"/>
          <p:nvPr/>
        </p:nvPicPr>
        <p:blipFill rotWithShape="1">
          <a:blip r:embed="rId3">
            <a:alphaModFix/>
          </a:blip>
          <a:srcRect l="54273" t="503" r="1449" b="9802"/>
          <a:stretch/>
        </p:blipFill>
        <p:spPr>
          <a:xfrm>
            <a:off x="6897687" y="-88900"/>
            <a:ext cx="2232025" cy="1871662"/>
          </a:xfrm>
          <a:prstGeom prst="rect">
            <a:avLst/>
          </a:prstGeom>
          <a:noFill/>
          <a:ln>
            <a:noFill/>
          </a:ln>
        </p:spPr>
      </p:pic>
      <p:sp>
        <p:nvSpPr>
          <p:cNvPr id="1012" name="Google Shape;1012;p3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40"/>
          <p:cNvSpPr txBox="1">
            <a:spLocks noGrp="1"/>
          </p:cNvSpPr>
          <p:nvPr>
            <p:ph type="title"/>
          </p:nvPr>
        </p:nvSpPr>
        <p:spPr>
          <a:xfrm>
            <a:off x="293687" y="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Свойства деструктора</a:t>
            </a:r>
            <a:endParaRPr/>
          </a:p>
        </p:txBody>
      </p:sp>
      <p:sp>
        <p:nvSpPr>
          <p:cNvPr id="1018" name="Google Shape;1018;p40"/>
          <p:cNvSpPr txBox="1">
            <a:spLocks noGrp="1"/>
          </p:cNvSpPr>
          <p:nvPr>
            <p:ph type="body" idx="1"/>
          </p:nvPr>
        </p:nvSpPr>
        <p:spPr>
          <a:xfrm>
            <a:off x="301625" y="1143000"/>
            <a:ext cx="8540750" cy="495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 может иметь только один деструктор.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Деструкторы не могут быть унаследованы или перегружены.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Деструкторы невозможно вызвать. Они запускаются автоматически.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Деструктор не принимает модификаторы и не имеет параметров.</a:t>
            </a:r>
            <a:endParaRPr/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9" name="Google Shape;1019;p4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4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84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sng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Свойства класса </a:t>
            </a:r>
            <a:br>
              <a:rPr lang="en-US" sz="4400" b="0" i="0" u="sng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1025" name="Google Shape;1025;p41"/>
          <p:cNvSpPr txBox="1">
            <a:spLocks noGrp="1"/>
          </p:cNvSpPr>
          <p:nvPr>
            <p:ph type="body" idx="1"/>
          </p:nvPr>
        </p:nvSpPr>
        <p:spPr>
          <a:xfrm>
            <a:off x="0" y="785812"/>
            <a:ext cx="9429750" cy="5027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Свойства – специальные методы класса, служат для организации доступа к полям класса.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Как правило, свойство связано с закрытым полем класса и определяет методы его получения и установки  (предоставляет инкапсуляцию).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Синтаксис свойства: </a:t>
            </a:r>
            <a:endParaRPr/>
          </a:p>
        </p:txBody>
      </p:sp>
      <p:sp>
        <p:nvSpPr>
          <p:cNvPr id="1026" name="Google Shape;1026;p41"/>
          <p:cNvSpPr/>
          <p:nvPr/>
        </p:nvSpPr>
        <p:spPr>
          <a:xfrm>
            <a:off x="107504" y="4062804"/>
            <a:ext cx="9577064" cy="19389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[атрибуты]  [спецификаторы]  тип имясвойства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[get код_доступа]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[set код_доступа]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7" name="Google Shape;1027;p41"/>
          <p:cNvSpPr txBox="1"/>
          <p:nvPr/>
        </p:nvSpPr>
        <p:spPr>
          <a:xfrm>
            <a:off x="2051050" y="6000750"/>
            <a:ext cx="2160587" cy="5238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аксессоры</a:t>
            </a:r>
            <a:endParaRPr/>
          </a:p>
        </p:txBody>
      </p:sp>
      <p:cxnSp>
        <p:nvCxnSpPr>
          <p:cNvPr id="1028" name="Google Shape;1028;p41"/>
          <p:cNvCxnSpPr/>
          <p:nvPr/>
        </p:nvCxnSpPr>
        <p:spPr>
          <a:xfrm rot="10800000">
            <a:off x="1979612" y="5502275"/>
            <a:ext cx="431800" cy="49847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029" name="Google Shape;1029;p41"/>
          <p:cNvSpPr txBox="1"/>
          <p:nvPr/>
        </p:nvSpPr>
        <p:spPr>
          <a:xfrm>
            <a:off x="5148262" y="3484562"/>
            <a:ext cx="927100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void</a:t>
            </a:r>
            <a:endParaRPr/>
          </a:p>
        </p:txBody>
      </p:sp>
      <p:cxnSp>
        <p:nvCxnSpPr>
          <p:cNvPr id="1030" name="Google Shape;1030;p41"/>
          <p:cNvCxnSpPr/>
          <p:nvPr/>
        </p:nvCxnSpPr>
        <p:spPr>
          <a:xfrm flipH="1">
            <a:off x="5508625" y="3760787"/>
            <a:ext cx="103187" cy="30162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031" name="Google Shape;1031;p4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7" name="Google Shape;1037;p4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8" name="Google Shape;1038;p42"/>
          <p:cNvSpPr txBox="1"/>
          <p:nvPr/>
        </p:nvSpPr>
        <p:spPr>
          <a:xfrm>
            <a:off x="279400" y="233362"/>
            <a:ext cx="7777162" cy="6370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StudentBSTU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name =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</p:txBody>
      </p:sp>
      <p:sp>
        <p:nvSpPr>
          <p:cNvPr id="1039" name="Google Shape;1039;p42"/>
          <p:cNvSpPr txBox="1"/>
          <p:nvPr/>
        </p:nvSpPr>
        <p:spPr>
          <a:xfrm>
            <a:off x="5795962" y="1052512"/>
            <a:ext cx="1800225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Закрытое поле</a:t>
            </a:r>
            <a:endParaRPr/>
          </a:p>
        </p:txBody>
      </p:sp>
      <p:cxnSp>
        <p:nvCxnSpPr>
          <p:cNvPr id="1040" name="Google Shape;1040;p42"/>
          <p:cNvCxnSpPr/>
          <p:nvPr/>
        </p:nvCxnSpPr>
        <p:spPr>
          <a:xfrm rot="10800000">
            <a:off x="5148262" y="1268412"/>
            <a:ext cx="503237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041" name="Google Shape;1041;p42"/>
          <p:cNvSpPr txBox="1"/>
          <p:nvPr/>
        </p:nvSpPr>
        <p:spPr>
          <a:xfrm>
            <a:off x="5114925" y="1446212"/>
            <a:ext cx="4570412" cy="647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Имя - произвольное и не обязательно должно совпадать.</a:t>
            </a:r>
            <a:endParaRPr/>
          </a:p>
        </p:txBody>
      </p:sp>
      <p:sp>
        <p:nvSpPr>
          <p:cNvPr id="1042" name="Google Shape;1042;p42"/>
          <p:cNvSpPr txBox="1"/>
          <p:nvPr/>
        </p:nvSpPr>
        <p:spPr>
          <a:xfrm>
            <a:off x="5600700" y="2168525"/>
            <a:ext cx="1800225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Свойство</a:t>
            </a:r>
            <a:endParaRPr/>
          </a:p>
        </p:txBody>
      </p:sp>
      <p:cxnSp>
        <p:nvCxnSpPr>
          <p:cNvPr id="1043" name="Google Shape;1043;p42"/>
          <p:cNvCxnSpPr/>
          <p:nvPr/>
        </p:nvCxnSpPr>
        <p:spPr>
          <a:xfrm rot="10800000">
            <a:off x="4787900" y="2117725"/>
            <a:ext cx="720725" cy="2047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044" name="Google Shape;1044;p42"/>
          <p:cNvSpPr txBox="1"/>
          <p:nvPr/>
        </p:nvSpPr>
        <p:spPr>
          <a:xfrm>
            <a:off x="301625" y="2636837"/>
            <a:ext cx="1462087" cy="923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Способ получения свойства</a:t>
            </a:r>
            <a:endParaRPr/>
          </a:p>
        </p:txBody>
      </p:sp>
      <p:sp>
        <p:nvSpPr>
          <p:cNvPr id="1045" name="Google Shape;1045;p42"/>
          <p:cNvSpPr txBox="1"/>
          <p:nvPr/>
        </p:nvSpPr>
        <p:spPr>
          <a:xfrm>
            <a:off x="301625" y="4368800"/>
            <a:ext cx="1462087" cy="9223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Способ установки свойства</a:t>
            </a:r>
            <a:endParaRPr/>
          </a:p>
        </p:txBody>
      </p:sp>
      <p:cxnSp>
        <p:nvCxnSpPr>
          <p:cNvPr id="1046" name="Google Shape;1046;p42"/>
          <p:cNvCxnSpPr/>
          <p:nvPr/>
        </p:nvCxnSpPr>
        <p:spPr>
          <a:xfrm rot="10800000" flipH="1">
            <a:off x="1908175" y="2687637"/>
            <a:ext cx="431800" cy="50482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047" name="Google Shape;1047;p42"/>
          <p:cNvCxnSpPr/>
          <p:nvPr/>
        </p:nvCxnSpPr>
        <p:spPr>
          <a:xfrm rot="10800000" flipH="1">
            <a:off x="1785937" y="4581525"/>
            <a:ext cx="554037" cy="28733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048" name="Google Shape;1048;p42"/>
          <p:cNvSpPr txBox="1"/>
          <p:nvPr/>
        </p:nvSpPr>
        <p:spPr>
          <a:xfrm>
            <a:off x="4410075" y="4044950"/>
            <a:ext cx="4572000" cy="6461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lang="en-US" sz="18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«умные» поля, то есть полями с дополнительной логикой</a:t>
            </a:r>
            <a:endParaRPr/>
          </a:p>
        </p:txBody>
      </p:sp>
      <p:sp>
        <p:nvSpPr>
          <p:cNvPr id="1049" name="Google Shape;1049;p42"/>
          <p:cNvSpPr txBox="1"/>
          <p:nvPr/>
        </p:nvSpPr>
        <p:spPr>
          <a:xfrm>
            <a:off x="3905250" y="5646737"/>
            <a:ext cx="4572000" cy="646112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представляет передаваемое значение</a:t>
            </a:r>
            <a:endParaRPr/>
          </a:p>
        </p:txBody>
      </p:sp>
      <p:cxnSp>
        <p:nvCxnSpPr>
          <p:cNvPr id="1050" name="Google Shape;1050;p42"/>
          <p:cNvCxnSpPr/>
          <p:nvPr/>
        </p:nvCxnSpPr>
        <p:spPr>
          <a:xfrm rot="10800000">
            <a:off x="5003800" y="5291137"/>
            <a:ext cx="144462" cy="29845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051" name="Google Shape;1051;p4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7" name="Google Shape;1057;p43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8" name="Google Shape;1058;p43"/>
          <p:cNvSpPr txBox="1"/>
          <p:nvPr/>
        </p:nvSpPr>
        <p:spPr>
          <a:xfrm>
            <a:off x="-6350" y="793750"/>
            <a:ext cx="9144000" cy="35385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StudentBSTU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Марина = </a:t>
            </a:r>
            <a:r>
              <a:rPr lang="en-US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StudentBSTU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endParaRPr sz="2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Марина.Name = </a:t>
            </a:r>
            <a:r>
              <a:rPr lang="en-US" sz="2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"Марина"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endParaRPr sz="2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endParaRPr sz="2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800"/>
              <a:buFont typeface="Consolas"/>
              <a:buNone/>
            </a:pPr>
            <a:r>
              <a:rPr lang="en-US" sz="2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nameMar = Марина.Name;</a:t>
            </a:r>
            <a:endParaRPr/>
          </a:p>
        </p:txBody>
      </p:sp>
      <p:sp>
        <p:nvSpPr>
          <p:cNvPr id="1059" name="Google Shape;1059;p43"/>
          <p:cNvSpPr txBox="1"/>
          <p:nvPr/>
        </p:nvSpPr>
        <p:spPr>
          <a:xfrm>
            <a:off x="4565650" y="1387475"/>
            <a:ext cx="4572000" cy="15700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Устанавливаем свойство –срабатывает set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"Марина"  -  передаваемое в свойство value</a:t>
            </a:r>
            <a:endParaRPr/>
          </a:p>
        </p:txBody>
      </p:sp>
      <p:sp>
        <p:nvSpPr>
          <p:cNvPr id="1060" name="Google Shape;1060;p43"/>
          <p:cNvSpPr txBox="1"/>
          <p:nvPr/>
        </p:nvSpPr>
        <p:spPr>
          <a:xfrm>
            <a:off x="4067175" y="4668837"/>
            <a:ext cx="4572000" cy="8318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Получаем значение свойства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срабатывает блок get</a:t>
            </a:r>
            <a:endParaRPr/>
          </a:p>
        </p:txBody>
      </p:sp>
      <p:sp>
        <p:nvSpPr>
          <p:cNvPr id="1061" name="Google Shape;1061;p4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ИТОГО</a:t>
            </a:r>
            <a:endParaRPr/>
          </a:p>
        </p:txBody>
      </p:sp>
      <p:sp>
        <p:nvSpPr>
          <p:cNvPr id="459" name="Google Shape;459;p6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 Все является </a:t>
            </a:r>
            <a:r>
              <a:rPr lang="en-US" sz="3600" b="0" i="0" u="none" strike="noStrike" cap="none">
                <a:solidFill>
                  <a:srgbClr val="FFFF59"/>
                </a:solidFill>
                <a:latin typeface="Tahoma"/>
                <a:ea typeface="Tahoma"/>
                <a:cs typeface="Tahoma"/>
                <a:sym typeface="Tahoma"/>
              </a:rPr>
              <a:t>объектом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</a:t>
            </a:r>
            <a:r>
              <a:rPr lang="en-US" sz="3600" b="0" i="0" u="none" strike="noStrike" cap="none">
                <a:solidFill>
                  <a:srgbClr val="FFFF59"/>
                </a:solidFill>
                <a:latin typeface="Tahoma"/>
                <a:ea typeface="Tahoma"/>
                <a:cs typeface="Tahoma"/>
                <a:sym typeface="Tahoma"/>
              </a:rPr>
              <a:t>Программа</a:t>
            </a:r>
            <a:r>
              <a:rPr lang="en-US"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= группа объектов, которые общаются между собой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3) Каждый объект имеет </a:t>
            </a:r>
            <a:r>
              <a:rPr lang="en-US" sz="3600" b="0" i="0" u="none" strike="noStrike" cap="none">
                <a:solidFill>
                  <a:srgbClr val="FFFF59"/>
                </a:solidFill>
                <a:latin typeface="Tahoma"/>
                <a:ea typeface="Tahoma"/>
                <a:cs typeface="Tahoma"/>
                <a:sym typeface="Tahoma"/>
              </a:rPr>
              <a:t>состояние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4) Каждый объект имеет свой </a:t>
            </a:r>
            <a:r>
              <a:rPr lang="en-US" sz="3600" b="0" i="0" u="none" strike="noStrike" cap="none">
                <a:solidFill>
                  <a:srgbClr val="FFFF59"/>
                </a:solidFill>
                <a:latin typeface="Tahoma"/>
                <a:ea typeface="Tahoma"/>
                <a:cs typeface="Tahoma"/>
                <a:sym typeface="Tahoma"/>
              </a:rPr>
              <a:t>тип</a:t>
            </a:r>
            <a:endParaRPr/>
          </a:p>
        </p:txBody>
      </p:sp>
      <p:sp>
        <p:nvSpPr>
          <p:cNvPr id="460" name="Google Shape;460;p6"/>
          <p:cNvSpPr txBox="1"/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461" name="Google Shape;461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44"/>
          <p:cNvSpPr txBox="1">
            <a:spLocks noGrp="1"/>
          </p:cNvSpPr>
          <p:nvPr>
            <p:ph type="body" idx="1"/>
          </p:nvPr>
        </p:nvSpPr>
        <p:spPr>
          <a:xfrm>
            <a:off x="179387" y="1889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Назначение -  свойства позволяют вложить дополнительную логику</a:t>
            </a:r>
            <a:endParaRPr/>
          </a:p>
        </p:txBody>
      </p:sp>
      <p:sp>
        <p:nvSpPr>
          <p:cNvPr id="1067" name="Google Shape;1067;p44"/>
          <p:cNvSpPr txBox="1"/>
          <p:nvPr/>
        </p:nvSpPr>
        <p:spPr>
          <a:xfrm>
            <a:off x="6350" y="1323975"/>
            <a:ext cx="8945562" cy="47085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Course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1 ||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&gt; 4)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"Курс задан не верно"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course =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course;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  <p:sp>
        <p:nvSpPr>
          <p:cNvPr id="1068" name="Google Shape;1068;p44"/>
          <p:cNvSpPr txBox="1"/>
          <p:nvPr/>
        </p:nvSpPr>
        <p:spPr>
          <a:xfrm>
            <a:off x="95250" y="6027737"/>
            <a:ext cx="8856662" cy="83026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StudentBSTU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dima =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StudentBSTU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dima.Course = 6;</a:t>
            </a:r>
            <a:endParaRPr/>
          </a:p>
        </p:txBody>
      </p:sp>
      <p:pic>
        <p:nvPicPr>
          <p:cNvPr id="1069" name="Google Shape;1069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6187" y="3756025"/>
            <a:ext cx="4359275" cy="1020762"/>
          </a:xfrm>
          <a:prstGeom prst="rect">
            <a:avLst/>
          </a:prstGeom>
          <a:noFill/>
          <a:ln>
            <a:noFill/>
          </a:ln>
        </p:spPr>
      </p:pic>
      <p:sp>
        <p:nvSpPr>
          <p:cNvPr id="1070" name="Google Shape;1070;p4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5"/>
          <p:cNvSpPr txBox="1">
            <a:spLocks noGrp="1"/>
          </p:cNvSpPr>
          <p:nvPr>
            <p:ph type="body" idx="1"/>
          </p:nvPr>
        </p:nvSpPr>
        <p:spPr>
          <a:xfrm>
            <a:off x="295275" y="0"/>
            <a:ext cx="8540750" cy="412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Ограничения </a:t>
            </a:r>
            <a:r>
              <a:rPr lang="en-US" sz="2800" b="0" i="1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свойств</a:t>
            </a: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не может быть передано методу в качестве параметра ref или out.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не подлежит перегрузке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3) не должно изменять состояние базовой переменной при вызове аксессора get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4) могут быть статическими, экземплярными, абстрактными и виртуальными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5) могут иметь модификатор доступа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6) могут определяться в интерфейсах</a:t>
            </a:r>
            <a:endParaRPr/>
          </a:p>
        </p:txBody>
      </p:sp>
      <p:sp>
        <p:nvSpPr>
          <p:cNvPr id="1076" name="Google Shape;1076;p45"/>
          <p:cNvSpPr/>
          <p:nvPr/>
        </p:nvSpPr>
        <p:spPr>
          <a:xfrm>
            <a:off x="294600" y="4365104"/>
            <a:ext cx="8460432" cy="224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Len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Length;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 Length =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} // только один модификатор доступен</a:t>
            </a:r>
            <a:endParaRPr sz="2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7" name="Google Shape;1077;p45"/>
          <p:cNvSpPr txBox="1"/>
          <p:nvPr/>
        </p:nvSpPr>
        <p:spPr>
          <a:xfrm>
            <a:off x="4183062" y="4135437"/>
            <a:ext cx="4572000" cy="923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Set мы сможем использовать только в данном классе - в его методах, свойствах, конструкторе</a:t>
            </a:r>
            <a:endParaRPr/>
          </a:p>
        </p:txBody>
      </p:sp>
      <p:cxnSp>
        <p:nvCxnSpPr>
          <p:cNvPr id="1078" name="Google Shape;1078;p45"/>
          <p:cNvCxnSpPr/>
          <p:nvPr/>
        </p:nvCxnSpPr>
        <p:spPr>
          <a:xfrm flipH="1">
            <a:off x="3203575" y="4508500"/>
            <a:ext cx="936625" cy="122396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079" name="Google Shape;1079;p4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4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Автоматические свойства</a:t>
            </a:r>
            <a:endParaRPr/>
          </a:p>
        </p:txBody>
      </p:sp>
      <p:sp>
        <p:nvSpPr>
          <p:cNvPr id="1085" name="Google Shape;1085;p46"/>
          <p:cNvSpPr txBox="1">
            <a:spLocks noGrp="1"/>
          </p:cNvSpPr>
          <p:nvPr>
            <p:ph type="body" idx="1"/>
          </p:nvPr>
        </p:nvSpPr>
        <p:spPr>
          <a:xfrm>
            <a:off x="722312" y="1730375"/>
            <a:ext cx="424815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Arial"/>
              <a:buNone/>
            </a:pPr>
            <a:r>
              <a:rPr lang="en-US" sz="3600" b="0" i="1" u="none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тип имя { get; set; }</a:t>
            </a: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1086" name="Google Shape;1086;p46"/>
          <p:cNvSpPr txBox="1"/>
          <p:nvPr/>
        </p:nvSpPr>
        <p:spPr>
          <a:xfrm>
            <a:off x="271462" y="2357437"/>
            <a:ext cx="8562975" cy="1385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компилятор автоматически реализует методы для правильного возвращения значения из поля и назначения значения полю</a:t>
            </a:r>
            <a:endParaRPr/>
          </a:p>
        </p:txBody>
      </p:sp>
      <p:sp>
        <p:nvSpPr>
          <p:cNvPr id="1087" name="Google Shape;1087;p46"/>
          <p:cNvSpPr txBox="1"/>
          <p:nvPr/>
        </p:nvSpPr>
        <p:spPr>
          <a:xfrm>
            <a:off x="271462" y="3860800"/>
            <a:ext cx="7883525" cy="230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Проблемы: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неявная инициализация 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проблемы при сериализации и десериализации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во время отладки нельзя установить точку останова</a:t>
            </a:r>
            <a:endParaRPr/>
          </a:p>
        </p:txBody>
      </p:sp>
      <p:sp>
        <p:nvSpPr>
          <p:cNvPr id="1088" name="Google Shape;1088;p46"/>
          <p:cNvSpPr txBox="1"/>
          <p:nvPr/>
        </p:nvSpPr>
        <p:spPr>
          <a:xfrm>
            <a:off x="827087" y="1265237"/>
            <a:ext cx="5599112" cy="461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None/>
            </a:pPr>
            <a:r>
              <a:rPr lang="en-US" sz="24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Имеют сокращенное объявление:</a:t>
            </a:r>
            <a:endParaRPr/>
          </a:p>
        </p:txBody>
      </p:sp>
      <p:sp>
        <p:nvSpPr>
          <p:cNvPr id="1089" name="Google Shape;1089;p4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47"/>
          <p:cNvSpPr txBox="1">
            <a:spLocks noGrp="1"/>
          </p:cNvSpPr>
          <p:nvPr>
            <p:ph type="body" idx="1"/>
          </p:nvPr>
        </p:nvSpPr>
        <p:spPr>
          <a:xfrm>
            <a:off x="301625" y="224313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5" name="Google Shape;1095;p47"/>
          <p:cNvSpPr txBox="1"/>
          <p:nvPr/>
        </p:nvSpPr>
        <p:spPr>
          <a:xfrm>
            <a:off x="336550" y="2085975"/>
            <a:ext cx="8302625" cy="3786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 {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SecondName {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Course {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 =1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UO {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 = </a:t>
            </a:r>
            <a:r>
              <a:rPr lang="en-US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"BSTU "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</p:txBody>
      </p:sp>
      <p:sp>
        <p:nvSpPr>
          <p:cNvPr id="1096" name="Google Shape;1096;p47"/>
          <p:cNvSpPr txBox="1"/>
          <p:nvPr/>
        </p:nvSpPr>
        <p:spPr>
          <a:xfrm>
            <a:off x="301625" y="198437"/>
            <a:ext cx="7129462" cy="8318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rPr lang="en-US" sz="24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компилятор автоматически генерирует при компиляции поля для свойств</a:t>
            </a:r>
            <a:endParaRPr/>
          </a:p>
        </p:txBody>
      </p:sp>
      <p:sp>
        <p:nvSpPr>
          <p:cNvPr id="1097" name="Google Shape;1097;p47"/>
          <p:cNvSpPr txBox="1"/>
          <p:nvPr/>
        </p:nvSpPr>
        <p:spPr>
          <a:xfrm>
            <a:off x="3132137" y="4391025"/>
            <a:ext cx="4025900" cy="369887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US" sz="1800" b="1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Инициализация автосвойств</a:t>
            </a:r>
            <a:endParaRPr/>
          </a:p>
        </p:txBody>
      </p:sp>
      <p:cxnSp>
        <p:nvCxnSpPr>
          <p:cNvPr id="1098" name="Google Shape;1098;p47"/>
          <p:cNvCxnSpPr/>
          <p:nvPr/>
        </p:nvCxnSpPr>
        <p:spPr>
          <a:xfrm rot="10800000" flipH="1">
            <a:off x="7235825" y="4246562"/>
            <a:ext cx="144462" cy="4333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099" name="Google Shape;1099;p47"/>
          <p:cNvSpPr txBox="1"/>
          <p:nvPr/>
        </p:nvSpPr>
        <p:spPr>
          <a:xfrm>
            <a:off x="2806700" y="1327150"/>
            <a:ext cx="6035675" cy="368300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US" sz="1800" b="1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Инициализация значениями по умолчанию</a:t>
            </a:r>
            <a:endParaRPr/>
          </a:p>
        </p:txBody>
      </p:sp>
      <p:cxnSp>
        <p:nvCxnSpPr>
          <p:cNvPr id="1100" name="Google Shape;1100;p47"/>
          <p:cNvCxnSpPr/>
          <p:nvPr/>
        </p:nvCxnSpPr>
        <p:spPr>
          <a:xfrm flipH="1">
            <a:off x="5145087" y="1789112"/>
            <a:ext cx="866775" cy="112077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101" name="Google Shape;1101;p47"/>
          <p:cNvSpPr txBox="1"/>
          <p:nvPr/>
        </p:nvSpPr>
        <p:spPr>
          <a:xfrm>
            <a:off x="2124075" y="5818187"/>
            <a:ext cx="6316662" cy="923925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для хранения значения этого свойства для него неявно будет создаваться поле с модификатором readonly</a:t>
            </a:r>
            <a:endParaRPr/>
          </a:p>
        </p:txBody>
      </p:sp>
      <p:cxnSp>
        <p:nvCxnSpPr>
          <p:cNvPr id="1102" name="Google Shape;1102;p47"/>
          <p:cNvCxnSpPr/>
          <p:nvPr/>
        </p:nvCxnSpPr>
        <p:spPr>
          <a:xfrm rot="10800000" flipH="1">
            <a:off x="5580062" y="5373687"/>
            <a:ext cx="215900" cy="444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103" name="Google Shape;1103;p4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4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 #6 С#7</a:t>
            </a:r>
            <a:endParaRPr/>
          </a:p>
        </p:txBody>
      </p:sp>
      <p:sp>
        <p:nvSpPr>
          <p:cNvPr id="1109" name="Google Shape;1109;p48"/>
          <p:cNvSpPr txBox="1">
            <a:spLocks noGrp="1"/>
          </p:cNvSpPr>
          <p:nvPr>
            <p:ph type="body" idx="1"/>
          </p:nvPr>
        </p:nvSpPr>
        <p:spPr>
          <a:xfrm>
            <a:off x="301625" y="892175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expression bodied members – техника записи метода через лямбда выражения, содержащий один оператор</a:t>
            </a:r>
            <a:endParaRPr/>
          </a:p>
        </p:txBody>
      </p:sp>
      <p:cxnSp>
        <p:nvCxnSpPr>
          <p:cNvPr id="1110" name="Google Shape;1110;p48"/>
          <p:cNvCxnSpPr/>
          <p:nvPr/>
        </p:nvCxnSpPr>
        <p:spPr>
          <a:xfrm rot="10800000">
            <a:off x="7591425" y="3925887"/>
            <a:ext cx="4762" cy="212883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111" name="Google Shape;1111;p4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  <p:pic>
        <p:nvPicPr>
          <p:cNvPr id="1112" name="Google Shape;111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925" y="2423050"/>
            <a:ext cx="5391122" cy="64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3" name="Google Shape;1113;p48"/>
          <p:cNvPicPr preferRelativeResize="0"/>
          <p:nvPr/>
        </p:nvPicPr>
        <p:blipFill rotWithShape="1">
          <a:blip r:embed="rId4">
            <a:alphaModFix/>
          </a:blip>
          <a:srcRect t="24778"/>
          <a:stretch/>
        </p:blipFill>
        <p:spPr>
          <a:xfrm>
            <a:off x="1634525" y="3249125"/>
            <a:ext cx="5665900" cy="169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4" name="Google Shape;1114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208425"/>
            <a:ext cx="9144000" cy="77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27cb85d5bcc_1_14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g27cb85d5bcc_1_149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g27cb85d5bcc_1_14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  <p:pic>
        <p:nvPicPr>
          <p:cNvPr id="1123" name="Google Shape;1123;g27cb85d5bcc_1_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25" y="1261724"/>
            <a:ext cx="3778900" cy="293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4" name="Google Shape;1124;g27cb85d5bcc_1_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1925" y="3658950"/>
            <a:ext cx="6177275" cy="102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53"/>
          <p:cNvSpPr txBox="1">
            <a:spLocks noGrp="1"/>
          </p:cNvSpPr>
          <p:nvPr>
            <p:ph type="title"/>
          </p:nvPr>
        </p:nvSpPr>
        <p:spPr>
          <a:xfrm>
            <a:off x="-324600" y="-90512"/>
            <a:ext cx="979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Индексаторы (свойства с параметрами) </a:t>
            </a:r>
            <a:endParaRPr/>
          </a:p>
        </p:txBody>
      </p:sp>
      <p:sp>
        <p:nvSpPr>
          <p:cNvPr id="1176" name="Google Shape;1176;p53"/>
          <p:cNvSpPr txBox="1">
            <a:spLocks noGrp="1"/>
          </p:cNvSpPr>
          <p:nvPr>
            <p:ph type="body" idx="1"/>
          </p:nvPr>
        </p:nvSpPr>
        <p:spPr>
          <a:xfrm>
            <a:off x="334962" y="1052512"/>
            <a:ext cx="8990012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Позволяют индексировать объекты таким же способом, как массив или коллекцию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«умный» индекс для объектов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средство, позволяющее разработчику перегружать оператор []</a:t>
            </a:r>
            <a:endParaRPr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/>
          </a:p>
        </p:txBody>
      </p:sp>
      <p:sp>
        <p:nvSpPr>
          <p:cNvPr id="1177" name="Google Shape;1177;p5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  <p:pic>
        <p:nvPicPr>
          <p:cNvPr id="1178" name="Google Shape;117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038825"/>
            <a:ext cx="8352550" cy="26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5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84" name="Google Shape;1184;p54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……</a:t>
            </a:r>
            <a:endParaRPr/>
          </a:p>
        </p:txBody>
      </p:sp>
      <p:cxnSp>
        <p:nvCxnSpPr>
          <p:cNvPr id="1185" name="Google Shape;1185;p54"/>
          <p:cNvCxnSpPr/>
          <p:nvPr/>
        </p:nvCxnSpPr>
        <p:spPr>
          <a:xfrm>
            <a:off x="2700337" y="2420937"/>
            <a:ext cx="1871662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86" name="Google Shape;1186;p54"/>
          <p:cNvCxnSpPr/>
          <p:nvPr/>
        </p:nvCxnSpPr>
        <p:spPr>
          <a:xfrm>
            <a:off x="3276600" y="3573462"/>
            <a:ext cx="2232025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87" name="Google Shape;1187;p54"/>
          <p:cNvCxnSpPr/>
          <p:nvPr/>
        </p:nvCxnSpPr>
        <p:spPr>
          <a:xfrm>
            <a:off x="2843212" y="5013325"/>
            <a:ext cx="2881312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188" name="Google Shape;1188;p5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  <p:pic>
        <p:nvPicPr>
          <p:cNvPr id="1189" name="Google Shape;118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963825" cy="534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0" name="Google Shape;1190;p54"/>
          <p:cNvSpPr txBox="1"/>
          <p:nvPr/>
        </p:nvSpPr>
        <p:spPr>
          <a:xfrm>
            <a:off x="4178800" y="3244350"/>
            <a:ext cx="5724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highlight>
                  <a:srgbClr val="171717"/>
                </a:highlight>
              </a:rPr>
              <a:t>Обращаемся к элементам внутри объекта Company.</a:t>
            </a:r>
            <a:endParaRPr sz="1800">
              <a:solidFill>
                <a:schemeClr val="lt1"/>
              </a:solidFill>
              <a:highlight>
                <a:srgbClr val="171717"/>
              </a:highlight>
            </a:endParaRPr>
          </a:p>
        </p:txBody>
      </p:sp>
      <p:sp>
        <p:nvSpPr>
          <p:cNvPr id="1191" name="Google Shape;1191;p54"/>
          <p:cNvSpPr txBox="1"/>
          <p:nvPr/>
        </p:nvSpPr>
        <p:spPr>
          <a:xfrm>
            <a:off x="4851025" y="4311175"/>
            <a:ext cx="42930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highlight>
                  <a:srgbClr val="171717"/>
                </a:highlight>
              </a:rPr>
              <a:t>получаем через параметр </a:t>
            </a:r>
            <a:r>
              <a:rPr lang="en-US" b="1">
                <a:solidFill>
                  <a:schemeClr val="lt1"/>
                </a:solidFill>
                <a:highlight>
                  <a:srgbClr val="171717"/>
                </a:highlight>
              </a:rPr>
              <a:t>value</a:t>
            </a:r>
            <a:r>
              <a:rPr lang="en-US">
                <a:solidFill>
                  <a:schemeClr val="lt1"/>
                </a:solidFill>
                <a:highlight>
                  <a:srgbClr val="171717"/>
                </a:highlight>
              </a:rPr>
              <a:t> переданный объект Person и сохраняем его в массив по индексу</a:t>
            </a:r>
            <a:endParaRPr sz="1600">
              <a:solidFill>
                <a:schemeClr val="lt1"/>
              </a:solidFill>
              <a:highlight>
                <a:srgbClr val="171717"/>
              </a:highlight>
            </a:endParaRPr>
          </a:p>
        </p:txBody>
      </p:sp>
      <p:sp>
        <p:nvSpPr>
          <p:cNvPr id="1192" name="Google Shape;1192;p54"/>
          <p:cNvSpPr txBox="1"/>
          <p:nvPr/>
        </p:nvSpPr>
        <p:spPr>
          <a:xfrm>
            <a:off x="2783850" y="22569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highlight>
                  <a:srgbClr val="171717"/>
                </a:highlight>
              </a:rPr>
              <a:t>Для хранения персонала</a:t>
            </a:r>
            <a:endParaRPr sz="1800">
              <a:solidFill>
                <a:schemeClr val="lt1"/>
              </a:solidFill>
              <a:highlight>
                <a:srgbClr val="171717"/>
              </a:highlight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55"/>
          <p:cNvSpPr txBox="1">
            <a:spLocks noGrp="1"/>
          </p:cNvSpPr>
          <p:nvPr>
            <p:ph type="body" idx="1"/>
          </p:nvPr>
        </p:nvSpPr>
        <p:spPr>
          <a:xfrm>
            <a:off x="301650" y="5118737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Индексаторы можно перегружать</a:t>
            </a: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2300"/>
              <a:t> также индексаторы должны отличаться по количеству, типу или порядку используемых параметров</a:t>
            </a:r>
            <a:endParaRPr sz="4300"/>
          </a:p>
        </p:txBody>
      </p:sp>
      <p:cxnSp>
        <p:nvCxnSpPr>
          <p:cNvPr id="1198" name="Google Shape;1198;p55"/>
          <p:cNvCxnSpPr/>
          <p:nvPr/>
        </p:nvCxnSpPr>
        <p:spPr>
          <a:xfrm>
            <a:off x="3059112" y="2924175"/>
            <a:ext cx="1873250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199" name="Google Shape;1199;p5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  <p:pic>
        <p:nvPicPr>
          <p:cNvPr id="1200" name="Google Shape;120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512300"/>
            <a:ext cx="8991600" cy="3131260"/>
          </a:xfrm>
          <a:prstGeom prst="rect">
            <a:avLst/>
          </a:prstGeom>
          <a:noFill/>
          <a:ln>
            <a:noFill/>
          </a:ln>
        </p:spPr>
      </p:pic>
      <p:sp>
        <p:nvSpPr>
          <p:cNvPr id="1201" name="Google Shape;1201;p55"/>
          <p:cNvSpPr txBox="1"/>
          <p:nvPr/>
        </p:nvSpPr>
        <p:spPr>
          <a:xfrm>
            <a:off x="527050" y="3900413"/>
            <a:ext cx="9144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если индексатору будет передан некорректный индекс, который отсутствует в массиве person, то мы получим исключение,</a:t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56"/>
          <p:cNvSpPr txBox="1">
            <a:spLocks noGrp="1"/>
          </p:cNvSpPr>
          <p:nvPr>
            <p:ph type="body" idx="1"/>
          </p:nvPr>
        </p:nvSpPr>
        <p:spPr>
          <a:xfrm>
            <a:off x="301658" y="825499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Ограничения на индексаторы:</a:t>
            </a:r>
            <a:endParaRPr/>
          </a:p>
          <a:p>
            <a:pPr marL="0" marR="0" lvl="0" indent="-16256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AutoNum type="arabicParenR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значение, выдаваемое индексатором, нельзя передавать методу в качестве параметра ref или out</a:t>
            </a:r>
            <a:endParaRPr/>
          </a:p>
          <a:p>
            <a:pPr marL="0" marR="0" lvl="0" indent="-16256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AutoNum type="arabicParenR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индексатор не может быть объявлен как static</a:t>
            </a:r>
            <a:endParaRPr/>
          </a:p>
        </p:txBody>
      </p:sp>
      <p:sp>
        <p:nvSpPr>
          <p:cNvPr id="1207" name="Google Shape;1207;p5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ahoma"/>
              <a:buNone/>
            </a:pPr>
            <a:r>
              <a:rPr lang="en-US" sz="40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Объектно-ориентированное программирование</a:t>
            </a:r>
            <a:endParaRPr/>
          </a:p>
        </p:txBody>
      </p:sp>
      <p:sp>
        <p:nvSpPr>
          <p:cNvPr id="467" name="Google Shape;467;p7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это методология программирования, основанная на представлении программы в виде совокупности объектов, каждый из которых является экземпляром определенного класса, а классы образуют иерархию наследования </a:t>
            </a:r>
            <a:endParaRPr/>
          </a:p>
        </p:txBody>
      </p:sp>
      <p:sp>
        <p:nvSpPr>
          <p:cNvPr id="468" name="Google Shape;468;p7"/>
          <p:cNvSpPr txBox="1"/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469" name="Google Shape;469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5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Многомерные индексаторы</a:t>
            </a:r>
            <a:endParaRPr/>
          </a:p>
        </p:txBody>
      </p:sp>
      <p:sp>
        <p:nvSpPr>
          <p:cNvPr id="1213" name="Google Shape;1213;p57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14" name="Google Shape;1214;p57"/>
          <p:cNvSpPr/>
          <p:nvPr/>
        </p:nvSpPr>
        <p:spPr>
          <a:xfrm>
            <a:off x="180688" y="1336793"/>
            <a:ext cx="8928992" cy="52629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SomeArr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[,] arr;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rows, cols;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length;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sz="24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Индексатор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index1,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index2]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arr[index1, index2];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{arr[index1, index2] =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215" name="Google Shape;1215;p57"/>
          <p:cNvCxnSpPr/>
          <p:nvPr/>
        </p:nvCxnSpPr>
        <p:spPr>
          <a:xfrm>
            <a:off x="3708400" y="4005262"/>
            <a:ext cx="5040312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216" name="Google Shape;1216;p5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58"/>
          <p:cNvSpPr txBox="1">
            <a:spLocks noGrp="1"/>
          </p:cNvSpPr>
          <p:nvPr>
            <p:ph type="title"/>
          </p:nvPr>
        </p:nvSpPr>
        <p:spPr>
          <a:xfrm>
            <a:off x="300037" y="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Особенности хранения ссылочного типа</a:t>
            </a:r>
            <a:endParaRPr/>
          </a:p>
        </p:txBody>
      </p:sp>
      <p:sp>
        <p:nvSpPr>
          <p:cNvPr id="1222" name="Google Shape;1222;p58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23" name="Google Shape;1223;p58"/>
          <p:cNvSpPr txBox="1"/>
          <p:nvPr/>
        </p:nvSpPr>
        <p:spPr>
          <a:xfrm>
            <a:off x="179387" y="1163637"/>
            <a:ext cx="9144000" cy="34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start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</p:txBody>
      </p:sp>
      <p:sp>
        <p:nvSpPr>
          <p:cNvPr id="1224" name="Google Shape;1224;p58"/>
          <p:cNvSpPr txBox="1"/>
          <p:nvPr/>
        </p:nvSpPr>
        <p:spPr>
          <a:xfrm>
            <a:off x="2339975" y="5103812"/>
            <a:ext cx="1368425" cy="1754187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E36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rgbClr val="2D2E36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25" name="Google Shape;1225;p58"/>
          <p:cNvSpPr txBox="1"/>
          <p:nvPr/>
        </p:nvSpPr>
        <p:spPr>
          <a:xfrm>
            <a:off x="4906962" y="5026025"/>
            <a:ext cx="1368425" cy="17541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E36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rgbClr val="2D2E36"/>
                </a:solidFill>
                <a:latin typeface="Tahoma"/>
                <a:ea typeface="Tahoma"/>
                <a:cs typeface="Tahoma"/>
                <a:sym typeface="Tahoma"/>
              </a:rPr>
              <a:t>start.x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E36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rgbClr val="2D2E36"/>
                </a:solidFill>
                <a:latin typeface="Tahoma"/>
                <a:ea typeface="Tahoma"/>
                <a:cs typeface="Tahoma"/>
                <a:sym typeface="Tahoma"/>
              </a:rPr>
              <a:t>start.y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26" name="Google Shape;1226;p58"/>
          <p:cNvSpPr txBox="1"/>
          <p:nvPr/>
        </p:nvSpPr>
        <p:spPr>
          <a:xfrm>
            <a:off x="2268537" y="4602162"/>
            <a:ext cx="1223962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стек</a:t>
            </a:r>
            <a:endParaRPr/>
          </a:p>
        </p:txBody>
      </p:sp>
      <p:sp>
        <p:nvSpPr>
          <p:cNvPr id="1227" name="Google Shape;1227;p58"/>
          <p:cNvSpPr txBox="1"/>
          <p:nvPr/>
        </p:nvSpPr>
        <p:spPr>
          <a:xfrm>
            <a:off x="4978400" y="4598987"/>
            <a:ext cx="1223962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куча</a:t>
            </a:r>
            <a:endParaRPr/>
          </a:p>
        </p:txBody>
      </p:sp>
      <p:cxnSp>
        <p:nvCxnSpPr>
          <p:cNvPr id="1228" name="Google Shape;1228;p58"/>
          <p:cNvCxnSpPr/>
          <p:nvPr/>
        </p:nvCxnSpPr>
        <p:spPr>
          <a:xfrm rot="10800000" flipH="1">
            <a:off x="3024187" y="5103812"/>
            <a:ext cx="1954212" cy="14128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229" name="Google Shape;1229;p58"/>
          <p:cNvSpPr txBox="1"/>
          <p:nvPr/>
        </p:nvSpPr>
        <p:spPr>
          <a:xfrm>
            <a:off x="4610100" y="2587625"/>
            <a:ext cx="4572000" cy="17541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// Point - класс, в стек помещается ссылка на адрес в куче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   // а в куче располагаются все данные объекта start – работает конструктор по умолчанию</a:t>
            </a:r>
            <a:endParaRPr/>
          </a:p>
        </p:txBody>
      </p:sp>
      <p:sp>
        <p:nvSpPr>
          <p:cNvPr id="1230" name="Google Shape;1230;p58"/>
          <p:cNvSpPr txBox="1"/>
          <p:nvPr/>
        </p:nvSpPr>
        <p:spPr>
          <a:xfrm>
            <a:off x="6938962" y="5132387"/>
            <a:ext cx="1830387" cy="36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 = null;</a:t>
            </a:r>
            <a:endParaRPr/>
          </a:p>
        </p:txBody>
      </p:sp>
      <p:sp>
        <p:nvSpPr>
          <p:cNvPr id="1231" name="Google Shape;1231;p5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59"/>
          <p:cNvSpPr txBox="1">
            <a:spLocks noGrp="1"/>
          </p:cNvSpPr>
          <p:nvPr>
            <p:ph type="title"/>
          </p:nvPr>
        </p:nvSpPr>
        <p:spPr>
          <a:xfrm>
            <a:off x="301625" y="-242887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Копирование значений</a:t>
            </a:r>
            <a:endParaRPr/>
          </a:p>
        </p:txBody>
      </p:sp>
      <p:sp>
        <p:nvSpPr>
          <p:cNvPr id="1237" name="Google Shape;1237;p59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8" name="Google Shape;1238;p59"/>
          <p:cNvSpPr txBox="1"/>
          <p:nvPr/>
        </p:nvSpPr>
        <p:spPr>
          <a:xfrm>
            <a:off x="454025" y="900112"/>
            <a:ext cx="8388350" cy="39703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start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end = start;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</p:txBody>
      </p:sp>
      <p:sp>
        <p:nvSpPr>
          <p:cNvPr id="1239" name="Google Shape;1239;p59"/>
          <p:cNvSpPr txBox="1"/>
          <p:nvPr/>
        </p:nvSpPr>
        <p:spPr>
          <a:xfrm>
            <a:off x="4140200" y="2884487"/>
            <a:ext cx="4572000" cy="12001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При присвоении данных объекту ссылочного типа он получает не копию объекта, а ссылку на этот объект в куче</a:t>
            </a:r>
            <a:endParaRPr/>
          </a:p>
        </p:txBody>
      </p:sp>
      <p:sp>
        <p:nvSpPr>
          <p:cNvPr id="1240" name="Google Shape;1240;p59"/>
          <p:cNvSpPr txBox="1"/>
          <p:nvPr/>
        </p:nvSpPr>
        <p:spPr>
          <a:xfrm>
            <a:off x="2339975" y="5103812"/>
            <a:ext cx="1368425" cy="2030412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E36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rgbClr val="2D2E36"/>
                </a:solidFill>
                <a:latin typeface="Tahoma"/>
                <a:ea typeface="Tahoma"/>
                <a:cs typeface="Tahoma"/>
                <a:sym typeface="Tahoma"/>
              </a:rPr>
              <a:t>end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E36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rgbClr val="2D2E36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1" name="Google Shape;1241;p59"/>
          <p:cNvSpPr txBox="1"/>
          <p:nvPr/>
        </p:nvSpPr>
        <p:spPr>
          <a:xfrm>
            <a:off x="4906962" y="5026025"/>
            <a:ext cx="1368425" cy="23082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E36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rgbClr val="2D2E36"/>
                </a:solidFill>
                <a:latin typeface="Tahoma"/>
                <a:ea typeface="Tahoma"/>
                <a:cs typeface="Tahoma"/>
                <a:sym typeface="Tahoma"/>
              </a:rPr>
              <a:t>end.x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E36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rgbClr val="2D2E36"/>
                </a:solidFill>
                <a:latin typeface="Tahoma"/>
                <a:ea typeface="Tahoma"/>
                <a:cs typeface="Tahoma"/>
                <a:sym typeface="Tahoma"/>
              </a:rPr>
              <a:t>end.y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E36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rgbClr val="2D2E36"/>
                </a:solidFill>
                <a:latin typeface="Tahoma"/>
                <a:ea typeface="Tahoma"/>
                <a:cs typeface="Tahoma"/>
                <a:sym typeface="Tahoma"/>
              </a:rPr>
              <a:t>start.x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E36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rgbClr val="2D2E36"/>
                </a:solidFill>
                <a:latin typeface="Tahoma"/>
                <a:ea typeface="Tahoma"/>
                <a:cs typeface="Tahoma"/>
                <a:sym typeface="Tahoma"/>
              </a:rPr>
              <a:t>start.y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2" name="Google Shape;1242;p59"/>
          <p:cNvSpPr txBox="1"/>
          <p:nvPr/>
        </p:nvSpPr>
        <p:spPr>
          <a:xfrm>
            <a:off x="2268537" y="4602162"/>
            <a:ext cx="1223962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стек</a:t>
            </a:r>
            <a:endParaRPr/>
          </a:p>
        </p:txBody>
      </p:sp>
      <p:sp>
        <p:nvSpPr>
          <p:cNvPr id="1243" name="Google Shape;1243;p59"/>
          <p:cNvSpPr txBox="1"/>
          <p:nvPr/>
        </p:nvSpPr>
        <p:spPr>
          <a:xfrm>
            <a:off x="4978400" y="4598987"/>
            <a:ext cx="1223962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куча</a:t>
            </a:r>
            <a:endParaRPr/>
          </a:p>
        </p:txBody>
      </p:sp>
      <p:cxnSp>
        <p:nvCxnSpPr>
          <p:cNvPr id="1244" name="Google Shape;1244;p59"/>
          <p:cNvCxnSpPr/>
          <p:nvPr/>
        </p:nvCxnSpPr>
        <p:spPr>
          <a:xfrm>
            <a:off x="3024187" y="5245100"/>
            <a:ext cx="1882775" cy="546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245" name="Google Shape;1245;p59"/>
          <p:cNvCxnSpPr/>
          <p:nvPr/>
        </p:nvCxnSpPr>
        <p:spPr>
          <a:xfrm>
            <a:off x="3036887" y="5638800"/>
            <a:ext cx="1870075" cy="15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246" name="Google Shape;1246;p59"/>
          <p:cNvSpPr txBox="1"/>
          <p:nvPr/>
        </p:nvSpPr>
        <p:spPr>
          <a:xfrm>
            <a:off x="3916362" y="4352925"/>
            <a:ext cx="4572000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Поэтому с изменением end, так же будет меняться start</a:t>
            </a:r>
            <a:endParaRPr/>
          </a:p>
        </p:txBody>
      </p:sp>
      <p:sp>
        <p:nvSpPr>
          <p:cNvPr id="1247" name="Google Shape;1247;p5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60"/>
          <p:cNvSpPr txBox="1">
            <a:spLocks noGrp="1"/>
          </p:cNvSpPr>
          <p:nvPr>
            <p:ph type="title"/>
          </p:nvPr>
        </p:nvSpPr>
        <p:spPr>
          <a:xfrm>
            <a:off x="179387" y="9525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ahoma"/>
              <a:buNone/>
            </a:pPr>
            <a:r>
              <a:rPr lang="en-US" sz="36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Статические члены класса</a:t>
            </a:r>
            <a:endParaRPr/>
          </a:p>
        </p:txBody>
      </p:sp>
      <p:sp>
        <p:nvSpPr>
          <p:cNvPr id="1254" name="Google Shape;1254;p60"/>
          <p:cNvSpPr txBox="1">
            <a:spLocks noGrp="1"/>
          </p:cNvSpPr>
          <p:nvPr>
            <p:ph type="body" idx="1"/>
          </p:nvPr>
        </p:nvSpPr>
        <p:spPr>
          <a:xfrm>
            <a:off x="323850" y="11461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переменные и свойства, которые хранят состояние, общее для всех объектов класса, следует определять как статические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методы, которые определяют общее для всех объектов поведение, также следует объявлять как статические</a:t>
            </a:r>
            <a:endParaRPr/>
          </a:p>
        </p:txBody>
      </p:sp>
      <p:sp>
        <p:nvSpPr>
          <p:cNvPr id="1255" name="Google Shape;1255;p60"/>
          <p:cNvSpPr txBox="1"/>
          <p:nvPr/>
        </p:nvSpPr>
        <p:spPr>
          <a:xfrm>
            <a:off x="200025" y="3500437"/>
            <a:ext cx="8540750" cy="28622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StudentBSTU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 private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uo;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UO {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 = 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"BSTU"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getUo 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{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.WriteLine(UO);                                                         	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</p:txBody>
      </p:sp>
      <p:sp>
        <p:nvSpPr>
          <p:cNvPr id="1256" name="Google Shape;1256;p6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73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61"/>
          <p:cNvSpPr txBox="1">
            <a:spLocks noGrp="1"/>
          </p:cNvSpPr>
          <p:nvPr>
            <p:ph type="body" idx="1"/>
          </p:nvPr>
        </p:nvSpPr>
        <p:spPr>
          <a:xfrm>
            <a:off x="250825" y="2603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 использовании статических членов необязательно создавать экземпляр класса</a:t>
            </a:r>
            <a:endParaRPr/>
          </a:p>
          <a:p>
            <a:pPr marL="342900" marR="0" lvl="0" indent="-20066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20066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20066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20066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20066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 статических полей будет создаваться участок в памяти, который будет общим для всех объектов класса.</a:t>
            </a:r>
            <a:endParaRPr/>
          </a:p>
          <a:p>
            <a:pPr marL="342900" marR="0" lvl="0" indent="-20066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2" name="Google Shape;1262;p61"/>
          <p:cNvSpPr txBox="1"/>
          <p:nvPr/>
        </p:nvSpPr>
        <p:spPr>
          <a:xfrm>
            <a:off x="395287" y="1614487"/>
            <a:ext cx="7561262" cy="12017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StudentBSTU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.getUo();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StudentBSTU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.UO);</a:t>
            </a:r>
            <a:endParaRPr/>
          </a:p>
        </p:txBody>
      </p:sp>
      <p:pic>
        <p:nvPicPr>
          <p:cNvPr id="1263" name="Google Shape;1263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4000" y="2487612"/>
            <a:ext cx="1352550" cy="1131887"/>
          </a:xfrm>
          <a:prstGeom prst="rect">
            <a:avLst/>
          </a:prstGeom>
          <a:noFill/>
          <a:ln>
            <a:noFill/>
          </a:ln>
        </p:spPr>
      </p:pic>
      <p:sp>
        <p:nvSpPr>
          <p:cNvPr id="1264" name="Google Shape;1264;p6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43bfa79f4dc5c5d9_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75</a:t>
            </a:fld>
            <a:endParaRPr/>
          </a:p>
        </p:txBody>
      </p:sp>
      <p:pic>
        <p:nvPicPr>
          <p:cNvPr id="1271" name="Google Shape;1271;g43bfa79f4dc5c5d9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75" y="614350"/>
            <a:ext cx="8572526" cy="57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6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7" name="Google Shape;1277;p62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Свойства статических методов:</a:t>
            </a:r>
            <a:endParaRPr/>
          </a:p>
          <a:p>
            <a:pPr marL="0" marR="0" lvl="0" indent="-16256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отсутствует ссылка this, поскольку такой метод не выполняется относительно какого-либо объекта</a:t>
            </a:r>
            <a:endParaRPr/>
          </a:p>
          <a:p>
            <a:pPr marL="0" marR="0" lvl="0" indent="-16256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 методе static допускается непосредственный вызов только других методов типа static</a:t>
            </a:r>
            <a:endParaRPr/>
          </a:p>
          <a:p>
            <a:pPr marL="0" marR="0" lvl="0" indent="-16256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 метода  static непосредственно доступными оказываются только другие данные типа static, определенные в его классе</a:t>
            </a:r>
            <a:endParaRPr/>
          </a:p>
        </p:txBody>
      </p:sp>
      <p:sp>
        <p:nvSpPr>
          <p:cNvPr id="1278" name="Google Shape;1278;p6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76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6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Статические конструкторы</a:t>
            </a:r>
            <a:endParaRPr/>
          </a:p>
        </p:txBody>
      </p:sp>
      <p:sp>
        <p:nvSpPr>
          <p:cNvPr id="1284" name="Google Shape;1284;p63"/>
          <p:cNvSpPr txBox="1">
            <a:spLocks noGrp="1"/>
          </p:cNvSpPr>
          <p:nvPr>
            <p:ph type="body" idx="1"/>
          </p:nvPr>
        </p:nvSpPr>
        <p:spPr>
          <a:xfrm>
            <a:off x="285750" y="121443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или  </a:t>
            </a:r>
            <a:r>
              <a:rPr lang="en-US" sz="3200" b="0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конструкторы типа</a:t>
            </a: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Конструктор экземпляра инициализирует данные экземпляра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конструктор класса (типа)— данные класса.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Свойства: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закрытые автоматически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имеет параметров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нельзя вызвать явным образом (вызываются до создания первого экземпляра объекта или до вызова любого статического метода).</a:t>
            </a:r>
            <a:endParaRPr/>
          </a:p>
        </p:txBody>
      </p:sp>
      <p:sp>
        <p:nvSpPr>
          <p:cNvPr id="1285" name="Google Shape;1285;p6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77</a:t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6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99" name="Google Shape;1299;p65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00" name="Google Shape;1300;p65"/>
          <p:cNvSpPr txBox="1"/>
          <p:nvPr/>
        </p:nvSpPr>
        <p:spPr>
          <a:xfrm>
            <a:off x="179387" y="31750"/>
            <a:ext cx="8785225" cy="56324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count;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 = 0; </a:t>
            </a:r>
            <a:r>
              <a:rPr lang="en-US" sz="20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можно так инициализировать</a:t>
            </a:r>
            <a:endParaRPr sz="20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static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Point()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count = 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"Static constructor"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Point()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count++;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.WriteLine(count);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"Constructor"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</p:txBody>
      </p:sp>
      <p:sp>
        <p:nvSpPr>
          <p:cNvPr id="1301" name="Google Shape;1301;p65"/>
          <p:cNvSpPr txBox="1"/>
          <p:nvPr/>
        </p:nvSpPr>
        <p:spPr>
          <a:xfrm>
            <a:off x="611187" y="5121275"/>
            <a:ext cx="5040312" cy="1477962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one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two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three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</p:txBody>
      </p:sp>
      <p:pic>
        <p:nvPicPr>
          <p:cNvPr id="1302" name="Google Shape;1302;p65"/>
          <p:cNvPicPr preferRelativeResize="0"/>
          <p:nvPr/>
        </p:nvPicPr>
        <p:blipFill rotWithShape="1">
          <a:blip r:embed="rId3">
            <a:alphaModFix/>
          </a:blip>
          <a:srcRect l="-460" r="43313"/>
          <a:stretch/>
        </p:blipFill>
        <p:spPr>
          <a:xfrm>
            <a:off x="5651475" y="3287751"/>
            <a:ext cx="3444875" cy="2376487"/>
          </a:xfrm>
          <a:prstGeom prst="rect">
            <a:avLst/>
          </a:prstGeom>
          <a:noFill/>
          <a:ln>
            <a:noFill/>
          </a:ln>
        </p:spPr>
      </p:pic>
      <p:sp>
        <p:nvSpPr>
          <p:cNvPr id="1303" name="Google Shape;1303;p6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78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66"/>
          <p:cNvSpPr txBox="1">
            <a:spLocks noGrp="1"/>
          </p:cNvSpPr>
          <p:nvPr>
            <p:ph type="title"/>
          </p:nvPr>
        </p:nvSpPr>
        <p:spPr>
          <a:xfrm>
            <a:off x="-1260475" y="-242887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Статический класс</a:t>
            </a:r>
            <a:endParaRPr/>
          </a:p>
        </p:txBody>
      </p:sp>
      <p:sp>
        <p:nvSpPr>
          <p:cNvPr id="1309" name="Google Shape;1309;p66"/>
          <p:cNvSpPr txBox="1">
            <a:spLocks noGrp="1"/>
          </p:cNvSpPr>
          <p:nvPr>
            <p:ph type="body" idx="1"/>
          </p:nvPr>
        </p:nvSpPr>
        <p:spPr>
          <a:xfrm>
            <a:off x="325437" y="112553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прямой потомок System.Object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экземпляры такого класса создавать запрещено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должен реализовывать никаких интерфейсов (не вызвать)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нельзя использовать в качестве поля, параметра метода или локальной переменной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от него запрещено наследовать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все элементы такого класса должны явным образом объявляться с модификатором static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может иметь статический  конструктор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Компилятор не создает автоматически конструктор по умолчанию</a:t>
            </a:r>
            <a:endParaRPr/>
          </a:p>
          <a:p>
            <a:pPr marL="342900" marR="0" lvl="0" indent="-20066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20066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0" name="Google Shape;1310;p66"/>
          <p:cNvSpPr txBox="1"/>
          <p:nvPr/>
        </p:nvSpPr>
        <p:spPr>
          <a:xfrm>
            <a:off x="5543550" y="76200"/>
            <a:ext cx="3600450" cy="10779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</a:pPr>
            <a:r>
              <a:rPr lang="en-US" sz="16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только классы,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</a:pPr>
            <a:r>
              <a:rPr lang="en-US" sz="16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но не структуры ,  CLR всегда разрешает создавать экземпляры значимых типов</a:t>
            </a:r>
            <a:endParaRPr/>
          </a:p>
        </p:txBody>
      </p:sp>
      <p:sp>
        <p:nvSpPr>
          <p:cNvPr id="1311" name="Google Shape;1311;p6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79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7cb85d5bcc_0_7"/>
          <p:cNvSpPr txBox="1">
            <a:spLocks noGrp="1"/>
          </p:cNvSpPr>
          <p:nvPr>
            <p:ph type="title"/>
          </p:nvPr>
        </p:nvSpPr>
        <p:spPr>
          <a:xfrm>
            <a:off x="301625" y="119975"/>
            <a:ext cx="8540700" cy="531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Аналогия</a:t>
            </a:r>
            <a:endParaRPr sz="3000" b="1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6" name="Google Shape;476;g27cb85d5bcc_0_7"/>
          <p:cNvSpPr txBox="1">
            <a:spLocks noGrp="1"/>
          </p:cNvSpPr>
          <p:nvPr>
            <p:ph type="body" idx="1"/>
          </p:nvPr>
        </p:nvSpPr>
        <p:spPr>
          <a:xfrm>
            <a:off x="301625" y="1179450"/>
            <a:ext cx="87159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Понятие «программист» — это класс.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Конкретный разработчик по имени Иван — это объект, принадлежащий к классу «программист» (экземпляр класса).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Зарплата, рабочие обязанности, изученные технологии и должность в компании — это свойства, которые есть у всех объектов класса «программист», в том числе у Ивана. У разных объектов свойства различаются: зарплата и обязанности Ивана будут отличаться от таковых у другого разработчика Миши.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g27cb85d5bcc_0_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67"/>
          <p:cNvSpPr txBox="1"/>
          <p:nvPr/>
        </p:nvSpPr>
        <p:spPr>
          <a:xfrm>
            <a:off x="4067175" y="4364037"/>
            <a:ext cx="4270375" cy="251936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Назначение: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при создании </a:t>
            </a:r>
            <a:r>
              <a:rPr lang="en-US" sz="2000" b="0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метода расширения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для хранения совокупности связанных друг с другом статических методов</a:t>
            </a:r>
            <a:endParaRPr/>
          </a:p>
        </p:txBody>
      </p:sp>
      <p:sp>
        <p:nvSpPr>
          <p:cNvPr id="1317" name="Google Shape;1317;p67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8" name="Google Shape;1318;p67"/>
          <p:cNvSpPr txBox="1"/>
          <p:nvPr/>
        </p:nvSpPr>
        <p:spPr>
          <a:xfrm>
            <a:off x="301618" y="-12"/>
            <a:ext cx="8842500" cy="42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SuperMath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pi = 3.14;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multi(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a,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b) =&gt; a * b;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summ(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a,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b) =&gt; a + b;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random() =&gt;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().Next(100);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SuperMath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.random()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+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SuperMath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.summ(3, 98)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+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SuperMath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.multi(3, 5) +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SuperMath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.pi);</a:t>
            </a:r>
            <a:endParaRPr/>
          </a:p>
        </p:txBody>
      </p:sp>
      <p:pic>
        <p:nvPicPr>
          <p:cNvPr id="1319" name="Google Shape;1319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32587" y="2628900"/>
            <a:ext cx="2011362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0" name="Google Shape;1320;p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" y="4213225"/>
            <a:ext cx="2859087" cy="26447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1321" name="Google Shape;1321;p6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80</a:t>
            </a:fld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6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Методы расширения</a:t>
            </a:r>
            <a:endParaRPr/>
          </a:p>
        </p:txBody>
      </p:sp>
      <p:sp>
        <p:nvSpPr>
          <p:cNvPr id="1327" name="Google Shape;1327;p68"/>
          <p:cNvSpPr txBox="1">
            <a:spLocks noGrp="1"/>
          </p:cNvSpPr>
          <p:nvPr>
            <p:ph type="body" idx="1"/>
          </p:nvPr>
        </p:nvSpPr>
        <p:spPr>
          <a:xfrm>
            <a:off x="301625" y="112553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Методы расширения (extension methods) позволяют добавлять новые методы в уже существующие </a:t>
            </a:r>
            <a:r>
              <a:rPr lang="en-US" sz="3200" b="1" i="0" u="none">
                <a:solidFill>
                  <a:schemeClr val="lt2"/>
                </a:solidFill>
              </a:rPr>
              <a:t>типы</a:t>
            </a: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без создания нового производного класса.</a:t>
            </a:r>
            <a:endParaRPr/>
          </a:p>
        </p:txBody>
      </p:sp>
      <p:sp>
        <p:nvSpPr>
          <p:cNvPr id="1328" name="Google Shape;1328;p68"/>
          <p:cNvSpPr/>
          <p:nvPr/>
        </p:nvSpPr>
        <p:spPr>
          <a:xfrm>
            <a:off x="179512" y="3501008"/>
            <a:ext cx="9721080" cy="28623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NewStringFunction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isLetter(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st,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Int32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index = 0; index &lt; st.Length; index++)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(st[index] == a)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0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29" name="Google Shape;1329;p68"/>
          <p:cNvCxnSpPr/>
          <p:nvPr/>
        </p:nvCxnSpPr>
        <p:spPr>
          <a:xfrm>
            <a:off x="2052637" y="4581525"/>
            <a:ext cx="5038725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30" name="Google Shape;1330;p6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81</a:t>
            </a:fld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6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36" name="Google Shape;1336;p69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Проверяется класс и его базовые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Ищется любой статический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 с методом ####, у которого первый параметр соответствует типу выражения ( this)</a:t>
            </a:r>
            <a:endParaRPr/>
          </a:p>
        </p:txBody>
      </p:sp>
      <p:pic>
        <p:nvPicPr>
          <p:cNvPr id="1337" name="Google Shape;1337;p69"/>
          <p:cNvPicPr preferRelativeResize="0"/>
          <p:nvPr/>
        </p:nvPicPr>
        <p:blipFill rotWithShape="1">
          <a:blip r:embed="rId3">
            <a:alphaModFix/>
          </a:blip>
          <a:srcRect l="14024" t="20469" r="42254" b="35234"/>
          <a:stretch/>
        </p:blipFill>
        <p:spPr>
          <a:xfrm>
            <a:off x="301625" y="238125"/>
            <a:ext cx="6357937" cy="3622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8" name="Google Shape;1338;p69"/>
          <p:cNvCxnSpPr/>
          <p:nvPr/>
        </p:nvCxnSpPr>
        <p:spPr>
          <a:xfrm>
            <a:off x="755650" y="981075"/>
            <a:ext cx="2087562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39" name="Google Shape;1339;p6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82</a:t>
            </a:fld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7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Правила для методов расширений</a:t>
            </a:r>
            <a:endParaRPr/>
          </a:p>
        </p:txBody>
      </p:sp>
      <p:sp>
        <p:nvSpPr>
          <p:cNvPr id="1345" name="Google Shape;1345;p7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Методы расширения должны  быть объявлены в статическом необобщенном классе (первого уровня)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this перед первым аргументом  и только один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3) надо помнить, что метод расширения никогда не будет вызван, если он имеет ту же сигнатуру, что и метод, изначально определенный в типе.</a:t>
            </a:r>
            <a:endParaRPr/>
          </a:p>
        </p:txBody>
      </p:sp>
      <p:sp>
        <p:nvSpPr>
          <p:cNvPr id="1346" name="Google Shape;1346;p7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83</a:t>
            </a:fld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71"/>
          <p:cNvSpPr txBox="1">
            <a:spLocks noGrp="1"/>
          </p:cNvSpPr>
          <p:nvPr>
            <p:ph type="title"/>
          </p:nvPr>
        </p:nvSpPr>
        <p:spPr>
          <a:xfrm>
            <a:off x="0" y="141287"/>
            <a:ext cx="8540750" cy="75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Частичные классы</a:t>
            </a:r>
            <a:b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структуры, интерфейсы и методы</a:t>
            </a:r>
            <a:endParaRPr/>
          </a:p>
        </p:txBody>
      </p:sp>
      <p:sp>
        <p:nvSpPr>
          <p:cNvPr id="1360" name="Google Shape;1360;p71"/>
          <p:cNvSpPr txBox="1">
            <a:spLocks noGrp="1"/>
          </p:cNvSpPr>
          <p:nvPr>
            <p:ph type="body" idx="1"/>
          </p:nvPr>
        </p:nvSpPr>
        <p:spPr>
          <a:xfrm>
            <a:off x="301625" y="134143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Назначение:</a:t>
            </a:r>
            <a:endParaRPr/>
          </a:p>
          <a:p>
            <a:pPr marL="0" marR="0" lvl="0" indent="-12192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Управление версиями</a:t>
            </a:r>
            <a:endParaRPr/>
          </a:p>
          <a:p>
            <a:pPr marL="0" marR="0" lvl="0" indent="-12192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Разделение файла или структуры на логические модули</a:t>
            </a:r>
            <a:endParaRPr/>
          </a:p>
          <a:p>
            <a:pPr marL="0" marR="0" lvl="0" indent="-12192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Использование шаблонов (авто генерируемый код)</a:t>
            </a:r>
            <a:endParaRPr/>
          </a:p>
        </p:txBody>
      </p:sp>
      <p:sp>
        <p:nvSpPr>
          <p:cNvPr id="1361" name="Google Shape;1361;p71"/>
          <p:cNvSpPr/>
          <p:nvPr/>
        </p:nvSpPr>
        <p:spPr>
          <a:xfrm>
            <a:off x="107504" y="3302223"/>
            <a:ext cx="8734871" cy="3416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internal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partial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GoodButton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r>
              <a:rPr lang="en-US" sz="24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//объявление 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partial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OnClick(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count);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internal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sealed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partial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GoodButton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r>
              <a:rPr lang="en-US" sz="24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//объявление с реализацией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partial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OnClick(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count)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62" name="Google Shape;1362;p71"/>
          <p:cNvCxnSpPr/>
          <p:nvPr/>
        </p:nvCxnSpPr>
        <p:spPr>
          <a:xfrm>
            <a:off x="1692275" y="3716337"/>
            <a:ext cx="208915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63" name="Google Shape;1363;p71"/>
          <p:cNvCxnSpPr/>
          <p:nvPr/>
        </p:nvCxnSpPr>
        <p:spPr>
          <a:xfrm>
            <a:off x="1658937" y="3860800"/>
            <a:ext cx="2087562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64" name="Google Shape;1364;p71"/>
          <p:cNvSpPr txBox="1"/>
          <p:nvPr/>
        </p:nvSpPr>
        <p:spPr>
          <a:xfrm>
            <a:off x="4064000" y="1120775"/>
            <a:ext cx="5053012" cy="12001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Объединение всех частичных файлов класса во время компиляции;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CLR всегда работает с полными определениями типов.</a:t>
            </a:r>
            <a:endParaRPr/>
          </a:p>
        </p:txBody>
      </p:sp>
      <p:sp>
        <p:nvSpPr>
          <p:cNvPr id="1365" name="Google Shape;1365;p7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84</a:t>
            </a:fld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7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1" name="Google Shape;1371;p7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2" name="Google Shape;1372;p72"/>
          <p:cNvSpPr txBox="1"/>
          <p:nvPr/>
        </p:nvSpPr>
        <p:spPr>
          <a:xfrm>
            <a:off x="273050" y="288925"/>
            <a:ext cx="8374062" cy="480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partial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secondName =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"NoName"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course;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UO =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"БГТУ"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partial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Student()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.name =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"IR234"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secondName =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"Intel"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course = 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/>
          </a:p>
        </p:txBody>
      </p:sp>
      <p:sp>
        <p:nvSpPr>
          <p:cNvPr id="1373" name="Google Shape;1373;p7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85</a:t>
            </a:fld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73"/>
          <p:cNvSpPr txBox="1">
            <a:spLocks noGrp="1"/>
          </p:cNvSpPr>
          <p:nvPr>
            <p:ph type="title"/>
          </p:nvPr>
        </p:nvSpPr>
        <p:spPr>
          <a:xfrm>
            <a:off x="-130905" y="-333739"/>
            <a:ext cx="9591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Правила использования частичных методов</a:t>
            </a:r>
            <a:endParaRPr/>
          </a:p>
        </p:txBody>
      </p:sp>
      <p:sp>
        <p:nvSpPr>
          <p:cNvPr id="1379" name="Google Shape;1379;p73"/>
          <p:cNvSpPr txBox="1">
            <a:spLocks noGrp="1"/>
          </p:cNvSpPr>
          <p:nvPr>
            <p:ph type="body" idx="1"/>
          </p:nvPr>
        </p:nvSpPr>
        <p:spPr>
          <a:xfrm>
            <a:off x="93058" y="809238"/>
            <a:ext cx="91440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внутри частичного класса или структуры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должны всегда иметь возвращаемый тип void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могут иметь параметров  out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может иметь параметры ref, универсальные параметры, экземплярные или статические, unsafe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private не пишется (закрыт)</a:t>
            </a: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7846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►"/>
            </a:pPr>
            <a:r>
              <a:rPr lang="en-US" sz="2800"/>
              <a:t>нет ни одного из следующих модификаторов: virtual, override, sealed, new или extern.</a:t>
            </a:r>
            <a:endParaRPr sz="2800"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 C# 9.0 эти ограничения снимаются, но требуется, чтобы объявления разделяемых методов имели реализацию. Генераторы кода могут предоставить такую реализацию. </a:t>
            </a:r>
            <a:endParaRPr/>
          </a:p>
        </p:txBody>
      </p:sp>
      <p:sp>
        <p:nvSpPr>
          <p:cNvPr id="1380" name="Google Shape;1380;p7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86</a:t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74"/>
          <p:cNvSpPr txBox="1">
            <a:spLocks noGrp="1"/>
          </p:cNvSpPr>
          <p:nvPr>
            <p:ph type="title"/>
          </p:nvPr>
        </p:nvSpPr>
        <p:spPr>
          <a:xfrm>
            <a:off x="301625" y="102925"/>
            <a:ext cx="8540700" cy="10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Анонимные типы</a:t>
            </a:r>
            <a:endParaRPr/>
          </a:p>
        </p:txBody>
      </p:sp>
      <p:sp>
        <p:nvSpPr>
          <p:cNvPr id="1393" name="Google Shape;1393;p74"/>
          <p:cNvSpPr txBox="1">
            <a:spLocks noGrp="1"/>
          </p:cNvSpPr>
          <p:nvPr>
            <p:ph type="body" idx="1"/>
          </p:nvPr>
        </p:nvSpPr>
        <p:spPr>
          <a:xfrm>
            <a:off x="301625" y="9636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позволяют создать объект с некоторым набором свойств без определения класса</a:t>
            </a: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 в одном контексте или  один раз</a:t>
            </a: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). </a:t>
            </a:r>
            <a:endParaRPr/>
          </a:p>
        </p:txBody>
      </p:sp>
      <p:sp>
        <p:nvSpPr>
          <p:cNvPr id="1394" name="Google Shape;1394;p74"/>
          <p:cNvSpPr/>
          <p:nvPr/>
        </p:nvSpPr>
        <p:spPr>
          <a:xfrm>
            <a:off x="313187" y="3212976"/>
            <a:ext cx="864096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someType =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{Name = </a:t>
            </a:r>
            <a:r>
              <a:rPr lang="en-US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"Anna"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5" name="Google Shape;1395;p74"/>
          <p:cNvSpPr txBox="1"/>
          <p:nvPr/>
        </p:nvSpPr>
        <p:spPr>
          <a:xfrm>
            <a:off x="1470025" y="2584450"/>
            <a:ext cx="7691437" cy="4000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был определен тип имени, автоматически создает имя типа</a:t>
            </a:r>
            <a:endParaRPr/>
          </a:p>
        </p:txBody>
      </p:sp>
      <p:cxnSp>
        <p:nvCxnSpPr>
          <p:cNvPr id="1396" name="Google Shape;1396;p74"/>
          <p:cNvCxnSpPr/>
          <p:nvPr/>
        </p:nvCxnSpPr>
        <p:spPr>
          <a:xfrm>
            <a:off x="3635375" y="2984500"/>
            <a:ext cx="73025" cy="25876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397" name="Google Shape;1397;p74"/>
          <p:cNvSpPr txBox="1"/>
          <p:nvPr/>
        </p:nvSpPr>
        <p:spPr>
          <a:xfrm>
            <a:off x="180975" y="4024312"/>
            <a:ext cx="3343275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механизм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неявной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типизации</a:t>
            </a:r>
            <a:endParaRPr dirty="0"/>
          </a:p>
        </p:txBody>
      </p:sp>
      <p:cxnSp>
        <p:nvCxnSpPr>
          <p:cNvPr id="1398" name="Google Shape;1398;p74"/>
          <p:cNvCxnSpPr/>
          <p:nvPr/>
        </p:nvCxnSpPr>
        <p:spPr>
          <a:xfrm rot="10800000">
            <a:off x="827087" y="3675062"/>
            <a:ext cx="360362" cy="29368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399" name="Google Shape;1399;p74"/>
          <p:cNvSpPr txBox="1"/>
          <p:nvPr/>
        </p:nvSpPr>
        <p:spPr>
          <a:xfrm>
            <a:off x="3741737" y="3810000"/>
            <a:ext cx="5211762" cy="258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компилятор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определяет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каждого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выражения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создает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закрытые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поля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создает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открытые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свойства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только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чтения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создает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конструктор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инициализирует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закрытые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поля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переопределяет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методы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Equals,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GetHashCode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и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ToString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dirty="0"/>
          </a:p>
        </p:txBody>
      </p:sp>
      <p:sp>
        <p:nvSpPr>
          <p:cNvPr id="1400" name="Google Shape;1400;p74"/>
          <p:cNvSpPr txBox="1"/>
          <p:nvPr/>
        </p:nvSpPr>
        <p:spPr>
          <a:xfrm>
            <a:off x="95250" y="4964112"/>
            <a:ext cx="3646487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Используется в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Language Integrated Query, LINQ</a:t>
            </a:r>
            <a:endParaRPr/>
          </a:p>
        </p:txBody>
      </p:sp>
      <p:pic>
        <p:nvPicPr>
          <p:cNvPr id="1401" name="Google Shape;1401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34012" y="4208462"/>
            <a:ext cx="3473450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2" name="Google Shape;1402;p7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87</a:t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g7b4a92b3d6455625_13"/>
          <p:cNvSpPr txBox="1">
            <a:spLocks noGrp="1"/>
          </p:cNvSpPr>
          <p:nvPr>
            <p:ph type="title"/>
          </p:nvPr>
        </p:nvSpPr>
        <p:spPr>
          <a:xfrm>
            <a:off x="301650" y="-183927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Записи (С# 8/9)</a:t>
            </a:r>
            <a:endParaRPr/>
          </a:p>
        </p:txBody>
      </p:sp>
      <p:sp>
        <p:nvSpPr>
          <p:cNvPr id="1409" name="Google Shape;1409;g7b4a92b3d6455625_13"/>
          <p:cNvSpPr txBox="1">
            <a:spLocks noGrp="1"/>
          </p:cNvSpPr>
          <p:nvPr>
            <p:ph type="body" idx="1"/>
          </p:nvPr>
        </p:nvSpPr>
        <p:spPr>
          <a:xfrm>
            <a:off x="130611" y="1053430"/>
            <a:ext cx="92649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это новый ссылочный тип (reference type)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автоматически поддерживает сравнение экземпляров по значениям их свойств.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по умолчанию является неизменяемым (immutable). 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позволяет использовать очень компактную форму определения типа.</a:t>
            </a:r>
            <a:endParaRPr/>
          </a:p>
        </p:txBody>
      </p:sp>
      <p:sp>
        <p:nvSpPr>
          <p:cNvPr id="1410" name="Google Shape;1410;g7b4a92b3d6455625_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88</a:t>
            </a:fld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75"/>
          <p:cNvSpPr txBox="1">
            <a:spLocks noGrp="1"/>
          </p:cNvSpPr>
          <p:nvPr>
            <p:ph type="title"/>
          </p:nvPr>
        </p:nvSpPr>
        <p:spPr>
          <a:xfrm>
            <a:off x="301625" y="314325"/>
            <a:ext cx="8540750" cy="60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Записи (С# 8/9)</a:t>
            </a:r>
            <a:endParaRPr/>
          </a:p>
        </p:txBody>
      </p:sp>
      <p:sp>
        <p:nvSpPr>
          <p:cNvPr id="1417" name="Google Shape;1417;p75"/>
          <p:cNvSpPr txBox="1">
            <a:spLocks noGrp="1"/>
          </p:cNvSpPr>
          <p:nvPr>
            <p:ph type="body" idx="1"/>
          </p:nvPr>
        </p:nvSpPr>
        <p:spPr>
          <a:xfrm>
            <a:off x="895350" y="1520425"/>
            <a:ext cx="9026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Записи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-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автоматическое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создание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простых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классов</a:t>
            </a:r>
            <a:endParaRPr sz="2400" dirty="0"/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8" name="Google Shape;1418;p75"/>
          <p:cNvSpPr/>
          <p:nvPr/>
        </p:nvSpPr>
        <p:spPr>
          <a:xfrm>
            <a:off x="705544" y="2043621"/>
            <a:ext cx="79209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name,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age);</a:t>
            </a:r>
            <a:endParaRPr sz="2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9" name="Google Shape;1419;p75"/>
          <p:cNvSpPr txBox="1"/>
          <p:nvPr/>
        </p:nvSpPr>
        <p:spPr>
          <a:xfrm>
            <a:off x="168575" y="3102558"/>
            <a:ext cx="9688500" cy="8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-RU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 сравнении записей сравниваются значения а не ссылки</a:t>
            </a:r>
            <a:r>
              <a:rPr lang="ru-RU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20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0" name="Google Shape;1420;p75"/>
          <p:cNvSpPr/>
          <p:nvPr/>
        </p:nvSpPr>
        <p:spPr>
          <a:xfrm>
            <a:off x="168575" y="2730425"/>
            <a:ext cx="88068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lang="en-US" sz="2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 record</a:t>
            </a:r>
            <a:r>
              <a:rPr lang="en-US" sz="2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2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name, </a:t>
            </a:r>
            <a:r>
              <a:rPr lang="en-US" sz="2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age);</a:t>
            </a:r>
            <a:endParaRPr sz="28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1" name="Google Shape;1421;p75"/>
          <p:cNvSpPr txBox="1"/>
          <p:nvPr/>
        </p:nvSpPr>
        <p:spPr>
          <a:xfrm>
            <a:off x="7812087" y="3789362"/>
            <a:ext cx="185737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2" name="Google Shape;1422;p7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89</a:t>
            </a:fld>
            <a:endParaRPr/>
          </a:p>
        </p:txBody>
      </p:sp>
      <p:pic>
        <p:nvPicPr>
          <p:cNvPr id="1423" name="Google Shape;1423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350" y="1028476"/>
            <a:ext cx="735330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8"/>
          <p:cNvSpPr txBox="1">
            <a:spLocks noGrp="1"/>
          </p:cNvSpPr>
          <p:nvPr>
            <p:ph type="title"/>
          </p:nvPr>
        </p:nvSpPr>
        <p:spPr>
          <a:xfrm>
            <a:off x="266700" y="765175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Принципы объектно-ориентированного программирования</a:t>
            </a:r>
            <a:endParaRPr/>
          </a:p>
        </p:txBody>
      </p:sp>
      <p:sp>
        <p:nvSpPr>
          <p:cNvPr id="483" name="Google Shape;483;p8"/>
          <p:cNvSpPr txBox="1">
            <a:spLocks noGrp="1"/>
          </p:cNvSpPr>
          <p:nvPr>
            <p:ph type="body" idx="1"/>
          </p:nvPr>
        </p:nvSpPr>
        <p:spPr>
          <a:xfrm>
            <a:off x="301625" y="2349500"/>
            <a:ext cx="8540750" cy="374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803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1" i="1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Инкапсуляция (Encapsulation);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Наследование (Inheritance);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Полиморфизм (Polymorphism);</a:t>
            </a: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Абстракция данных(Abstraction). </a:t>
            </a:r>
            <a:endParaRPr/>
          </a:p>
        </p:txBody>
      </p:sp>
      <p:sp>
        <p:nvSpPr>
          <p:cNvPr id="484" name="Google Shape;484;p8"/>
          <p:cNvSpPr txBox="1"/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485" name="Google Shape;485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76"/>
          <p:cNvSpPr txBox="1">
            <a:spLocks noGrp="1"/>
          </p:cNvSpPr>
          <p:nvPr>
            <p:ph type="title"/>
          </p:nvPr>
        </p:nvSpPr>
        <p:spPr>
          <a:xfrm>
            <a:off x="252412" y="-3302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Записи</a:t>
            </a:r>
            <a:endParaRPr/>
          </a:p>
        </p:txBody>
      </p:sp>
      <p:sp>
        <p:nvSpPr>
          <p:cNvPr id="1438" name="Google Shape;1438;p76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9" name="Google Shape;1439;p76"/>
          <p:cNvSpPr txBox="1"/>
          <p:nvPr/>
        </p:nvSpPr>
        <p:spPr>
          <a:xfrm>
            <a:off x="344487" y="663575"/>
            <a:ext cx="8662987" cy="181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FD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record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Person {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FirstName { </a:t>
            </a: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; } = </a:t>
            </a:r>
            <a:r>
              <a:rPr lang="en-US" sz="2800" b="0" i="0" u="none">
                <a:solidFill>
                  <a:srgbClr val="07704A"/>
                </a:solidFill>
                <a:latin typeface="Arial"/>
                <a:ea typeface="Arial"/>
                <a:cs typeface="Arial"/>
                <a:sym typeface="Arial"/>
              </a:rPr>
              <a:t>default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!;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LastName { </a:t>
            </a: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; } = </a:t>
            </a:r>
            <a:r>
              <a:rPr lang="en-US" sz="2800" b="0" i="0" u="none">
                <a:solidFill>
                  <a:srgbClr val="07704A"/>
                </a:solidFill>
                <a:latin typeface="Arial"/>
                <a:ea typeface="Arial"/>
                <a:cs typeface="Arial"/>
                <a:sym typeface="Arial"/>
              </a:rPr>
              <a:t>default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!;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</p:txBody>
      </p:sp>
      <p:sp>
        <p:nvSpPr>
          <p:cNvPr id="1440" name="Google Shape;1440;p76"/>
          <p:cNvSpPr txBox="1"/>
          <p:nvPr/>
        </p:nvSpPr>
        <p:spPr>
          <a:xfrm>
            <a:off x="188912" y="4541837"/>
            <a:ext cx="9063037" cy="22463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FD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record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>
                <a:solidFill>
                  <a:srgbClr val="00688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FirstName,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					 </a:t>
            </a: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LastName);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FD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record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>
                <a:solidFill>
                  <a:srgbClr val="006881"/>
                </a:solidFill>
                <a:latin typeface="Arial"/>
                <a:ea typeface="Arial"/>
                <a:cs typeface="Arial"/>
                <a:sym typeface="Arial"/>
              </a:rPr>
              <a:t>Teacher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FirstName,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LastName, </a:t>
            </a: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Grade) : 				</a:t>
            </a:r>
            <a:r>
              <a:rPr lang="en-US" sz="2800" b="0" i="0" u="none">
                <a:solidFill>
                  <a:srgbClr val="00688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(FirstName, LastName);</a:t>
            </a:r>
            <a:endParaRPr/>
          </a:p>
        </p:txBody>
      </p:sp>
      <p:sp>
        <p:nvSpPr>
          <p:cNvPr id="1441" name="Google Shape;1441;p76"/>
          <p:cNvSpPr txBox="1"/>
          <p:nvPr/>
        </p:nvSpPr>
        <p:spPr>
          <a:xfrm>
            <a:off x="427037" y="2479675"/>
            <a:ext cx="8497887" cy="206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Запись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может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наследовать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от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другой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записи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Но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запись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может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наследовать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от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класса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а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может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наследовать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от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записи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ru-RU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dirty="0"/>
          </a:p>
        </p:txBody>
      </p:sp>
      <p:sp>
        <p:nvSpPr>
          <p:cNvPr id="1442" name="Google Shape;1442;p7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90</a:t>
            </a:fld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77"/>
          <p:cNvSpPr txBox="1">
            <a:spLocks noGrp="1"/>
          </p:cNvSpPr>
          <p:nvPr>
            <p:ph type="body" idx="1"/>
          </p:nvPr>
        </p:nvSpPr>
        <p:spPr>
          <a:xfrm>
            <a:off x="357187" y="35718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520"/>
              <a:buFont typeface="Arial"/>
              <a:buNone/>
            </a:pPr>
            <a:r>
              <a:rPr lang="en-US" sz="4400" b="1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Ссылочный тип Object</a:t>
            </a:r>
            <a:endParaRPr/>
          </a:p>
          <a:p>
            <a:pPr marL="0" marR="0" lvl="0" indent="-16256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 CLR каждый объект (и типы значений) прямо или косвенно является производным от System.Object</a:t>
            </a:r>
            <a:endParaRPr/>
          </a:p>
        </p:txBody>
      </p:sp>
      <p:sp>
        <p:nvSpPr>
          <p:cNvPr id="1449" name="Google Shape;1449;p77"/>
          <p:cNvSpPr/>
          <p:nvPr/>
        </p:nvSpPr>
        <p:spPr>
          <a:xfrm>
            <a:off x="611560" y="3068960"/>
            <a:ext cx="7272808" cy="31700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Тип, неявно производный от Object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//... 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Тип, явно производный от Object 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System.</a:t>
            </a: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//... 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50" name="Google Shape;1450;p7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91</a:t>
            </a:fld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78"/>
          <p:cNvSpPr txBox="1">
            <a:spLocks noGrp="1"/>
          </p:cNvSpPr>
          <p:nvPr>
            <p:ph type="body" idx="1"/>
          </p:nvPr>
        </p:nvSpPr>
        <p:spPr>
          <a:xfrm>
            <a:off x="323850" y="2603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переменная ссылочного типа object может ссылаться на объект любого другого типа</a:t>
            </a:r>
            <a:endParaRPr/>
          </a:p>
        </p:txBody>
      </p:sp>
      <p:sp>
        <p:nvSpPr>
          <p:cNvPr id="1456" name="Google Shape;1456;p78"/>
          <p:cNvSpPr txBox="1"/>
          <p:nvPr/>
        </p:nvSpPr>
        <p:spPr>
          <a:xfrm>
            <a:off x="539750" y="1844675"/>
            <a:ext cx="7664100" cy="192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helena=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_iValue = 34;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_array =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[4]{2,4, 34,3};</a:t>
            </a:r>
            <a:endParaRPr/>
          </a:p>
        </p:txBody>
      </p:sp>
      <p:sp>
        <p:nvSpPr>
          <p:cNvPr id="1457" name="Google Shape;1457;p7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92</a:t>
            </a:fld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7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Методы System.Object</a:t>
            </a:r>
            <a:endParaRPr/>
          </a:p>
        </p:txBody>
      </p:sp>
      <p:sp>
        <p:nvSpPr>
          <p:cNvPr id="1463" name="Google Shape;1463;p79"/>
          <p:cNvSpPr txBox="1">
            <a:spLocks noGrp="1"/>
          </p:cNvSpPr>
          <p:nvPr>
            <p:ph type="body" idx="1"/>
          </p:nvPr>
        </p:nvSpPr>
        <p:spPr>
          <a:xfrm>
            <a:off x="301625" y="1263650"/>
            <a:ext cx="4478337" cy="517207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201525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Arial"/>
              <a:buNone/>
            </a:pPr>
            <a:endParaRPr sz="36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1" i="1" u="none">
                <a:solidFill>
                  <a:srgbClr val="F9D275"/>
                </a:solidFill>
                <a:latin typeface="Inconsolata"/>
                <a:ea typeface="Inconsolata"/>
                <a:cs typeface="Inconsolata"/>
                <a:sym typeface="Inconsolata"/>
              </a:rPr>
              <a:t>ToString()</a:t>
            </a:r>
            <a:endParaRPr/>
          </a:p>
          <a:p>
            <a:pPr marL="4572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DDDDD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1" i="1" u="none">
                <a:solidFill>
                  <a:srgbClr val="F9D275"/>
                </a:solidFill>
                <a:latin typeface="Inconsolata"/>
                <a:ea typeface="Inconsolata"/>
                <a:cs typeface="Inconsolata"/>
                <a:sym typeface="Inconsolata"/>
              </a:rPr>
              <a:t>GetHashCode()</a:t>
            </a:r>
            <a:endParaRPr/>
          </a:p>
          <a:p>
            <a:pPr marL="4572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DDDDD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1" i="1" u="none">
                <a:solidFill>
                  <a:srgbClr val="F9D275"/>
                </a:solidFill>
                <a:latin typeface="Inconsolata"/>
                <a:ea typeface="Inconsolata"/>
                <a:cs typeface="Inconsolata"/>
                <a:sym typeface="Inconsolata"/>
              </a:rPr>
              <a:t>Equals() и ReferenceEquals()</a:t>
            </a:r>
            <a:endParaRPr/>
          </a:p>
          <a:p>
            <a:pPr marL="4572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DDDDD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1" i="1" u="none">
                <a:solidFill>
                  <a:srgbClr val="F9D275"/>
                </a:solidFill>
                <a:latin typeface="Inconsolata"/>
                <a:ea typeface="Inconsolata"/>
                <a:cs typeface="Inconsolata"/>
                <a:sym typeface="Inconsolata"/>
              </a:rPr>
              <a:t>Finalize()</a:t>
            </a:r>
            <a:endParaRPr/>
          </a:p>
          <a:p>
            <a:pPr marL="4572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DDDDD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1" i="1" u="none">
                <a:solidFill>
                  <a:srgbClr val="F9D275"/>
                </a:solidFill>
                <a:latin typeface="Inconsolata"/>
                <a:ea typeface="Inconsolata"/>
                <a:cs typeface="Inconsolata"/>
                <a:sym typeface="Inconsolata"/>
              </a:rPr>
              <a:t>GetType()</a:t>
            </a:r>
            <a:endParaRPr/>
          </a:p>
          <a:p>
            <a:pPr marL="4572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DDDDD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1" i="1" u="none">
                <a:solidFill>
                  <a:srgbClr val="F9D275"/>
                </a:solidFill>
                <a:latin typeface="Inconsolata"/>
                <a:ea typeface="Inconsolata"/>
                <a:cs typeface="Inconsolata"/>
                <a:sym typeface="Inconsolata"/>
              </a:rPr>
              <a:t>Clone()</a:t>
            </a:r>
            <a:endParaRPr/>
          </a:p>
          <a:p>
            <a:pPr marL="342900" marR="0" lvl="0" indent="-2209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endParaRPr sz="2400" b="1" i="1" u="none">
              <a:solidFill>
                <a:srgbClr val="F9D275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464" name="Google Shape;1464;p79"/>
          <p:cNvSpPr txBox="1"/>
          <p:nvPr/>
        </p:nvSpPr>
        <p:spPr>
          <a:xfrm>
            <a:off x="4932362" y="2892425"/>
            <a:ext cx="2771775" cy="92233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Возвращает хеш-код для значения данного объекта</a:t>
            </a:r>
            <a:endParaRPr/>
          </a:p>
        </p:txBody>
      </p:sp>
      <p:cxnSp>
        <p:nvCxnSpPr>
          <p:cNvPr id="1465" name="Google Shape;1465;p79"/>
          <p:cNvCxnSpPr/>
          <p:nvPr/>
        </p:nvCxnSpPr>
        <p:spPr>
          <a:xfrm>
            <a:off x="2987675" y="2781300"/>
            <a:ext cx="1944687" cy="57308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466" name="Google Shape;1466;p79"/>
          <p:cNvSpPr txBox="1"/>
          <p:nvPr/>
        </p:nvSpPr>
        <p:spPr>
          <a:xfrm>
            <a:off x="4932362" y="1258887"/>
            <a:ext cx="3910012" cy="147796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 умолчанию возвращает полное имя типа (this.GetType().FullName).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Возвращает объект String, содержащий состояние объекта в виде строки.</a:t>
            </a:r>
            <a:endParaRPr/>
          </a:p>
        </p:txBody>
      </p:sp>
      <p:cxnSp>
        <p:nvCxnSpPr>
          <p:cNvPr id="1467" name="Google Shape;1467;p79"/>
          <p:cNvCxnSpPr/>
          <p:nvPr/>
        </p:nvCxnSpPr>
        <p:spPr>
          <a:xfrm rot="10800000" flipH="1">
            <a:off x="2268537" y="1768475"/>
            <a:ext cx="2663825" cy="31908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468" name="Google Shape;1468;p79"/>
          <p:cNvSpPr txBox="1"/>
          <p:nvPr/>
        </p:nvSpPr>
        <p:spPr>
          <a:xfrm>
            <a:off x="4932362" y="4719637"/>
            <a:ext cx="3910012" cy="9239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Возвращает экземпляр объекта, производного от Type, который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идентифицирует тип объекта</a:t>
            </a:r>
            <a:endParaRPr/>
          </a:p>
        </p:txBody>
      </p:sp>
      <p:cxnSp>
        <p:nvCxnSpPr>
          <p:cNvPr id="1469" name="Google Shape;1469;p79"/>
          <p:cNvCxnSpPr/>
          <p:nvPr/>
        </p:nvCxnSpPr>
        <p:spPr>
          <a:xfrm rot="10800000" flipH="1">
            <a:off x="2124075" y="4868862"/>
            <a:ext cx="2808287" cy="14446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470" name="Google Shape;1470;p79"/>
          <p:cNvSpPr txBox="1"/>
          <p:nvPr/>
        </p:nvSpPr>
        <p:spPr>
          <a:xfrm>
            <a:off x="4779962" y="5643562"/>
            <a:ext cx="4471987" cy="12001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Создает новый экземпляр типа и присваивает полям нового объекта значения объекта this. Возвращается ссылка на созданный экземпляр</a:t>
            </a:r>
            <a:endParaRPr/>
          </a:p>
        </p:txBody>
      </p:sp>
      <p:cxnSp>
        <p:nvCxnSpPr>
          <p:cNvPr id="1471" name="Google Shape;1471;p79"/>
          <p:cNvCxnSpPr/>
          <p:nvPr/>
        </p:nvCxnSpPr>
        <p:spPr>
          <a:xfrm>
            <a:off x="1908175" y="5792787"/>
            <a:ext cx="2663825" cy="1889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472" name="Google Shape;1472;p79"/>
          <p:cNvSpPr txBox="1"/>
          <p:nvPr/>
        </p:nvSpPr>
        <p:spPr>
          <a:xfrm>
            <a:off x="2497137" y="3832225"/>
            <a:ext cx="6330950" cy="9239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Вызывается, когда сборщик мусора определяет, что объект является мусором, но до возвращения занятой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объектом памяти в кучу. </a:t>
            </a:r>
            <a:endParaRPr/>
          </a:p>
        </p:txBody>
      </p:sp>
      <p:cxnSp>
        <p:nvCxnSpPr>
          <p:cNvPr id="1473" name="Google Shape;1473;p79"/>
          <p:cNvCxnSpPr/>
          <p:nvPr/>
        </p:nvCxnSpPr>
        <p:spPr>
          <a:xfrm rot="10800000" flipH="1">
            <a:off x="1908175" y="4152900"/>
            <a:ext cx="482600" cy="14128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474" name="Google Shape;1474;p7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93</a:t>
            </a:fld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8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ToString</a:t>
            </a:r>
            <a:endParaRPr/>
          </a:p>
        </p:txBody>
      </p:sp>
      <p:sp>
        <p:nvSpPr>
          <p:cNvPr id="1480" name="Google Shape;1480;p80"/>
          <p:cNvSpPr txBox="1">
            <a:spLocks noGrp="1"/>
          </p:cNvSpPr>
          <p:nvPr>
            <p:ph type="body" idx="1"/>
          </p:nvPr>
        </p:nvSpPr>
        <p:spPr>
          <a:xfrm>
            <a:off x="301625" y="10953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cлужит для получения строкового представления объекта</a:t>
            </a:r>
            <a:endParaRPr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 классов - выводит полное название класса с указанием пространства имен, в котором определен этот класс. </a:t>
            </a:r>
            <a:endParaRPr/>
          </a:p>
        </p:txBody>
      </p:sp>
      <p:sp>
        <p:nvSpPr>
          <p:cNvPr id="1481" name="Google Shape;1481;p80"/>
          <p:cNvSpPr txBox="1"/>
          <p:nvPr/>
        </p:nvSpPr>
        <p:spPr>
          <a:xfrm>
            <a:off x="301625" y="2141537"/>
            <a:ext cx="9055100" cy="923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year = 2021;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.WriteLine(year.ToString()); </a:t>
            </a:r>
            <a:r>
              <a:rPr lang="en-US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выведет 2021</a:t>
            </a: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.WriteLine(3.56.ToString());</a:t>
            </a:r>
            <a:endParaRPr/>
          </a:p>
        </p:txBody>
      </p:sp>
      <p:sp>
        <p:nvSpPr>
          <p:cNvPr id="1482" name="Google Shape;1482;p80"/>
          <p:cNvSpPr txBox="1"/>
          <p:nvPr/>
        </p:nvSpPr>
        <p:spPr>
          <a:xfrm>
            <a:off x="611187" y="5013325"/>
            <a:ext cx="6391275" cy="400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.WriteLine(Olga.ToString());</a:t>
            </a:r>
            <a:endParaRPr/>
          </a:p>
        </p:txBody>
      </p:sp>
      <p:pic>
        <p:nvPicPr>
          <p:cNvPr id="1483" name="Google Shape;1483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63937" y="5800725"/>
            <a:ext cx="3559175" cy="51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4" name="Google Shape;1484;p8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94</a:t>
            </a:fld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81"/>
          <p:cNvSpPr txBox="1">
            <a:spLocks noGrp="1"/>
          </p:cNvSpPr>
          <p:nvPr>
            <p:ph type="body" idx="1"/>
          </p:nvPr>
        </p:nvSpPr>
        <p:spPr>
          <a:xfrm>
            <a:off x="323850" y="2603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ToString можем переопределить</a:t>
            </a:r>
            <a:endParaRPr/>
          </a:p>
        </p:txBody>
      </p:sp>
      <p:sp>
        <p:nvSpPr>
          <p:cNvPr id="1490" name="Google Shape;1490;p81"/>
          <p:cNvSpPr txBox="1"/>
          <p:nvPr/>
        </p:nvSpPr>
        <p:spPr>
          <a:xfrm>
            <a:off x="-36512" y="1066800"/>
            <a:ext cx="9793287" cy="31384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partial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 {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Course {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 = 1;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UO {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 =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"BSTU"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ToString()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"Type"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base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.ToString() + Name+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+Course+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 UO;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</p:txBody>
      </p:sp>
      <p:cxnSp>
        <p:nvCxnSpPr>
          <p:cNvPr id="1491" name="Google Shape;1491;p81"/>
          <p:cNvCxnSpPr/>
          <p:nvPr/>
        </p:nvCxnSpPr>
        <p:spPr>
          <a:xfrm>
            <a:off x="2051050" y="2781300"/>
            <a:ext cx="316865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92" name="Google Shape;1492;p81"/>
          <p:cNvSpPr txBox="1"/>
          <p:nvPr/>
        </p:nvSpPr>
        <p:spPr>
          <a:xfrm>
            <a:off x="755650" y="4759325"/>
            <a:ext cx="7470775" cy="1477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ivan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ivan.Name =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"Ivan"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ivan.Course = 3;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.WriteLine(ivan.ToString());</a:t>
            </a:r>
            <a:endParaRPr/>
          </a:p>
        </p:txBody>
      </p:sp>
      <p:pic>
        <p:nvPicPr>
          <p:cNvPr id="1493" name="Google Shape;1493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0337" y="4205287"/>
            <a:ext cx="5999162" cy="4651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4" name="Google Shape;1494;p81"/>
          <p:cNvCxnSpPr/>
          <p:nvPr/>
        </p:nvCxnSpPr>
        <p:spPr>
          <a:xfrm rot="10800000" flipH="1">
            <a:off x="4716462" y="4941887"/>
            <a:ext cx="1295400" cy="977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495" name="Google Shape;1495;p8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95</a:t>
            </a:fld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8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60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ahoma"/>
              <a:buNone/>
            </a:pPr>
            <a:br>
              <a:rPr lang="en-US" sz="40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Метод Equals</a:t>
            </a:r>
            <a:b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1501" name="Google Shape;1501;p8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02" name="Google Shape;1502;p82"/>
          <p:cNvSpPr/>
          <p:nvPr/>
        </p:nvSpPr>
        <p:spPr>
          <a:xfrm>
            <a:off x="238074" y="1248812"/>
            <a:ext cx="8604300" cy="378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Equals(</a:t>
            </a: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obj)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US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Если обе ссылки указывают на один и тот же объект, 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значит, эти объекты равны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== obj)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Предполагаем, что объекты не равны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20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03" name="Google Shape;1503;p82"/>
          <p:cNvCxnSpPr/>
          <p:nvPr/>
        </p:nvCxnSpPr>
        <p:spPr>
          <a:xfrm>
            <a:off x="5148262" y="2565400"/>
            <a:ext cx="936625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504" name="Google Shape;1504;p82"/>
          <p:cNvSpPr txBox="1"/>
          <p:nvPr/>
        </p:nvSpPr>
        <p:spPr>
          <a:xfrm>
            <a:off x="2497137" y="5446712"/>
            <a:ext cx="6430962" cy="7080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стандартная реализация метода Equals типа Object реализует проверку на тождество</a:t>
            </a:r>
            <a:endParaRPr/>
          </a:p>
        </p:txBody>
      </p:sp>
      <p:sp>
        <p:nvSpPr>
          <p:cNvPr id="1505" name="Google Shape;1505;p8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96</a:t>
            </a:fld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8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1" name="Google Shape;1511;p83"/>
          <p:cNvSpPr txBox="1">
            <a:spLocks noGrp="1"/>
          </p:cNvSpPr>
          <p:nvPr>
            <p:ph type="body" idx="1"/>
          </p:nvPr>
        </p:nvSpPr>
        <p:spPr>
          <a:xfrm>
            <a:off x="320675" y="3333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Корректная реализация </a:t>
            </a:r>
            <a:endParaRPr/>
          </a:p>
        </p:txBody>
      </p:sp>
      <p:sp>
        <p:nvSpPr>
          <p:cNvPr id="1512" name="Google Shape;1512;p83"/>
          <p:cNvSpPr/>
          <p:nvPr/>
        </p:nvSpPr>
        <p:spPr>
          <a:xfrm>
            <a:off x="179512" y="1196752"/>
            <a:ext cx="8784976" cy="45243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Equals(</a:t>
            </a:r>
            <a:r>
              <a:rPr lang="en-US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obj)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Сравниваемый объект не может быть равным null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(obj == </a:t>
            </a:r>
            <a:r>
              <a:rPr lang="en-US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Объекты разных типов не могут быть равны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.GetType() != obj.GetType()) </a:t>
            </a:r>
            <a:r>
              <a:rPr lang="en-US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Если типы объектов совпадают, возвращаем true при условии, 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что все их поля попарно равны.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Так как в System.Object не определены поля, 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следует считать, что поля равны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3" name="Google Shape;1513;p83"/>
          <p:cNvSpPr txBox="1"/>
          <p:nvPr/>
        </p:nvSpPr>
        <p:spPr>
          <a:xfrm>
            <a:off x="2305050" y="5338762"/>
            <a:ext cx="6083300" cy="9223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Если есть переопределение  - этот метод больше не может использоваться для проверки на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тождественность</a:t>
            </a:r>
            <a:endParaRPr/>
          </a:p>
        </p:txBody>
      </p:sp>
      <p:sp>
        <p:nvSpPr>
          <p:cNvPr id="1514" name="Google Shape;1514;p83"/>
          <p:cNvSpPr txBox="1"/>
          <p:nvPr/>
        </p:nvSpPr>
        <p:spPr>
          <a:xfrm>
            <a:off x="4067175" y="892175"/>
            <a:ext cx="4572000" cy="923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в качестве параметра принимает объект любого типа, который приводим к текущему</a:t>
            </a:r>
            <a:endParaRPr/>
          </a:p>
        </p:txBody>
      </p:sp>
      <p:cxnSp>
        <p:nvCxnSpPr>
          <p:cNvPr id="1515" name="Google Shape;1515;p83"/>
          <p:cNvCxnSpPr/>
          <p:nvPr/>
        </p:nvCxnSpPr>
        <p:spPr>
          <a:xfrm>
            <a:off x="5435600" y="2133600"/>
            <a:ext cx="1368425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516" name="Google Shape;1516;p8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97</a:t>
            </a:fld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28536e1332f4f336_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98</a:t>
            </a:fld>
            <a:endParaRPr/>
          </a:p>
        </p:txBody>
      </p:sp>
      <p:pic>
        <p:nvPicPr>
          <p:cNvPr id="1523" name="Google Shape;1523;g28536e1332f4f336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15" y="3428999"/>
            <a:ext cx="7240100" cy="33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4" name="Google Shape;1524;g28536e1332f4f336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625" y="2157259"/>
            <a:ext cx="5137450" cy="101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5" name="Google Shape;1525;g28536e1332f4f336_6"/>
          <p:cNvPicPr preferRelativeResize="0"/>
          <p:nvPr/>
        </p:nvPicPr>
        <p:blipFill rotWithShape="1">
          <a:blip r:embed="rId5">
            <a:alphaModFix/>
          </a:blip>
          <a:srcRect t="18021" b="14909"/>
          <a:stretch/>
        </p:blipFill>
        <p:spPr>
          <a:xfrm>
            <a:off x="125625" y="1070550"/>
            <a:ext cx="4572000" cy="83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6" name="Google Shape;1526;g28536e1332f4f336_6"/>
          <p:cNvSpPr txBox="1"/>
          <p:nvPr/>
        </p:nvSpPr>
        <p:spPr>
          <a:xfrm>
            <a:off x="125625" y="324250"/>
            <a:ext cx="80313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highlight>
                  <a:srgbClr val="000000"/>
                </a:highlight>
              </a:rPr>
              <a:t>Неперегруженный оператор == проверяет для ссылочных типов равенство ссылок.  (оба объекта должны указывать на одно значение)</a:t>
            </a:r>
            <a:endParaRPr sz="18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pic>
        <p:nvPicPr>
          <p:cNvPr id="1527" name="Google Shape;1527;g28536e1332f4f336_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7600" y="1070550"/>
            <a:ext cx="4343922" cy="83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8" name="Google Shape;1528;g28536e1332f4f336_6"/>
          <p:cNvSpPr txBox="1"/>
          <p:nvPr/>
        </p:nvSpPr>
        <p:spPr>
          <a:xfrm>
            <a:off x="5290725" y="2015675"/>
            <a:ext cx="38808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highlight>
                  <a:srgbClr val="000000"/>
                </a:highlight>
              </a:rPr>
              <a:t>метод Equals проверяет равенство значений (оба объекта должны указывать на равное значение).</a:t>
            </a:r>
            <a:endParaRPr sz="18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84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4" name="Google Shape;1534;p84"/>
          <p:cNvSpPr/>
          <p:nvPr/>
        </p:nvSpPr>
        <p:spPr>
          <a:xfrm>
            <a:off x="140504" y="1020924"/>
            <a:ext cx="8280900" cy="4062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ReferenceEquals</a:t>
            </a:r>
            <a:r>
              <a:rPr lang="en-US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0" i="0" u="none" strike="noStrike" cap="none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objA</a:t>
            </a:r>
            <a:r>
              <a:rPr lang="en-US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b="0" i="0" u="none" strike="noStrike" cap="none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objB</a:t>
            </a:r>
            <a:r>
              <a:rPr lang="en-US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objA</a:t>
            </a:r>
            <a:r>
              <a:rPr lang="en-US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objB</a:t>
            </a:r>
            <a:r>
              <a:rPr lang="en-US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Consolas"/>
                <a:ea typeface="Tahoma"/>
                <a:cs typeface="Tahoma"/>
                <a:sym typeface="Consolas"/>
              </a:rPr>
              <a:t>/////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7;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 = a;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c=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.ReferenceEquals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(a, b);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//false</a:t>
            </a:r>
            <a:endParaRPr lang="en-US" sz="2000" dirty="0">
              <a:solidFill>
                <a:schemeClr val="lt1"/>
              </a:solidFill>
              <a:highlight>
                <a:srgbClr val="FFFFFF"/>
              </a:highlight>
              <a:latin typeface="Consolas"/>
              <a:ea typeface="Tahoma"/>
              <a:cs typeface="Tahoma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5" name="Google Shape;1535;p84"/>
          <p:cNvSpPr txBox="1"/>
          <p:nvPr/>
        </p:nvSpPr>
        <p:spPr>
          <a:xfrm>
            <a:off x="4572000" y="1371600"/>
            <a:ext cx="4290900" cy="400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 проверки на тождественность</a:t>
            </a:r>
            <a:endParaRPr/>
          </a:p>
        </p:txBody>
      </p:sp>
      <p:sp>
        <p:nvSpPr>
          <p:cNvPr id="1536" name="Google Shape;1536;p84"/>
          <p:cNvSpPr txBox="1"/>
          <p:nvPr/>
        </p:nvSpPr>
        <p:spPr>
          <a:xfrm>
            <a:off x="0" y="4897625"/>
            <a:ext cx="9244500" cy="182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System.ValueType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значимых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типов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Equals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типа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Object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переопределен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и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корректно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реализован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проверки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равенство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но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тождественность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).</a:t>
            </a:r>
            <a:endParaRPr dirty="0"/>
          </a:p>
        </p:txBody>
      </p:sp>
      <p:sp>
        <p:nvSpPr>
          <p:cNvPr id="1537" name="Google Shape;1537;p8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99</a:t>
            </a:fld>
            <a:endParaRPr/>
          </a:p>
        </p:txBody>
      </p:sp>
      <p:sp>
        <p:nvSpPr>
          <p:cNvPr id="1538" name="Google Shape;1538;p84"/>
          <p:cNvSpPr txBox="1"/>
          <p:nvPr/>
        </p:nvSpPr>
        <p:spPr>
          <a:xfrm>
            <a:off x="140500" y="95650"/>
            <a:ext cx="87018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сравнивает две ссылки. Если ссылки на объекты идентичны, то возвращает true. Это значит, что данный метод проверяет экземпляры не на равенство, а на тождество.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6669</Words>
  <Application>Microsoft Office PowerPoint</Application>
  <PresentationFormat>Экран (4:3)</PresentationFormat>
  <Paragraphs>1232</Paragraphs>
  <Slides>117</Slides>
  <Notes>117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117</vt:i4>
      </vt:variant>
    </vt:vector>
  </HeadingPairs>
  <TitlesOfParts>
    <vt:vector size="128" baseType="lpstr">
      <vt:lpstr>Times New Roman</vt:lpstr>
      <vt:lpstr>Roboto</vt:lpstr>
      <vt:lpstr>Consolas</vt:lpstr>
      <vt:lpstr>Cascadia Mono</vt:lpstr>
      <vt:lpstr>Inconsolata</vt:lpstr>
      <vt:lpstr>Tahoma</vt:lpstr>
      <vt:lpstr>Noto Sans Symbols</vt:lpstr>
      <vt:lpstr>Verdana</vt:lpstr>
      <vt:lpstr>Arial</vt:lpstr>
      <vt:lpstr>1_Compass</vt:lpstr>
      <vt:lpstr>Compass</vt:lpstr>
      <vt:lpstr>Понятие класса, объекта</vt:lpstr>
      <vt:lpstr>Презентация PowerPoint</vt:lpstr>
      <vt:lpstr>Презентация PowerPoint</vt:lpstr>
      <vt:lpstr>ОО подход</vt:lpstr>
      <vt:lpstr>Презентация PowerPoint</vt:lpstr>
      <vt:lpstr>ИТОГО</vt:lpstr>
      <vt:lpstr>Объектно-ориентированное программирование</vt:lpstr>
      <vt:lpstr>Аналогия</vt:lpstr>
      <vt:lpstr>Принципы объектно-ориентированного программирования</vt:lpstr>
      <vt:lpstr>Инкапсуляция (пакетирование) </vt:lpstr>
      <vt:lpstr>Презентация PowerPoint</vt:lpstr>
      <vt:lpstr>Абстракция</vt:lpstr>
      <vt:lpstr>Наследование </vt:lpstr>
      <vt:lpstr>Презентация PowerPoint</vt:lpstr>
      <vt:lpstr>Полиморфизм </vt:lpstr>
      <vt:lpstr>Презентация PowerPoint</vt:lpstr>
      <vt:lpstr> Преимущества ООП </vt:lpstr>
      <vt:lpstr> Преимущества ООП </vt:lpstr>
      <vt:lpstr> Преимущества ООП </vt:lpstr>
      <vt:lpstr>Недостатки ООП </vt:lpstr>
      <vt:lpstr>структурированная переменная, содержащая всю информацию о некотором физическом предмете или реализуемом в программе понятии. </vt:lpstr>
      <vt:lpstr>Презентация PowerPoint</vt:lpstr>
      <vt:lpstr>Презентация PowerPoint</vt:lpstr>
      <vt:lpstr>Презентация PowerPoint</vt:lpstr>
      <vt:lpstr>Презентация PowerPoint</vt:lpstr>
      <vt:lpstr>Константы</vt:lpstr>
      <vt:lpstr>Презентация PowerPoint</vt:lpstr>
      <vt:lpstr>Поля для чтения</vt:lpstr>
      <vt:lpstr>                          Сравнение констант </vt:lpstr>
      <vt:lpstr>Область видимости (контекст) переменных и констант </vt:lpstr>
      <vt:lpstr>Область видимости (контекст) переменных и констант </vt:lpstr>
      <vt:lpstr>Область видимости (контекст) переменных и констант </vt:lpstr>
      <vt:lpstr>При работе с переменными надо учитывать, что локальные переменные, определенные в методе или в блоке кода, скрывают переменные уровня класса, если их имена совпадают:</vt:lpstr>
      <vt:lpstr>Видимость типа </vt:lpstr>
      <vt:lpstr>Доступ к членам типов</vt:lpstr>
      <vt:lpstr>Презентация PowerPoint</vt:lpstr>
      <vt:lpstr>Презентация PowerPoint</vt:lpstr>
      <vt:lpstr>Презентация PowerPoint</vt:lpstr>
      <vt:lpstr>Перегрузка методов</vt:lpstr>
      <vt:lpstr>Презентация PowerPoint</vt:lpstr>
      <vt:lpstr>Презентация PowerPoint</vt:lpstr>
      <vt:lpstr>отличие методов по возвращаемому типу или по имени параметров не является основанием для перегрузки</vt:lpstr>
      <vt:lpstr>Конструкторы</vt:lpstr>
      <vt:lpstr>Свойства конструкторов</vt:lpstr>
      <vt:lpstr>Свойства конструкторов</vt:lpstr>
      <vt:lpstr>Свойства конструкторов</vt:lpstr>
      <vt:lpstr>Свойства конструкторов</vt:lpstr>
      <vt:lpstr>this</vt:lpstr>
      <vt:lpstr>Презентация PowerPoint</vt:lpstr>
      <vt:lpstr>Инициализаторы</vt:lpstr>
      <vt:lpstr>Презентация PowerPoint</vt:lpstr>
      <vt:lpstr>Статические конструкторы </vt:lpstr>
      <vt:lpstr>Статические конструкторы </vt:lpstr>
      <vt:lpstr>Закрытый конструктор</vt:lpstr>
      <vt:lpstr>Деструкторы</vt:lpstr>
      <vt:lpstr>Свойства деструктора</vt:lpstr>
      <vt:lpstr>Свойства класса  </vt:lpstr>
      <vt:lpstr>Презентация PowerPoint</vt:lpstr>
      <vt:lpstr>Презентация PowerPoint</vt:lpstr>
      <vt:lpstr>Презентация PowerPoint</vt:lpstr>
      <vt:lpstr>Презентация PowerPoint</vt:lpstr>
      <vt:lpstr>Автоматические свойства</vt:lpstr>
      <vt:lpstr>Презентация PowerPoint</vt:lpstr>
      <vt:lpstr>С #6 С#7</vt:lpstr>
      <vt:lpstr>Презентация PowerPoint</vt:lpstr>
      <vt:lpstr>Индексаторы (свойства с параметрами) </vt:lpstr>
      <vt:lpstr>Презентация PowerPoint</vt:lpstr>
      <vt:lpstr>Презентация PowerPoint</vt:lpstr>
      <vt:lpstr>Презентация PowerPoint</vt:lpstr>
      <vt:lpstr>Многомерные индексаторы</vt:lpstr>
      <vt:lpstr>Особенности хранения ссылочного типа</vt:lpstr>
      <vt:lpstr>Копирование значений</vt:lpstr>
      <vt:lpstr>Статические члены класса</vt:lpstr>
      <vt:lpstr>Презентация PowerPoint</vt:lpstr>
      <vt:lpstr>Презентация PowerPoint</vt:lpstr>
      <vt:lpstr>Презентация PowerPoint</vt:lpstr>
      <vt:lpstr>Статические конструкторы</vt:lpstr>
      <vt:lpstr>Презентация PowerPoint</vt:lpstr>
      <vt:lpstr>Статический класс</vt:lpstr>
      <vt:lpstr>Презентация PowerPoint</vt:lpstr>
      <vt:lpstr>Методы расширения</vt:lpstr>
      <vt:lpstr>Презентация PowerPoint</vt:lpstr>
      <vt:lpstr>Правила для методов расширений</vt:lpstr>
      <vt:lpstr>Частичные классы  структуры, интерфейсы и методы</vt:lpstr>
      <vt:lpstr>Презентация PowerPoint</vt:lpstr>
      <vt:lpstr>Правила использования частичных методов</vt:lpstr>
      <vt:lpstr>Анонимные типы</vt:lpstr>
      <vt:lpstr>Записи (С# 8/9)</vt:lpstr>
      <vt:lpstr>Записи (С# 8/9)</vt:lpstr>
      <vt:lpstr>Записи</vt:lpstr>
      <vt:lpstr>Презентация PowerPoint</vt:lpstr>
      <vt:lpstr>Презентация PowerPoint</vt:lpstr>
      <vt:lpstr>Методы System.Object</vt:lpstr>
      <vt:lpstr>ToString</vt:lpstr>
      <vt:lpstr>Презентация PowerPoint</vt:lpstr>
      <vt:lpstr> Метод Equals </vt:lpstr>
      <vt:lpstr>Презентация PowerPoint</vt:lpstr>
      <vt:lpstr>Презентация PowerPoint</vt:lpstr>
      <vt:lpstr>Презентация PowerPoint</vt:lpstr>
      <vt:lpstr>Требования к Equals</vt:lpstr>
      <vt:lpstr>Презентация PowerPoint</vt:lpstr>
      <vt:lpstr>GetHashCode  Хеш-коды объектов</vt:lpstr>
      <vt:lpstr>Требования к GetHashCode</vt:lpstr>
      <vt:lpstr>Презентация PowerPoint</vt:lpstr>
      <vt:lpstr>метод GetType</vt:lpstr>
      <vt:lpstr>Finalize()</vt:lpstr>
      <vt:lpstr>Clone()</vt:lpstr>
      <vt:lpstr>Модификаторы параметров методов </vt:lpstr>
      <vt:lpstr>Презентация PowerPoint</vt:lpstr>
      <vt:lpstr>Презентация PowerPoint</vt:lpstr>
      <vt:lpstr>Презентация PowerPoint</vt:lpstr>
      <vt:lpstr>out</vt:lpstr>
      <vt:lpstr>Презентация PowerPoint</vt:lpstr>
      <vt:lpstr>params</vt:lpstr>
      <vt:lpstr>Необязательные аргументы</vt:lpstr>
      <vt:lpstr>Именованные аргументы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Понятие класса, объекта</dc:title>
  <dc:creator>пнт</dc:creator>
  <cp:lastModifiedBy>Артур Мущук</cp:lastModifiedBy>
  <cp:revision>14</cp:revision>
  <dcterms:created xsi:type="dcterms:W3CDTF">2004-09-23T08:41:44Z</dcterms:created>
  <dcterms:modified xsi:type="dcterms:W3CDTF">2024-09-24T20:22:29Z</dcterms:modified>
</cp:coreProperties>
</file>