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1" r:id="rId15"/>
    <p:sldId id="269" r:id="rId16"/>
    <p:sldId id="283" r:id="rId17"/>
    <p:sldId id="270" r:id="rId18"/>
    <p:sldId id="271" r:id="rId19"/>
    <p:sldId id="273" r:id="rId20"/>
    <p:sldId id="274" r:id="rId21"/>
    <p:sldId id="272" r:id="rId22"/>
    <p:sldId id="275" r:id="rId23"/>
    <p:sldId id="276" r:id="rId24"/>
    <p:sldId id="277" r:id="rId25"/>
    <p:sldId id="278" r:id="rId26"/>
    <p:sldId id="280" r:id="rId27"/>
    <p:sldId id="279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298" r:id="rId45"/>
    <p:sldId id="302" r:id="rId46"/>
    <p:sldId id="303" r:id="rId47"/>
    <p:sldId id="300" r:id="rId48"/>
    <p:sldId id="301" r:id="rId49"/>
    <p:sldId id="304" r:id="rId50"/>
    <p:sldId id="305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18/3/20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18/3/20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CEC41E-48BD-4881-B6FF-D82EEBBCD904}" type="datetimeFigureOut">
              <a:rPr lang="en-US" smtClean="0"/>
              <a:t>18/3/20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4" Type="http://schemas.openxmlformats.org/officeDocument/2006/relationships/image" Target="../media/image52.png"/><Relationship Id="rId5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sitory.upenn.edu/cgi/viewcontent.cgi?article=1162&amp;context=cis_papers" TargetMode="External"/><Relationship Id="rId4" Type="http://schemas.openxmlformats.org/officeDocument/2006/relationships/hyperlink" Target="https://papers.nips.cc/paper/4296-efficient-inference-in-fully-connected-crfs-with-gaussian-edge-potentials" TargetMode="External"/><Relationship Id="rId5" Type="http://schemas.openxmlformats.org/officeDocument/2006/relationships/hyperlink" Target="https://arxiv.org/abs/1502.03240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xiv.org/abs/1606.00915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ew.adams.pub/BarronCVPR2015_supp.pdf" TargetMode="External"/><Relationship Id="rId4" Type="http://schemas.openxmlformats.org/officeDocument/2006/relationships/hyperlink" Target="https://graphics.stanford.edu/papers/permutohedral/" TargetMode="External"/><Relationship Id="rId5" Type="http://schemas.openxmlformats.org/officeDocument/2006/relationships/hyperlink" Target="http://citeseerx.ist.psu.edu/viewdoc/summary?doi=10.1.1.224.7154" TargetMode="External"/><Relationship Id="rId6" Type="http://schemas.openxmlformats.org/officeDocument/2006/relationships/hyperlink" Target="https://people.csail.mit.edu/sparis/publi/2006/eccv/Paris_06_Fast_Approximation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xiv.org/abs/1511.03296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processing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after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segmentation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CRF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CRFASRNN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Bilateral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Solver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3991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Inference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Update equation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(Z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Zi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tractable)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4" y="3319538"/>
            <a:ext cx="7581900" cy="3568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2514600"/>
            <a:ext cx="55499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61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Inference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Mean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field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fully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connected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CRFs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Message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passing</a:t>
            </a:r>
          </a:p>
          <a:p>
            <a:pPr marL="349250" lvl="1" indent="0">
              <a:buNone/>
            </a:pPr>
            <a:r>
              <a:rPr kumimoji="1" lang="en-US" altLang="zh-CN" dirty="0" smtClean="0"/>
              <a:t>Quadratic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complexity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21" y="2813963"/>
            <a:ext cx="8345642" cy="233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96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Inference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Efficient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Message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Passing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High-Dimensional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Filtering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Splat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sym typeface="Wingdings"/>
              </a:rPr>
              <a:t> </a:t>
            </a:r>
            <a:r>
              <a:rPr kumimoji="1" lang="en-US" altLang="zh-CN" dirty="0" smtClean="0">
                <a:sym typeface="Wingdings"/>
              </a:rPr>
              <a:t>blur</a:t>
            </a:r>
            <a:r>
              <a:rPr kumimoji="1" lang="zh-CN" altLang="en-US" dirty="0" smtClean="0">
                <a:sym typeface="Wingdings"/>
              </a:rPr>
              <a:t>  </a:t>
            </a:r>
            <a:r>
              <a:rPr kumimoji="1" lang="en-US" altLang="zh-CN" dirty="0" smtClean="0">
                <a:sym typeface="Wingdings"/>
              </a:rPr>
              <a:t>slice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2942166"/>
            <a:ext cx="5257800" cy="635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4581676"/>
            <a:ext cx="67691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63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Learning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Learning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Parameters</a:t>
            </a:r>
          </a:p>
          <a:p>
            <a:pPr lvl="1"/>
            <a:r>
              <a:rPr kumimoji="1" lang="en-US" altLang="zh-CN" dirty="0" smtClean="0"/>
              <a:t>Grid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search</a:t>
            </a:r>
          </a:p>
          <a:p>
            <a:pPr lvl="1"/>
            <a:r>
              <a:rPr kumimoji="1" lang="en-US" altLang="zh-CN" dirty="0" smtClean="0"/>
              <a:t>Setting</a:t>
            </a:r>
            <a:r>
              <a:rPr kumimoji="1" lang="zh-CN" altLang="en-US" dirty="0" smtClean="0"/>
              <a:t>  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MLE</a:t>
            </a:r>
          </a:p>
          <a:p>
            <a:pPr lvl="1"/>
            <a:r>
              <a:rPr kumimoji="1" lang="en-US" altLang="zh-CN" dirty="0" smtClean="0"/>
              <a:t>simple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label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given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Potts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(for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Deeplab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v2)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 smtClean="0"/>
              <a:t>Objective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MLE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866" y="2585155"/>
            <a:ext cx="1371600" cy="292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755" y="3043062"/>
            <a:ext cx="1282700" cy="266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600" y="3429000"/>
            <a:ext cx="1562100" cy="254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3156" y="5238045"/>
            <a:ext cx="5118100" cy="749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8689" y="4220632"/>
            <a:ext cx="3169804" cy="40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57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Learning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Gradient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L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Z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intractable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again</a:t>
            </a:r>
          </a:p>
          <a:p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potential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distribution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Q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again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8" y="2635290"/>
            <a:ext cx="9055100" cy="1943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07" y="5917238"/>
            <a:ext cx="8009663" cy="67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90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CRF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Conclusion</a:t>
            </a:r>
          </a:p>
          <a:p>
            <a:pPr lvl="1"/>
            <a:r>
              <a:rPr kumimoji="1" lang="en-US" altLang="zh-CN" dirty="0" smtClean="0"/>
              <a:t>Modeling</a:t>
            </a:r>
          </a:p>
          <a:p>
            <a:pPr lvl="2"/>
            <a:r>
              <a:rPr kumimoji="1" lang="en-US" altLang="zh-CN" dirty="0"/>
              <a:t>Unary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potentials</a:t>
            </a:r>
          </a:p>
          <a:p>
            <a:pPr lvl="3"/>
            <a:r>
              <a:rPr kumimoji="1" lang="en-US" altLang="zh-CN" dirty="0"/>
              <a:t>generated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neutral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prior</a:t>
            </a:r>
          </a:p>
          <a:p>
            <a:pPr lvl="2"/>
            <a:r>
              <a:rPr kumimoji="1" lang="en-US" altLang="zh-CN" dirty="0" smtClean="0"/>
              <a:t>Pairwise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potential</a:t>
            </a:r>
          </a:p>
          <a:p>
            <a:pPr lvl="3"/>
            <a:r>
              <a:rPr kumimoji="1" lang="en-US" altLang="zh-CN" dirty="0" smtClean="0"/>
              <a:t>Smoothness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kernel</a:t>
            </a:r>
          </a:p>
          <a:p>
            <a:pPr marL="1035050" lvl="3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	Encourage label agreement between similar pixels</a:t>
            </a:r>
            <a:endParaRPr kumimoji="1" lang="en-US" altLang="zh-CN" dirty="0"/>
          </a:p>
          <a:p>
            <a:pPr lvl="3"/>
            <a:r>
              <a:rPr kumimoji="1" lang="en-US" altLang="zh-CN" dirty="0"/>
              <a:t>Appearance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kernel</a:t>
            </a:r>
          </a:p>
          <a:p>
            <a:pPr marL="1035050" lvl="3" indent="0">
              <a:buNone/>
            </a:pPr>
            <a:r>
              <a:rPr kumimoji="1" lang="en-US" altLang="zh-CN" dirty="0" smtClean="0"/>
              <a:t>	Spatial and appearance consistency</a:t>
            </a:r>
          </a:p>
          <a:p>
            <a:pPr lvl="1"/>
            <a:r>
              <a:rPr kumimoji="1" lang="en-US" altLang="zh-CN" dirty="0" smtClean="0"/>
              <a:t>Training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Inference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intractable</a:t>
            </a:r>
          </a:p>
          <a:p>
            <a:pPr lvl="2"/>
            <a:r>
              <a:rPr kumimoji="1" lang="en-US" altLang="zh-CN" dirty="0" smtClean="0"/>
              <a:t>Message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passing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sym typeface="Wingdings"/>
              </a:rPr>
              <a:t> </a:t>
            </a:r>
            <a:r>
              <a:rPr kumimoji="1" lang="en-US" altLang="zh-CN" dirty="0" smtClean="0">
                <a:sym typeface="Wingdings"/>
              </a:rPr>
              <a:t>Gauss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filtering</a:t>
            </a:r>
            <a:r>
              <a:rPr kumimoji="1" lang="zh-CN" altLang="en-US" dirty="0" smtClean="0">
                <a:sym typeface="Wingdings"/>
              </a:rPr>
              <a:t>  </a:t>
            </a:r>
            <a:r>
              <a:rPr kumimoji="1" lang="en-US" altLang="zh-CN" dirty="0" smtClean="0">
                <a:sym typeface="Wingdings"/>
              </a:rPr>
              <a:t>BSB</a:t>
            </a:r>
          </a:p>
          <a:p>
            <a:pPr lvl="2"/>
            <a:r>
              <a:rPr kumimoji="1" lang="en-US" altLang="zh-CN" dirty="0" smtClean="0">
                <a:sym typeface="Wingdings"/>
              </a:rPr>
              <a:t>Partition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function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in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Gibbs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distribution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is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intractable</a:t>
            </a:r>
          </a:p>
          <a:p>
            <a:pPr marL="685800" lvl="2" indent="0">
              <a:buNone/>
            </a:pPr>
            <a:r>
              <a:rPr kumimoji="1" lang="en-US" altLang="zh-CN" dirty="0" smtClean="0">
                <a:sym typeface="Wingdings"/>
              </a:rPr>
              <a:t>	</a:t>
            </a:r>
            <a:r>
              <a:rPr kumimoji="1" lang="zh-CN" altLang="en-US" dirty="0" smtClean="0">
                <a:sym typeface="Wingdings"/>
              </a:rPr>
              <a:t>  </a:t>
            </a:r>
            <a:r>
              <a:rPr kumimoji="1" lang="en-US" altLang="zh-CN" dirty="0" smtClean="0">
                <a:sym typeface="Wingdings"/>
              </a:rPr>
              <a:t>minimize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KL(Gibbs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distribution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|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potential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distribution)</a:t>
            </a:r>
            <a:endParaRPr kumimoji="1" lang="en-US" altLang="zh-CN" dirty="0" smtClean="0"/>
          </a:p>
          <a:p>
            <a:pPr marL="349250" lvl="1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62468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CRF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6390" b="-63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57764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CRFASRNN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CRF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unrolled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RNN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089" y="2521914"/>
            <a:ext cx="5777215" cy="422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9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CRFASRNN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Mean field iteration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706915"/>
            <a:ext cx="70866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97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CRFASRNN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Mean field iteration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51000"/>
            <a:ext cx="69977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9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Post processing after segmentation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CRF</a:t>
            </a:r>
          </a:p>
          <a:p>
            <a:r>
              <a:rPr kumimoji="1" lang="en-US" altLang="zh-CN" dirty="0" smtClean="0"/>
              <a:t>CRFASRNN</a:t>
            </a:r>
          </a:p>
          <a:p>
            <a:r>
              <a:rPr kumimoji="1" lang="en-US" altLang="zh-CN" dirty="0" smtClean="0"/>
              <a:t>Bilateral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Solver</a:t>
            </a:r>
          </a:p>
          <a:p>
            <a:r>
              <a:rPr kumimoji="1" lang="en-US" altLang="zh-CN" dirty="0"/>
              <a:t>Fast Gaussian filtering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9752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CRFASRNN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Initialization</a:t>
            </a:r>
            <a:r>
              <a:rPr kumimoji="1" lang="en-US" altLang="en-US" dirty="0" smtClean="0"/>
              <a:t> (</a:t>
            </a:r>
            <a:r>
              <a:rPr kumimoji="1" lang="en-US" altLang="en-US" dirty="0" err="1" smtClean="0"/>
              <a:t>softmax</a:t>
            </a:r>
            <a:r>
              <a:rPr kumimoji="1" lang="en-US" altLang="en-US" dirty="0" smtClean="0"/>
              <a:t>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96" y="3429000"/>
            <a:ext cx="8367182" cy="58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94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CRFASRNN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Message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passing(custom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layer)</a:t>
            </a:r>
          </a:p>
          <a:p>
            <a:pPr lvl="1"/>
            <a:r>
              <a:rPr kumimoji="1" lang="en-US" altLang="zh-CN" dirty="0" err="1" smtClean="0"/>
              <a:t>Permutohedral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lattice(O(N^2)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sym typeface="Wingdings"/>
              </a:rPr>
              <a:t> </a:t>
            </a:r>
            <a:r>
              <a:rPr kumimoji="1" lang="en-US" altLang="zh-CN" dirty="0" smtClean="0">
                <a:sym typeface="Wingdings"/>
              </a:rPr>
              <a:t>O(N)</a:t>
            </a:r>
            <a:r>
              <a:rPr kumimoji="1" lang="en-US" altLang="zh-CN" dirty="0" smtClean="0"/>
              <a:t>)</a:t>
            </a:r>
          </a:p>
          <a:p>
            <a:pPr lvl="2"/>
            <a:r>
              <a:rPr kumimoji="1" lang="en-US" altLang="zh-CN" dirty="0" smtClean="0"/>
              <a:t>Splatting</a:t>
            </a:r>
          </a:p>
          <a:p>
            <a:pPr lvl="2"/>
            <a:r>
              <a:rPr kumimoji="1" lang="en-US" altLang="zh-CN" dirty="0" smtClean="0"/>
              <a:t>Blur</a:t>
            </a:r>
          </a:p>
          <a:p>
            <a:pPr lvl="2"/>
            <a:r>
              <a:rPr kumimoji="1" lang="en-US" altLang="zh-CN" dirty="0" smtClean="0"/>
              <a:t>Slicing</a:t>
            </a:r>
          </a:p>
          <a:p>
            <a:pPr lvl="1"/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6805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CRFASRNN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Reweighting(1x1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conv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Weighted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Gauss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filters</a:t>
            </a:r>
          </a:p>
          <a:p>
            <a:pPr lvl="2"/>
            <a:r>
              <a:rPr kumimoji="1" lang="en-US" altLang="zh-CN" dirty="0" smtClean="0"/>
              <a:t>Spatial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kernel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(Smoothness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kernel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Bilateral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kernel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(</a:t>
            </a:r>
            <a:r>
              <a:rPr kumimoji="1" lang="en-US" altLang="zh-CN" dirty="0"/>
              <a:t>Appearance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kernel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Independent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kernel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weights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label</a:t>
            </a:r>
          </a:p>
          <a:p>
            <a:pPr lvl="2"/>
            <a:r>
              <a:rPr kumimoji="1" lang="en-US" altLang="zh-CN" dirty="0" smtClean="0"/>
              <a:t>Bicycle</a:t>
            </a:r>
          </a:p>
          <a:p>
            <a:pPr lvl="2"/>
            <a:r>
              <a:rPr kumimoji="1" lang="en-US" altLang="zh-CN" dirty="0" smtClean="0"/>
              <a:t>TV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207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CRFASRNN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Compatibility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Transform(1x1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conv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P</a:t>
            </a:r>
            <a:r>
              <a:rPr kumimoji="1" lang="en-US" altLang="zh-CN" dirty="0" smtClean="0"/>
              <a:t>otts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Different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penalty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different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pairwise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classes</a:t>
            </a:r>
          </a:p>
          <a:p>
            <a:pPr lvl="2"/>
            <a:r>
              <a:rPr kumimoji="1" lang="en-US" altLang="zh-CN" dirty="0" smtClean="0"/>
              <a:t>Person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vs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bicycle</a:t>
            </a:r>
          </a:p>
          <a:p>
            <a:pPr lvl="2"/>
            <a:r>
              <a:rPr kumimoji="1" lang="en-US" altLang="zh-CN" dirty="0" smtClean="0"/>
              <a:t>Sky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vs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bicycle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915" y="2586566"/>
            <a:ext cx="1117600" cy="330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515" y="2586566"/>
            <a:ext cx="9398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06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CRFASRNN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Unary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addition(add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op)</a:t>
            </a:r>
          </a:p>
          <a:p>
            <a:pPr lvl="1"/>
            <a:r>
              <a:rPr kumimoji="1" lang="en-US" altLang="zh-CN" dirty="0" smtClean="0"/>
              <a:t>Unary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input</a:t>
            </a:r>
          </a:p>
          <a:p>
            <a:pPr lvl="1"/>
            <a:r>
              <a:rPr kumimoji="1" lang="en-US" altLang="zh-CN" dirty="0" smtClean="0"/>
              <a:t>Pairwise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input</a:t>
            </a:r>
          </a:p>
          <a:p>
            <a:r>
              <a:rPr kumimoji="1" lang="en-US" altLang="zh-CN" dirty="0" smtClean="0"/>
              <a:t>Normalization(</a:t>
            </a:r>
            <a:r>
              <a:rPr kumimoji="1" lang="en-US" altLang="zh-CN" dirty="0" err="1" smtClean="0"/>
              <a:t>softmax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Iteration</a:t>
            </a:r>
          </a:p>
          <a:p>
            <a:pPr lvl="1"/>
            <a:r>
              <a:rPr kumimoji="1" lang="en-US" altLang="zh-CN" dirty="0" smtClean="0"/>
              <a:t>Unrolled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RNN</a:t>
            </a:r>
          </a:p>
          <a:p>
            <a:pPr lvl="1"/>
            <a:r>
              <a:rPr kumimoji="1" lang="en-US" altLang="zh-CN" dirty="0" smtClean="0"/>
              <a:t>Weights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sharing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0910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CRFASRNN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Conclusion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(compared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CRF)</a:t>
            </a:r>
          </a:p>
          <a:p>
            <a:pPr lvl="1"/>
            <a:r>
              <a:rPr kumimoji="1" lang="en-US" altLang="zh-CN" dirty="0"/>
              <a:t>Accuracy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improved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(IOU(%):</a:t>
            </a:r>
            <a:r>
              <a:rPr kumimoji="1" lang="zh-CN" altLang="en-US" dirty="0"/>
              <a:t> </a:t>
            </a:r>
            <a:r>
              <a:rPr kumimoji="1" lang="en-US" altLang="zh-CN" dirty="0"/>
              <a:t>72.96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vs</a:t>
            </a:r>
            <a:r>
              <a:rPr kumimoji="1" lang="zh-CN" altLang="en-US" dirty="0"/>
              <a:t> </a:t>
            </a:r>
            <a:r>
              <a:rPr kumimoji="1" lang="en-US" altLang="zh-CN" dirty="0"/>
              <a:t>67.64)</a:t>
            </a:r>
          </a:p>
          <a:p>
            <a:pPr lvl="1"/>
            <a:r>
              <a:rPr kumimoji="1" lang="en-US" altLang="zh-CN" dirty="0"/>
              <a:t>Speed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Slowed</a:t>
            </a:r>
            <a:r>
              <a:rPr kumimoji="1" lang="zh-CN" altLang="en-US" dirty="0"/>
              <a:t> </a:t>
            </a:r>
            <a:r>
              <a:rPr kumimoji="1" lang="en-US" altLang="zh-CN" dirty="0"/>
              <a:t>down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(time(</a:t>
            </a:r>
            <a:r>
              <a:rPr kumimoji="1" lang="en-US" altLang="zh-CN" dirty="0" err="1"/>
              <a:t>ms</a:t>
            </a:r>
            <a:r>
              <a:rPr kumimoji="1" lang="en-US" altLang="zh-CN" dirty="0"/>
              <a:t>):</a:t>
            </a:r>
            <a:r>
              <a:rPr kumimoji="1" lang="zh-CN" altLang="en-US" dirty="0"/>
              <a:t> </a:t>
            </a:r>
            <a:r>
              <a:rPr kumimoji="1" lang="en-US" altLang="zh-CN" dirty="0"/>
              <a:t>2214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vs</a:t>
            </a:r>
            <a:r>
              <a:rPr kumimoji="1" lang="zh-CN" altLang="en-US" dirty="0"/>
              <a:t> </a:t>
            </a:r>
            <a:r>
              <a:rPr kumimoji="1" lang="en-US" altLang="zh-CN" dirty="0"/>
              <a:t>918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r>
              <a:rPr kumimoji="1" lang="en-US" altLang="zh-CN" dirty="0" smtClean="0"/>
              <a:t>Learnable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parameters</a:t>
            </a:r>
          </a:p>
          <a:p>
            <a:pPr lvl="1"/>
            <a:r>
              <a:rPr kumimoji="1" lang="en-US" altLang="zh-CN" dirty="0" smtClean="0"/>
              <a:t>CRF in </a:t>
            </a:r>
            <a:r>
              <a:rPr kumimoji="1" lang="en-US" altLang="zh-CN" dirty="0" err="1" smtClean="0"/>
              <a:t>deeplab</a:t>
            </a:r>
            <a:r>
              <a:rPr kumimoji="1" lang="en-US" altLang="zh-CN" dirty="0" smtClean="0"/>
              <a:t> v2 has no </a:t>
            </a:r>
            <a:r>
              <a:rPr kumimoji="1" lang="en-US" altLang="zh-CN" smtClean="0"/>
              <a:t>learnable variable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99215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CRFASRNN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1110343"/>
            <a:ext cx="62738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49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Bilateral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Solver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Goal: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recover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“output”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vector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x(Figure1b),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which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resemble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input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target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confidence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large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smooth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tightly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aligned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edges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reference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image.</a:t>
            </a:r>
          </a:p>
          <a:p>
            <a:r>
              <a:rPr kumimoji="1" lang="en-US" altLang="zh-CN" dirty="0" smtClean="0"/>
              <a:t>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“target”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value,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Figure</a:t>
            </a:r>
            <a:r>
              <a:rPr kumimoji="1" lang="zh-CN" altLang="en-US" dirty="0" smtClean="0"/>
              <a:t>1</a:t>
            </a:r>
            <a:r>
              <a:rPr kumimoji="1" lang="en-US" altLang="zh-CN" dirty="0" smtClean="0"/>
              <a:t>a</a:t>
            </a:r>
          </a:p>
          <a:p>
            <a:r>
              <a:rPr kumimoji="1" lang="en-US" altLang="zh-CN" dirty="0" smtClean="0"/>
              <a:t>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quantities,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Figure</a:t>
            </a:r>
            <a:r>
              <a:rPr kumimoji="1" lang="zh-CN" altLang="en-US" dirty="0" smtClean="0"/>
              <a:t>1</a:t>
            </a:r>
            <a:r>
              <a:rPr kumimoji="1" lang="en-US" altLang="zh-CN" dirty="0" smtClean="0"/>
              <a:t>c</a:t>
            </a:r>
          </a:p>
          <a:p>
            <a:r>
              <a:rPr kumimoji="1" lang="en-US" altLang="zh-CN" dirty="0" smtClean="0"/>
              <a:t>Spatial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position,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color: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reference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Figure1d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177" y="5617633"/>
            <a:ext cx="1219200" cy="520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322" y="5617633"/>
            <a:ext cx="16891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09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Bilateral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Solver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659" r="6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45210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Formulation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Objective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function: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Image</a:t>
            </a:r>
            <a:r>
              <a:rPr kumimoji="1" lang="zh-CN" altLang="en-US" dirty="0" smtClean="0"/>
              <a:t>-</a:t>
            </a:r>
            <a:r>
              <a:rPr kumimoji="1" lang="en-US" altLang="zh-CN" dirty="0" smtClean="0"/>
              <a:t>independent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smoothness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term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encourages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bilateral-smooth</a:t>
            </a:r>
          </a:p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data-fidelity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term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minimizes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squared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residual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between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target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weighted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confidence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2597856"/>
            <a:ext cx="79375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3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MRF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Markov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Random field</a:t>
            </a:r>
          </a:p>
          <a:p>
            <a:pPr lvl="1"/>
            <a:endParaRPr kumimoji="1" lang="en-US" altLang="zh-CN" dirty="0" smtClean="0"/>
          </a:p>
          <a:p>
            <a:r>
              <a:rPr kumimoji="1" lang="en-US" altLang="zh-CN" dirty="0" smtClean="0"/>
              <a:t>Gibbs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distribution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03" y="3583960"/>
            <a:ext cx="8333195" cy="30442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48" y="2455938"/>
            <a:ext cx="86868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95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Formulation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Bilateral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affinity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matrix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W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Techniques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speeding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bilateral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filtering</a:t>
            </a:r>
          </a:p>
          <a:p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0772"/>
            <a:ext cx="9144000" cy="8674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622" y="4488744"/>
            <a:ext cx="19685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36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Formulation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“simplified”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bilateral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grid</a:t>
            </a:r>
          </a:p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technique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producing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bi-</a:t>
            </a:r>
            <a:r>
              <a:rPr kumimoji="1" lang="en-US" altLang="zh-CN" dirty="0" err="1" smtClean="0"/>
              <a:t>stochastization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matrices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Dn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Dm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11" y="3942644"/>
            <a:ext cx="6934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04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Formulation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Reformulate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high-dimensional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pixel-space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optimization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problem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terms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lower-dimensional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bilateral-space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vertices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856" y="4825749"/>
            <a:ext cx="1536700" cy="533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59149"/>
            <a:ext cx="9144000" cy="14988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0" y="3530600"/>
            <a:ext cx="77216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81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Formulation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Minimizing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quadratic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form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Equivalent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zh-CN" dirty="0"/>
              <a:t> </a:t>
            </a:r>
            <a:r>
              <a:rPr kumimoji="1" lang="en-US" altLang="zh-CN" dirty="0" smtClean="0"/>
              <a:t>solving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sparse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linear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Slicing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low-dimensional solution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high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dimension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2645833"/>
            <a:ext cx="4940300" cy="876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300" y="4639734"/>
            <a:ext cx="1549400" cy="482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156" y="5719481"/>
            <a:ext cx="1536700" cy="533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5688436"/>
            <a:ext cx="24384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57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Back-propagation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Solving a linear system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Least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squares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problem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Back-propagate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(assume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computed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estimated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vector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gradient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322" y="2637366"/>
            <a:ext cx="1447800" cy="469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5418912"/>
            <a:ext cx="8547100" cy="1130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744" y="3922889"/>
            <a:ext cx="1803400" cy="50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0254" y="5080246"/>
            <a:ext cx="396523" cy="2202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7489" y="4958890"/>
            <a:ext cx="10795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524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Back-propagation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 is symmetric and positive definite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Gradient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diagonal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efficient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matrix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product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Hadamard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product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2669822"/>
            <a:ext cx="5588000" cy="520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337" y="3911600"/>
            <a:ext cx="3263900" cy="1117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633" y="3911600"/>
            <a:ext cx="1282700" cy="927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2833" y="3911600"/>
            <a:ext cx="9398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4036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Back-propagation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Recall the formulation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Assume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computed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loss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gradient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2679700"/>
            <a:ext cx="4305300" cy="495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3279422"/>
            <a:ext cx="8204200" cy="596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378" y="3977922"/>
            <a:ext cx="800100" cy="482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3178" y="4343400"/>
            <a:ext cx="990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777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Back-propagation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Gradients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2566811"/>
            <a:ext cx="2247900" cy="977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578" y="2566811"/>
            <a:ext cx="3200400" cy="1066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845277"/>
            <a:ext cx="7315200" cy="1130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367867"/>
            <a:ext cx="9144000" cy="111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481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Back-propagation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Review</a:t>
            </a:r>
          </a:p>
          <a:p>
            <a:r>
              <a:rPr kumimoji="1" lang="en-US" altLang="zh-CN" dirty="0" smtClean="0"/>
              <a:t>Forward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Backward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3348565"/>
            <a:ext cx="7023100" cy="571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5167489"/>
            <a:ext cx="85979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30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Preconditioning&amp;Initialize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Jacobi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preconditioner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Initialize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vector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</a:t>
            </a:r>
          </a:p>
          <a:p>
            <a:r>
              <a:rPr kumimoji="1" lang="en-US" altLang="zh-CN" dirty="0" smtClean="0"/>
              <a:t>Minimize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term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loss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679700"/>
            <a:ext cx="8534400" cy="495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3149600"/>
            <a:ext cx="4038600" cy="558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5056012"/>
            <a:ext cx="8178800" cy="571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4300" y="5627512"/>
            <a:ext cx="1295400" cy="419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0200" y="6046612"/>
            <a:ext cx="33909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3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CRF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Chain-structured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CRF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00" y="2578100"/>
            <a:ext cx="27178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299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Preconditioning&amp;Initialize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Pyramid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preconditioning</a:t>
            </a:r>
          </a:p>
          <a:p>
            <a:r>
              <a:rPr kumimoji="1" lang="en-US" altLang="zh-CN" dirty="0" smtClean="0"/>
              <a:t>Construct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pyramid-space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vector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z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bilateral-space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vector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  </a:t>
            </a:r>
            <a:endParaRPr kumimoji="1" lang="en-US" altLang="zh-CN" dirty="0" smtClean="0"/>
          </a:p>
          <a:p>
            <a:r>
              <a:rPr kumimoji="1" lang="en-US" altLang="zh-CN" dirty="0" smtClean="0"/>
              <a:t>Collapse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z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down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   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056" y="3101622"/>
            <a:ext cx="800100" cy="457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734" y="3657600"/>
            <a:ext cx="9652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788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Preconditioning&amp;Initialize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Pyramid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preconditioning</a:t>
            </a:r>
            <a:endParaRPr kumimoji="1" lang="zh-CN" altLang="en-US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Ad-hot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element-wise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scaling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Parameters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pyramid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preconditioning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0" y="2750256"/>
            <a:ext cx="6426200" cy="990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867" y="4536723"/>
            <a:ext cx="5168900" cy="1130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600" y="6255456"/>
            <a:ext cx="23368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686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Preconditioning&amp;Initialize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Pyramid initialization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Parameters for pyramid initialization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9240"/>
            <a:ext cx="9144000" cy="9780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200" y="4556477"/>
            <a:ext cx="2374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710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Preconditioning&amp;Initialize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8831" b="-8831"/>
          <a:stretch>
            <a:fillRect/>
          </a:stretch>
        </p:blipFill>
        <p:spPr>
          <a:xfrm>
            <a:off x="765175" y="2070100"/>
            <a:ext cx="7612063" cy="4183063"/>
          </a:xfrm>
        </p:spPr>
      </p:pic>
    </p:spTree>
    <p:extLst>
      <p:ext uri="{BB962C8B-B14F-4D97-AF65-F5344CB8AC3E}">
        <p14:creationId xmlns:p14="http://schemas.microsoft.com/office/powerpoint/2010/main" val="4192783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Bilateral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Conclusion</a:t>
            </a:r>
          </a:p>
          <a:p>
            <a:pPr lvl="1"/>
            <a:r>
              <a:rPr kumimoji="1" lang="en-US" altLang="zh-CN" dirty="0" smtClean="0"/>
              <a:t>Linear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least-squares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optimization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problem</a:t>
            </a:r>
          </a:p>
          <a:p>
            <a:pPr lvl="1"/>
            <a:r>
              <a:rPr kumimoji="1" lang="en-US" altLang="zh-CN" dirty="0" smtClean="0"/>
              <a:t>Simplified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bilateral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acceleration</a:t>
            </a:r>
          </a:p>
          <a:p>
            <a:pPr lvl="1"/>
            <a:r>
              <a:rPr kumimoji="1" lang="en-US" altLang="zh-CN" dirty="0" smtClean="0"/>
              <a:t>Preconditioning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acceleration</a:t>
            </a:r>
          </a:p>
          <a:p>
            <a:pPr lvl="1"/>
            <a:r>
              <a:rPr kumimoji="1" lang="en-US" altLang="zh-CN" dirty="0" smtClean="0"/>
              <a:t>Initialization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acceleration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26698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Fast Gaussian filtering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Splat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resample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input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        </a:t>
            </a:r>
            <a:r>
              <a:rPr kumimoji="1" lang="en-US" altLang="zh-CN" dirty="0" smtClean="0"/>
              <a:t>chosen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sampling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position</a:t>
            </a:r>
            <a:r>
              <a:rPr kumimoji="1" lang="zh-CN" altLang="en-US" dirty="0" smtClean="0"/>
              <a:t>-</a:t>
            </a:r>
            <a:r>
              <a:rPr kumimoji="1" lang="en-US" altLang="zh-CN" dirty="0" smtClean="0"/>
              <a:t>space</a:t>
            </a:r>
          </a:p>
          <a:p>
            <a:r>
              <a:rPr kumimoji="1" lang="en-US" altLang="zh-CN" dirty="0" smtClean="0"/>
              <a:t>Blur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across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sampling,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together</a:t>
            </a:r>
            <a:r>
              <a:rPr kumimoji="1" lang="zh-CN" altLang="en-US" dirty="0" smtClean="0"/>
              <a:t>         </a:t>
            </a:r>
            <a:r>
              <a:rPr kumimoji="1" lang="en-US" altLang="zh-CN" dirty="0" smtClean="0"/>
              <a:t>values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similar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positions</a:t>
            </a:r>
          </a:p>
          <a:p>
            <a:r>
              <a:rPr kumimoji="1" lang="en-US" altLang="zh-CN" dirty="0" smtClean="0"/>
              <a:t>Slice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resample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original</a:t>
            </a:r>
            <a:r>
              <a:rPr kumimoji="1" lang="zh-CN" altLang="en-US" dirty="0" smtClean="0"/>
              <a:t>           </a:t>
            </a:r>
            <a:r>
              <a:rPr kumimoji="1" lang="en-US" altLang="zh-CN" dirty="0" smtClean="0"/>
              <a:t>position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vectors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188" y="0"/>
            <a:ext cx="17918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769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Fast Gaussian filtering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sd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1229072"/>
            <a:ext cx="73533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161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Fast Gaussian filtering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Permutohedral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lattice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2738966"/>
            <a:ext cx="90043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686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Fast Gaussian filtering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Simplified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bilateral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grid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2599266"/>
            <a:ext cx="87884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413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</a:t>
            </a:r>
            <a:r>
              <a:rPr kumimoji="1" lang="en-US" altLang="zh-CN" dirty="0" smtClean="0"/>
              <a:t>eference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hlinkClick r:id="rId2"/>
              </a:rPr>
              <a:t>DeepLab: Semantic Image Segmentation with Deep Convolutional Nets, Atrous Convolution, and Fully Connected CRFs</a:t>
            </a:r>
            <a:endParaRPr kumimoji="1" lang="en-US" altLang="zh-CN" dirty="0" smtClean="0"/>
          </a:p>
          <a:p>
            <a:r>
              <a:rPr kumimoji="1" lang="en-US" altLang="zh-CN" dirty="0" smtClean="0">
                <a:hlinkClick r:id="rId3"/>
              </a:rPr>
              <a:t>Conditional Random Fields- Probabilistic Models for Segmenting and Labeling Sequence Data</a:t>
            </a:r>
            <a:endParaRPr kumimoji="1" lang="en-US" altLang="zh-CN" dirty="0" smtClean="0"/>
          </a:p>
          <a:p>
            <a:r>
              <a:rPr kumimoji="1" lang="en-US" altLang="zh-CN" dirty="0" smtClean="0">
                <a:hlinkClick r:id="rId4"/>
              </a:rPr>
              <a:t>Efficient Inference in Fully Connected CRFs with Gaussian Edge Potentials</a:t>
            </a:r>
            <a:endParaRPr kumimoji="1" lang="en-US" altLang="zh-CN" dirty="0" smtClean="0"/>
          </a:p>
          <a:p>
            <a:r>
              <a:rPr kumimoji="1" lang="en-US" altLang="zh-CN" dirty="0" smtClean="0">
                <a:hlinkClick r:id="rId5"/>
              </a:rPr>
              <a:t>Conditional Random Fields as Recurrent Neural Networks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784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CRF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field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:</a:t>
            </a:r>
            <a:r>
              <a:rPr kumimoji="1" lang="en-US" altLang="zh-CN" dirty="0" smtClean="0"/>
              <a:t>{X1,</a:t>
            </a:r>
            <a:r>
              <a:rPr kumimoji="1" lang="zh-CN" altLang="en-US" dirty="0" smtClean="0"/>
              <a:t> </a:t>
            </a:r>
            <a:r>
              <a:rPr kumimoji="1" lang="is-IS" altLang="zh-CN" dirty="0" smtClean="0"/>
              <a:t>…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XN}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belongs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labels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{l1,</a:t>
            </a:r>
            <a:r>
              <a:rPr kumimoji="1" lang="zh-CN" altLang="en-US" dirty="0" smtClean="0"/>
              <a:t> </a:t>
            </a:r>
            <a:r>
              <a:rPr kumimoji="1" lang="is-IS" altLang="zh-CN" dirty="0" smtClean="0"/>
              <a:t>…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lk</a:t>
            </a:r>
            <a:r>
              <a:rPr kumimoji="1" lang="en-US" altLang="zh-CN" dirty="0" smtClean="0"/>
              <a:t>}</a:t>
            </a:r>
          </a:p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field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{I1,</a:t>
            </a:r>
            <a:r>
              <a:rPr kumimoji="1" lang="zh-CN" altLang="en-US" dirty="0" smtClean="0"/>
              <a:t> </a:t>
            </a:r>
            <a:r>
              <a:rPr kumimoji="1" lang="is-IS" altLang="zh-CN" dirty="0" smtClean="0"/>
              <a:t>…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IN}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stands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pixels.</a:t>
            </a:r>
            <a:endParaRPr kumimoji="1" lang="en-US" altLang="zh-CN" dirty="0"/>
          </a:p>
          <a:p>
            <a:r>
              <a:rPr kumimoji="1" lang="en-US" altLang="zh-CN" dirty="0" smtClean="0"/>
              <a:t>Clique: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</a:t>
            </a:r>
          </a:p>
          <a:p>
            <a:r>
              <a:rPr kumimoji="1" lang="en-US" altLang="zh-CN" dirty="0" smtClean="0"/>
              <a:t>Gibbs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distribution</a:t>
            </a:r>
          </a:p>
          <a:p>
            <a:pPr marL="0" indent="0">
              <a:buNone/>
            </a:pP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stands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conditional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field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(I,X)</a:t>
            </a:r>
            <a:endParaRPr kumimoji="1" lang="en-US" altLang="zh-CN" dirty="0"/>
          </a:p>
          <a:p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labeling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415" y="4354285"/>
            <a:ext cx="4603822" cy="3870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377" y="5644140"/>
            <a:ext cx="3373303" cy="32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415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Reference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hlinkClick r:id="rId2"/>
              </a:rPr>
              <a:t>The Fast Bilateral Solver</a:t>
            </a:r>
            <a:endParaRPr kumimoji="1" lang="en-US" altLang="zh-CN" dirty="0" smtClean="0"/>
          </a:p>
          <a:p>
            <a:r>
              <a:rPr kumimoji="1" lang="en-US" altLang="zh-CN" dirty="0" smtClean="0">
                <a:hlinkClick r:id="rId3"/>
              </a:rPr>
              <a:t>Fast Bilateral-Space Stereo for Synthetic Defocus</a:t>
            </a:r>
            <a:endParaRPr kumimoji="1" lang="en-US" altLang="zh-CN" dirty="0" smtClean="0"/>
          </a:p>
          <a:p>
            <a:r>
              <a:rPr kumimoji="1" lang="en-US" altLang="zh-CN" dirty="0" smtClean="0">
                <a:hlinkClick r:id="rId4"/>
              </a:rPr>
              <a:t>Fast High-Dimensional Filtering Using the Permutohedral Lattice</a:t>
            </a:r>
            <a:endParaRPr kumimoji="1" lang="en-US" altLang="zh-CN" dirty="0" smtClean="0"/>
          </a:p>
          <a:p>
            <a:r>
              <a:rPr kumimoji="1" lang="en-US" altLang="zh-CN" dirty="0" smtClean="0">
                <a:hlinkClick r:id="rId5"/>
              </a:rPr>
              <a:t>HIGH-DIMENSIONAL GAUSSIAN FILTERING FOR COMPUTATIONAL PHOTOGRAPHY</a:t>
            </a:r>
            <a:endParaRPr kumimoji="1" lang="en-US" altLang="zh-CN" dirty="0" smtClean="0"/>
          </a:p>
          <a:p>
            <a:r>
              <a:rPr kumimoji="1" lang="en-US" altLang="zh-CN" dirty="0" smtClean="0">
                <a:hlinkClick r:id="rId6"/>
              </a:rPr>
              <a:t>A Fast Approximation of the Bilateral Filter using a Signal Processing Approach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242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Fully connected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CRF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  <a:r>
              <a:rPr kumimoji="1" lang="en-US" altLang="zh-CN" dirty="0"/>
              <a:t>Gibbs</a:t>
            </a:r>
            <a:r>
              <a:rPr kumimoji="1" lang="zh-CN" altLang="en-US" dirty="0"/>
              <a:t> </a:t>
            </a:r>
            <a:r>
              <a:rPr kumimoji="1" lang="en-US" altLang="zh-CN" dirty="0"/>
              <a:t>Energy</a:t>
            </a:r>
            <a:r>
              <a:rPr kumimoji="1" lang="zh-CN" altLang="en-US" dirty="0"/>
              <a:t> </a:t>
            </a:r>
            <a:endParaRPr kumimoji="1" lang="en-US" altLang="zh-CN" dirty="0" smtClean="0"/>
          </a:p>
          <a:p>
            <a:r>
              <a:rPr kumimoji="1" lang="en-US" altLang="zh-CN" dirty="0" smtClean="0"/>
              <a:t>Fully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connected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pairwise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/>
              <a:t>CRF</a:t>
            </a:r>
          </a:p>
          <a:p>
            <a:pPr lvl="1"/>
            <a:r>
              <a:rPr kumimoji="1" lang="en-US" altLang="zh-CN" dirty="0" smtClean="0"/>
              <a:t>Gibbs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energy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  <a:p>
            <a:r>
              <a:rPr kumimoji="1" lang="en-US" altLang="zh-CN" dirty="0" smtClean="0"/>
              <a:t>Unary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potentials: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generated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neutral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network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prior</a:t>
            </a:r>
          </a:p>
          <a:p>
            <a:pPr lvl="1"/>
            <a:r>
              <a:rPr kumimoji="1" lang="en-US" altLang="zh-CN" dirty="0" smtClean="0"/>
              <a:t>No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parameters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184" y="3201004"/>
            <a:ext cx="2603500" cy="419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184" y="2070846"/>
            <a:ext cx="3415307" cy="44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64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Fully connected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CRF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Pairwise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potentials:</a:t>
            </a:r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Appearance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kernel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Smoothness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kernel</a:t>
            </a:r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184952" y="23464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2496883"/>
            <a:ext cx="3441700" cy="558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3118757"/>
            <a:ext cx="5562600" cy="825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181" y="4492776"/>
            <a:ext cx="3214873" cy="72027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2930" y="5636627"/>
            <a:ext cx="2305936" cy="81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96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Inference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spcBef>
                <a:spcPts val="2000"/>
              </a:spcBef>
            </a:pP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Gibbs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distribution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Z is intractable</a:t>
            </a:r>
          </a:p>
          <a:p>
            <a:r>
              <a:rPr kumimoji="1" lang="en-US" altLang="zh-CN" dirty="0" smtClean="0"/>
              <a:t>Mean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field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approximation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potential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distribution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933" y="2585359"/>
            <a:ext cx="5511800" cy="889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528" y="5561390"/>
            <a:ext cx="1943100" cy="342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261" y="3947352"/>
            <a:ext cx="1736707" cy="54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53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Inference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2000"/>
              </a:spcBef>
            </a:pPr>
            <a:r>
              <a:rPr kumimoji="1" lang="en-US" altLang="zh-CN" dirty="0"/>
              <a:t>Minimize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KL-divergence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561715"/>
            <a:ext cx="69342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95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栖息地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栖息地.thmx</Template>
  <TotalTime>571</TotalTime>
  <Words>875</Words>
  <Application>Microsoft Macintosh PowerPoint</Application>
  <PresentationFormat>全屏显示(4:3)</PresentationFormat>
  <Paragraphs>244</Paragraphs>
  <Slides>50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栖息地</vt:lpstr>
      <vt:lpstr>Post processing after segmentation</vt:lpstr>
      <vt:lpstr>Post processing after segmentation</vt:lpstr>
      <vt:lpstr>MRF</vt:lpstr>
      <vt:lpstr>CRF</vt:lpstr>
      <vt:lpstr>CRF</vt:lpstr>
      <vt:lpstr>Fully connected CRF</vt:lpstr>
      <vt:lpstr>Fully connected CRF</vt:lpstr>
      <vt:lpstr>Inference</vt:lpstr>
      <vt:lpstr>Inference</vt:lpstr>
      <vt:lpstr>Inference</vt:lpstr>
      <vt:lpstr>Inference</vt:lpstr>
      <vt:lpstr>Inference</vt:lpstr>
      <vt:lpstr>Learning</vt:lpstr>
      <vt:lpstr>Learning</vt:lpstr>
      <vt:lpstr>CRF</vt:lpstr>
      <vt:lpstr>CRF</vt:lpstr>
      <vt:lpstr>CRFASRNN</vt:lpstr>
      <vt:lpstr>CRFASRNN</vt:lpstr>
      <vt:lpstr>CRFASRNN</vt:lpstr>
      <vt:lpstr>CRFASRNN</vt:lpstr>
      <vt:lpstr>CRFASRNN</vt:lpstr>
      <vt:lpstr>CRFASRNN</vt:lpstr>
      <vt:lpstr>CRFASRNN</vt:lpstr>
      <vt:lpstr>CRFASRNN</vt:lpstr>
      <vt:lpstr>CRFASRNN</vt:lpstr>
      <vt:lpstr>CRFASRNN</vt:lpstr>
      <vt:lpstr>Bilateral Solver</vt:lpstr>
      <vt:lpstr>Bilateral Solver</vt:lpstr>
      <vt:lpstr>Formulation</vt:lpstr>
      <vt:lpstr>Formulation</vt:lpstr>
      <vt:lpstr>Formulation</vt:lpstr>
      <vt:lpstr>Formulation</vt:lpstr>
      <vt:lpstr>Formulation</vt:lpstr>
      <vt:lpstr>Back-propagation</vt:lpstr>
      <vt:lpstr>Back-propagation</vt:lpstr>
      <vt:lpstr>Back-propagation</vt:lpstr>
      <vt:lpstr>Back-propagation</vt:lpstr>
      <vt:lpstr>Back-propagation</vt:lpstr>
      <vt:lpstr>Preconditioning&amp;Initialize</vt:lpstr>
      <vt:lpstr>Preconditioning&amp;Initialize</vt:lpstr>
      <vt:lpstr>Preconditioning&amp;Initialize</vt:lpstr>
      <vt:lpstr>Preconditioning&amp;Initialize</vt:lpstr>
      <vt:lpstr>Preconditioning&amp;Initialize</vt:lpstr>
      <vt:lpstr>Bilateral Solver</vt:lpstr>
      <vt:lpstr>Fast Gaussian filtering</vt:lpstr>
      <vt:lpstr>Fast Gaussian filtering</vt:lpstr>
      <vt:lpstr>Fast Gaussian filtering</vt:lpstr>
      <vt:lpstr>Fast Gaussian filtering</vt:lpstr>
      <vt:lpstr>Reference</vt:lpstr>
      <vt:lpstr>Reference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分割后处理</dc:title>
  <dc:creator>jm liu</dc:creator>
  <cp:lastModifiedBy>jm liu</cp:lastModifiedBy>
  <cp:revision>49</cp:revision>
  <dcterms:created xsi:type="dcterms:W3CDTF">2018-03-16T05:31:04Z</dcterms:created>
  <dcterms:modified xsi:type="dcterms:W3CDTF">2018-03-20T02:04:20Z</dcterms:modified>
</cp:coreProperties>
</file>