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26" r:id="rId2"/>
    <p:sldId id="358" r:id="rId3"/>
    <p:sldId id="606" r:id="rId4"/>
    <p:sldId id="635" r:id="rId5"/>
    <p:sldId id="850" r:id="rId6"/>
    <p:sldId id="861" r:id="rId7"/>
    <p:sldId id="862" r:id="rId8"/>
    <p:sldId id="863" r:id="rId9"/>
    <p:sldId id="864" r:id="rId10"/>
    <p:sldId id="865" r:id="rId11"/>
    <p:sldId id="866" r:id="rId12"/>
    <p:sldId id="867" r:id="rId13"/>
    <p:sldId id="868" r:id="rId14"/>
    <p:sldId id="869" r:id="rId15"/>
    <p:sldId id="870" r:id="rId16"/>
    <p:sldId id="871" r:id="rId17"/>
    <p:sldId id="879" r:id="rId18"/>
    <p:sldId id="880" r:id="rId19"/>
    <p:sldId id="881" r:id="rId20"/>
    <p:sldId id="73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 userDrawn="1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2"/>
    <a:srgbClr val="005B70"/>
    <a:srgbClr val="EFFCFF"/>
    <a:srgbClr val="F3F3F3"/>
    <a:srgbClr val="333399"/>
    <a:srgbClr val="FFFF66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8" autoAdjust="0"/>
    <p:restoredTop sz="95354" autoAdjust="0"/>
  </p:normalViewPr>
  <p:slideViewPr>
    <p:cSldViewPr snapToGrid="0" snapToObjects="1">
      <p:cViewPr varScale="1">
        <p:scale>
          <a:sx n="132" d="100"/>
          <a:sy n="132" d="100"/>
        </p:scale>
        <p:origin x="249" y="69"/>
      </p:cViewPr>
      <p:guideLst>
        <p:guide orient="horz" pos="781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7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2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56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72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6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D88CAEB-16E4-4111-9C3B-BC9467B05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4BD863C2-7E12-4F81-A5B3-264CDA7E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2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742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21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6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9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D88CAEB-16E4-4111-9C3B-BC9467B05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4BD863C2-7E12-4F81-A5B3-264CDA7E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5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0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73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Web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67209"/>
            <a:ext cx="6822369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REST services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Web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(2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calls the REST endpoint to get all weather data: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Note the following points: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response.text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reads the HTTP response body into a string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pd.read_json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 parses the string as JSON, and from this JSON it creates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object</a:t>
            </a:r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9028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demo_get_all_data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response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requests.get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if </a:t>
            </a:r>
            <a:r>
              <a:rPr lang="en-GB" sz="1100" dirty="0" err="1">
                <a:latin typeface="Courier New" panose="02070309020205020404" pitchFamily="49" charset="0"/>
              </a:rPr>
              <a:t>response.status_code</a:t>
            </a:r>
            <a:r>
              <a:rPr lang="en-GB" sz="1100" dirty="0">
                <a:latin typeface="Courier New" panose="02070309020205020404" pitchFamily="49" charset="0"/>
              </a:rPr>
              <a:t> != 200: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print("Oops, couldn't get data")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response.text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orient='index')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print('All data\n', </a:t>
            </a:r>
            <a:r>
              <a:rPr lang="en-GB" sz="1100" dirty="0" err="1"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272556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(3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calls the REST endpoint that gets one row: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9028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demo_get_data_for_month_year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response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requests.get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(f'{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}/{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month_year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if </a:t>
            </a:r>
            <a:r>
              <a:rPr lang="en-GB" sz="1100" dirty="0" err="1">
                <a:latin typeface="Courier New" panose="02070309020205020404" pitchFamily="49" charset="0"/>
              </a:rPr>
              <a:t>response.status_code</a:t>
            </a:r>
            <a:r>
              <a:rPr lang="en-GB" sz="1100" dirty="0">
                <a:latin typeface="Courier New" panose="02070309020205020404" pitchFamily="49" charset="0"/>
              </a:rPr>
              <a:t> != 200: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print("\</a:t>
            </a:r>
            <a:r>
              <a:rPr lang="en-GB" sz="1100" dirty="0" err="1">
                <a:latin typeface="Courier New" panose="02070309020205020404" pitchFamily="49" charset="0"/>
              </a:rPr>
              <a:t>nOops</a:t>
            </a:r>
            <a:r>
              <a:rPr lang="en-GB" sz="1100" dirty="0">
                <a:latin typeface="Courier New" panose="02070309020205020404" pitchFamily="49" charset="0"/>
              </a:rPr>
              <a:t>, couldn't get data")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response.text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orient='index')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print(f'\</a:t>
            </a:r>
            <a:r>
              <a:rPr lang="en-GB" sz="1100" dirty="0" err="1">
                <a:latin typeface="Courier New" panose="02070309020205020404" pitchFamily="49" charset="0"/>
              </a:rPr>
              <a:t>nData</a:t>
            </a:r>
            <a:r>
              <a:rPr lang="en-GB" sz="1100" dirty="0">
                <a:latin typeface="Courier New" panose="02070309020205020404" pitchFamily="49" charset="0"/>
              </a:rPr>
              <a:t> for 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 {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}\n', </a:t>
            </a:r>
            <a:r>
              <a:rPr lang="en-GB" sz="1100" dirty="0" err="1"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182205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(4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94598" cy="3961136"/>
          </a:xfrm>
        </p:spPr>
        <p:txBody>
          <a:bodyPr/>
          <a:lstStyle/>
          <a:p>
            <a:r>
              <a:rPr lang="en-GB" altLang="en-US" dirty="0"/>
              <a:t>This code calls the endpoint to get the annual min temperature: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Also see the following functions, which are similar: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demo_get_annual_max_temp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demo_get_annual_total_precipitation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9028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demo_get_annual_min_temp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response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requests.get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(f'{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}/annual-min-temp')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if </a:t>
            </a:r>
            <a:r>
              <a:rPr lang="en-GB" sz="1100" dirty="0" err="1">
                <a:latin typeface="Courier New" panose="02070309020205020404" pitchFamily="49" charset="0"/>
              </a:rPr>
              <a:t>response.status_code</a:t>
            </a:r>
            <a:r>
              <a:rPr lang="en-GB" sz="1100" dirty="0">
                <a:latin typeface="Courier New" panose="02070309020205020404" pitchFamily="49" charset="0"/>
              </a:rPr>
              <a:t> != 200: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print("\</a:t>
            </a:r>
            <a:r>
              <a:rPr lang="en-GB" sz="1100" dirty="0" err="1">
                <a:latin typeface="Courier New" panose="02070309020205020404" pitchFamily="49" charset="0"/>
              </a:rPr>
              <a:t>nOops</a:t>
            </a:r>
            <a:r>
              <a:rPr lang="en-GB" sz="1100" dirty="0">
                <a:latin typeface="Courier New" panose="02070309020205020404" pitchFamily="49" charset="0"/>
              </a:rPr>
              <a:t>, couldn't get data")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min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response.json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print(f'\</a:t>
            </a:r>
            <a:r>
              <a:rPr lang="en-GB" sz="1100" dirty="0" err="1">
                <a:latin typeface="Courier New" panose="02070309020205020404" pitchFamily="49" charset="0"/>
              </a:rPr>
              <a:t>nAnnual</a:t>
            </a:r>
            <a:r>
              <a:rPr lang="en-GB" sz="1100" dirty="0">
                <a:latin typeface="Courier New" panose="02070309020205020404" pitchFamily="49" charset="0"/>
              </a:rPr>
              <a:t> minimum temperature: {min}C')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144796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Web 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Demo applications</a:t>
            </a:r>
          </a:p>
          <a:p>
            <a:r>
              <a:rPr lang="en-GB" dirty="0"/>
              <a:t>Server application</a:t>
            </a:r>
          </a:p>
          <a:p>
            <a:r>
              <a:rPr lang="en-GB" dirty="0"/>
              <a:t>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79664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5" y="823339"/>
            <a:ext cx="8058031" cy="3961136"/>
          </a:xfrm>
        </p:spPr>
        <p:txBody>
          <a:bodyPr/>
          <a:lstStyle/>
          <a:p>
            <a:r>
              <a:rPr lang="en-GB" dirty="0"/>
              <a:t>In this section we'll see how to:</a:t>
            </a:r>
          </a:p>
          <a:p>
            <a:pPr lvl="1"/>
            <a:r>
              <a:rPr lang="en-GB" dirty="0"/>
              <a:t>Implement a web server app that returns a web page displaying data from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as an HTML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&lt;table&gt;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/>
              <a:t>Implement a web client app that scrapes the web page to 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from the HTML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/>
            <a:endParaRPr lang="en-GB" dirty="0"/>
          </a:p>
          <a:p>
            <a:r>
              <a:rPr lang="en-GB" dirty="0"/>
              <a:t>The web server app uses regular Python classes and functions</a:t>
            </a:r>
          </a:p>
          <a:p>
            <a:pPr lvl="1"/>
            <a:endParaRPr lang="en-GB" dirty="0"/>
          </a:p>
          <a:p>
            <a:r>
              <a:rPr lang="en-GB" dirty="0"/>
              <a:t>The web client app requires the following libraries: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B455F-0D16-22E7-772D-B0F06A4505A9}"/>
              </a:ext>
            </a:extLst>
          </p:cNvPr>
          <p:cNvSpPr txBox="1"/>
          <p:nvPr/>
        </p:nvSpPr>
        <p:spPr>
          <a:xfrm>
            <a:off x="1331913" y="3820913"/>
            <a:ext cx="7060327" cy="43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requests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bs4</a:t>
            </a:r>
          </a:p>
        </p:txBody>
      </p:sp>
    </p:spTree>
    <p:extLst>
      <p:ext uri="{BB962C8B-B14F-4D97-AF65-F5344CB8AC3E}">
        <p14:creationId xmlns:p14="http://schemas.microsoft.com/office/powerpoint/2010/main" val="193479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Demo Applications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34181"/>
            <a:ext cx="8023438" cy="3961136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GB" dirty="0"/>
              <a:t> folder, we've implemented 2 demo apps: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server.py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client.py</a:t>
            </a:r>
          </a:p>
          <a:p>
            <a:pPr lvl="2"/>
            <a:endParaRPr lang="en-GB" dirty="0"/>
          </a:p>
          <a:p>
            <a:r>
              <a:rPr lang="en-GB" dirty="0"/>
              <a:t>The applications are based on the same data as before: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5C311-E25C-0D1B-F086-817818AF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75" y="2546991"/>
            <a:ext cx="7098765" cy="2345229"/>
          </a:xfrm>
          <a:prstGeom prst="rect">
            <a:avLst/>
          </a:prstGeom>
          <a:solidFill>
            <a:schemeClr val="bg1"/>
          </a:solidFill>
          <a:ln w="6350">
            <a:solidFill>
              <a:srgbClr val="007FA2"/>
            </a:solidFill>
            <a:miter lim="800000"/>
            <a:headEnd/>
            <a:tailEnd/>
          </a:ln>
          <a:effectLst>
            <a:outerShdw blurRad="50800" dist="50800" dir="2700000" algn="ctr" rotWithShape="0">
              <a:srgbClr val="007FA2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2B26A-1AAB-07E2-9AF5-FB815EF03769}"/>
              </a:ext>
            </a:extLst>
          </p:cNvPr>
          <p:cNvSpPr txBox="1"/>
          <p:nvPr/>
        </p:nvSpPr>
        <p:spPr>
          <a:xfrm flipH="1">
            <a:off x="6073200" y="4638436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007FA2"/>
                </a:solidFill>
                <a:latin typeface="Courier New" panose="02070309020205020404" pitchFamily="49" charset="0"/>
              </a:rPr>
              <a:t>BergenWeather2019.csv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01141-94FF-BA80-19B9-2792C261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5" y="2565503"/>
            <a:ext cx="2882523" cy="23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0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server application performs the following tasks:</a:t>
            </a:r>
          </a:p>
          <a:p>
            <a:pPr lvl="1"/>
            <a:r>
              <a:rPr lang="en-GB" altLang="en-US" dirty="0"/>
              <a:t>Reads the weather data into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Writes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to HTML (as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element)</a:t>
            </a:r>
          </a:p>
          <a:p>
            <a:pPr lvl="1"/>
            <a:r>
              <a:rPr lang="en-GB" altLang="en-US" dirty="0"/>
              <a:t>Injects the HTML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  <a:r>
              <a:rPr lang="en-GB" altLang="en-US" dirty="0"/>
              <a:t> into a template HTML file (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altLang="en-US" dirty="0"/>
              <a:t>)</a:t>
            </a:r>
          </a:p>
          <a:p>
            <a:pPr lvl="1"/>
            <a:r>
              <a:rPr lang="en-GB" altLang="en-US" dirty="0"/>
              <a:t>Returns the HTML content to the client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A1986-FB43-39DC-C0C0-47B0742B7CD4}"/>
              </a:ext>
            </a:extLst>
          </p:cNvPr>
          <p:cNvSpPr txBox="1"/>
          <p:nvPr/>
        </p:nvSpPr>
        <p:spPr>
          <a:xfrm>
            <a:off x="5099676" y="2913736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server.py</a:t>
            </a:r>
          </a:p>
        </p:txBody>
      </p:sp>
    </p:spTree>
    <p:extLst>
      <p:ext uri="{BB962C8B-B14F-4D97-AF65-F5344CB8AC3E}">
        <p14:creationId xmlns:p14="http://schemas.microsoft.com/office/powerpoint/2010/main" val="376715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Open a browser and go to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http://localhost:8000/</a:t>
            </a:r>
            <a:r>
              <a:rPr lang="en-GB" alt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F524F-DE78-52CC-EF59-AB9AC115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1290434"/>
            <a:ext cx="6579265" cy="35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client application performs the following tasks:</a:t>
            </a:r>
          </a:p>
          <a:p>
            <a:pPr lvl="1"/>
            <a:r>
              <a:rPr lang="en-GB" altLang="en-US" dirty="0"/>
              <a:t>Sends an HTTP request to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http://localhost:8000/</a:t>
            </a:r>
          </a:p>
          <a:p>
            <a:pPr lvl="1"/>
            <a:r>
              <a:rPr lang="en-GB" altLang="en-US" dirty="0"/>
              <a:t>Parses the HTML response using the </a:t>
            </a:r>
            <a:r>
              <a:rPr lang="en-GB" altLang="en-US" i="1" dirty="0"/>
              <a:t>Beautiful Soup</a:t>
            </a:r>
            <a:r>
              <a:rPr lang="en-GB" altLang="en-US" dirty="0"/>
              <a:t> library</a:t>
            </a:r>
          </a:p>
          <a:p>
            <a:pPr lvl="1"/>
            <a:r>
              <a:rPr lang="en-GB" altLang="en-US" dirty="0"/>
              <a:t>Uses the Beautiful Soup library to locate the HTML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/>
            <a:r>
              <a:rPr lang="en-GB" altLang="en-US" dirty="0"/>
              <a:t>Creates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from the HTML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A1986-FB43-39DC-C0C0-47B0742B7CD4}"/>
              </a:ext>
            </a:extLst>
          </p:cNvPr>
          <p:cNvSpPr txBox="1"/>
          <p:nvPr/>
        </p:nvSpPr>
        <p:spPr>
          <a:xfrm>
            <a:off x="5099676" y="2913736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client.py</a:t>
            </a:r>
          </a:p>
        </p:txBody>
      </p:sp>
    </p:spTree>
    <p:extLst>
      <p:ext uri="{BB962C8B-B14F-4D97-AF65-F5344CB8AC3E}">
        <p14:creationId xmlns:p14="http://schemas.microsoft.com/office/powerpoint/2010/main" val="221918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output from the client application: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E1FC9-21A0-0538-237B-2B5345E6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6" y="1239838"/>
            <a:ext cx="3875822" cy="26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REST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Demo applications</a:t>
            </a:r>
          </a:p>
          <a:p>
            <a:r>
              <a:rPr lang="en-GB" dirty="0"/>
              <a:t>Server application</a:t>
            </a:r>
          </a:p>
          <a:p>
            <a:r>
              <a:rPr lang="en-GB" dirty="0"/>
              <a:t>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44762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REST services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Web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5" y="823339"/>
            <a:ext cx="8058031" cy="3961136"/>
          </a:xfrm>
        </p:spPr>
        <p:txBody>
          <a:bodyPr/>
          <a:lstStyle/>
          <a:p>
            <a:r>
              <a:rPr lang="en-GB" dirty="0"/>
              <a:t>In this section we'll see how to:</a:t>
            </a:r>
          </a:p>
          <a:p>
            <a:pPr lvl="1"/>
            <a:r>
              <a:rPr lang="en-GB" dirty="0"/>
              <a:t>Implement a REST service that returns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data</a:t>
            </a:r>
          </a:p>
          <a:p>
            <a:pPr lvl="1"/>
            <a:r>
              <a:rPr lang="en-GB" dirty="0"/>
              <a:t>Implement a client that calls a REST service and consumes the data</a:t>
            </a:r>
          </a:p>
          <a:p>
            <a:pPr lvl="1"/>
            <a:endParaRPr lang="en-GB" dirty="0"/>
          </a:p>
          <a:p>
            <a:r>
              <a:rPr lang="en-GB" dirty="0"/>
              <a:t>The REST service app requires the following libraries: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client app requires the following library: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16B01-EF03-E588-0BB8-E3171EE2811A}"/>
              </a:ext>
            </a:extLst>
          </p:cNvPr>
          <p:cNvSpPr txBox="1"/>
          <p:nvPr/>
        </p:nvSpPr>
        <p:spPr>
          <a:xfrm>
            <a:off x="1368425" y="2570077"/>
            <a:ext cx="7453499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flask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flask_restful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waitress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B455F-0D16-22E7-772D-B0F06A4505A9}"/>
              </a:ext>
            </a:extLst>
          </p:cNvPr>
          <p:cNvSpPr txBox="1"/>
          <p:nvPr/>
        </p:nvSpPr>
        <p:spPr>
          <a:xfrm>
            <a:off x="1368425" y="3925724"/>
            <a:ext cx="7453499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requests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Demo Applications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34181"/>
            <a:ext cx="8023438" cy="3961136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GB" dirty="0"/>
              <a:t> folder, we've implemented 2 demo apps: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server.py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client.py</a:t>
            </a:r>
          </a:p>
          <a:p>
            <a:pPr lvl="2"/>
            <a:endParaRPr lang="en-GB" dirty="0"/>
          </a:p>
          <a:p>
            <a:r>
              <a:rPr lang="en-GB" dirty="0"/>
              <a:t>The applications are based on the following time series data: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5C311-E25C-0D1B-F086-817818AF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75" y="2546991"/>
            <a:ext cx="7098765" cy="2345229"/>
          </a:xfrm>
          <a:prstGeom prst="rect">
            <a:avLst/>
          </a:prstGeom>
          <a:solidFill>
            <a:schemeClr val="bg1"/>
          </a:solidFill>
          <a:ln w="6350">
            <a:solidFill>
              <a:srgbClr val="007FA2"/>
            </a:solidFill>
            <a:miter lim="800000"/>
            <a:headEnd/>
            <a:tailEnd/>
          </a:ln>
          <a:effectLst>
            <a:outerShdw blurRad="50800" dist="50800" dir="2700000" algn="ctr" rotWithShape="0">
              <a:srgbClr val="007FA2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2B26A-1AAB-07E2-9AF5-FB815EF03769}"/>
              </a:ext>
            </a:extLst>
          </p:cNvPr>
          <p:cNvSpPr txBox="1"/>
          <p:nvPr/>
        </p:nvSpPr>
        <p:spPr>
          <a:xfrm flipH="1">
            <a:off x="6073200" y="4638436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007FA2"/>
                </a:solidFill>
                <a:latin typeface="Courier New" panose="02070309020205020404" pitchFamily="49" charset="0"/>
              </a:rPr>
              <a:t>BergenWeather2019.csv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01141-94FF-BA80-19B9-2792C261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5" y="2565503"/>
            <a:ext cx="2882523" cy="23267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(1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overall structure of the server application: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39838"/>
            <a:ext cx="7141946" cy="311672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flask import Flask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flask_restful</a:t>
            </a:r>
            <a:r>
              <a:rPr lang="en-GB" sz="1100" dirty="0">
                <a:latin typeface="Courier New" panose="02070309020205020404" pitchFamily="49" charset="0"/>
              </a:rPr>
              <a:t> import Api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from waitress import serve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pandas as pd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app = Flask(__name__)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api</a:t>
            </a:r>
            <a:r>
              <a:rPr lang="en-GB" sz="1100" dirty="0">
                <a:latin typeface="Courier New" panose="02070309020205020404" pitchFamily="49" charset="0"/>
              </a:rPr>
              <a:t> = Api(app)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pd.read_csv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('BergenWeather2019.csv',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parse_dates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index_col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date_format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='%m/%Y')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REST service endpoints - see the following slides…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</a:rPr>
              <a:t>serve(app, host="0.0.0.0", port=8080)</a:t>
            </a:r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45DF2-0A80-9077-D93C-BC29707B4184}"/>
              </a:ext>
            </a:extLst>
          </p:cNvPr>
          <p:cNvSpPr txBox="1"/>
          <p:nvPr/>
        </p:nvSpPr>
        <p:spPr>
          <a:xfrm>
            <a:off x="5099676" y="4518456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server.py</a:t>
            </a:r>
          </a:p>
        </p:txBody>
      </p:sp>
    </p:spTree>
    <p:extLst>
      <p:ext uri="{BB962C8B-B14F-4D97-AF65-F5344CB8AC3E}">
        <p14:creationId xmlns:p14="http://schemas.microsoft.com/office/powerpoint/2010/main" val="317220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(2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34181"/>
            <a:ext cx="8023438" cy="3961136"/>
          </a:xfrm>
        </p:spPr>
        <p:txBody>
          <a:bodyPr/>
          <a:lstStyle/>
          <a:p>
            <a:r>
              <a:rPr lang="en-GB" altLang="en-US" dirty="0"/>
              <a:t>This endpoint returns all the data in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Try the following URL in a browser: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http://localhost:8080/api/weather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8245"/>
            <a:ext cx="7141946" cy="57756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@app.route('/api/weather',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get_all_data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df.to_json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(orient='index')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F3A0C-2AF2-ABEF-572C-C6A07C75F9C1}"/>
              </a:ext>
            </a:extLst>
          </p:cNvPr>
          <p:cNvSpPr txBox="1"/>
          <p:nvPr/>
        </p:nvSpPr>
        <p:spPr>
          <a:xfrm flipH="1">
            <a:off x="6096307" y="125164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4D517-AF5A-4BF2-6BD7-77BA5F821392}"/>
              </a:ext>
            </a:extLst>
          </p:cNvPr>
          <p:cNvSpPr txBox="1"/>
          <p:nvPr/>
        </p:nvSpPr>
        <p:spPr>
          <a:xfrm>
            <a:off x="1368425" y="3858766"/>
            <a:ext cx="7145564" cy="553998"/>
          </a:xfrm>
          <a:prstGeom prst="rect">
            <a:avLst/>
          </a:prstGeom>
          <a:solidFill>
            <a:schemeClr val="bg1"/>
          </a:solidFill>
          <a:ln>
            <a:solidFill>
              <a:srgbClr val="005B70"/>
            </a:solidFill>
          </a:ln>
          <a:effectLst>
            <a:outerShdw blurRad="25400" dist="25400" dir="2700000" algn="ctr" rotWithShape="0">
              <a:srgbClr val="005B70"/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rgbClr val="005B70"/>
                </a:solidFill>
              </a:rPr>
              <a:t>For more info about how to write a </a:t>
            </a:r>
            <a:r>
              <a:rPr lang="en-GB" sz="1500" i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sz="1500" i="1" dirty="0">
                <a:solidFill>
                  <a:srgbClr val="005B70"/>
                </a:solidFill>
              </a:rPr>
              <a:t> to JSON, see: https://pandas.pydata.org/pandas-docs/stable/reference/api/pandas.Series.to_json</a:t>
            </a:r>
            <a:r>
              <a:rPr lang="en-GB" sz="1500" i="1">
                <a:solidFill>
                  <a:srgbClr val="005B70"/>
                </a:solidFill>
              </a:rPr>
              <a:t>.html  </a:t>
            </a:r>
            <a:endParaRPr lang="en-GB" sz="1500" i="1" dirty="0">
              <a:solidFill>
                <a:srgbClr val="005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(3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endpoint returns a row with a specified month and year: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Try the following URLs in a browser: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http://localhost:8080/api/weather/01-2019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http://localhost:8080/api/weather/wibble</a:t>
            </a:r>
          </a:p>
          <a:p>
            <a:pPr lvl="1"/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51648"/>
            <a:ext cx="7141946" cy="108539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@app.route('/api/weather/&lt;month_year&gt;',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get_data_for_month_year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month_year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df.index</a:t>
            </a:r>
            <a:r>
              <a:rPr lang="en-GB" sz="1100" dirty="0">
                <a:latin typeface="Courier New" panose="02070309020205020404" pitchFamily="49" charset="0"/>
              </a:rPr>
              <a:t>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df.loc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month_year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].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to_json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(orient='index')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else: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return </a:t>
            </a:r>
            <a:r>
              <a:rPr lang="en-GB" sz="1100" dirty="0" err="1">
                <a:latin typeface="Courier New" panose="02070309020205020404" pitchFamily="49" charset="0"/>
              </a:rPr>
              <a:t>f'Invalid</a:t>
            </a:r>
            <a:r>
              <a:rPr lang="en-GB" sz="1100" dirty="0">
                <a:latin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 index "{</a:t>
            </a:r>
            <a:r>
              <a:rPr lang="en-GB" sz="1100" dirty="0" err="1">
                <a:latin typeface="Courier New" panose="02070309020205020404" pitchFamily="49" charset="0"/>
              </a:rPr>
              <a:t>month_year</a:t>
            </a:r>
            <a:r>
              <a:rPr lang="en-GB" sz="1100" dirty="0">
                <a:latin typeface="Courier New" panose="02070309020205020404" pitchFamily="49" charset="0"/>
              </a:rPr>
              <a:t>}"', 404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A59F3-083C-87EB-1D3C-221C8DB1E183}"/>
              </a:ext>
            </a:extLst>
          </p:cNvPr>
          <p:cNvSpPr txBox="1"/>
          <p:nvPr/>
        </p:nvSpPr>
        <p:spPr>
          <a:xfrm flipH="1">
            <a:off x="6096307" y="125164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</p:spTree>
    <p:extLst>
      <p:ext uri="{BB962C8B-B14F-4D97-AF65-F5344CB8AC3E}">
        <p14:creationId xmlns:p14="http://schemas.microsoft.com/office/powerpoint/2010/main" val="407074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Server Application (4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These endpoints returns specific pieces of data:</a:t>
            </a:r>
          </a:p>
          <a:p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Try out these endpoints in a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4420"/>
            <a:ext cx="7141946" cy="27781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@app.route('/api/weather/annual-min-temp',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get_annual_min_temp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annual_min_temp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pd.Series.min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df.MinTemp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json.dumps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annual_min_temp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@app.route('/api/weather/annual-max-temp',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get_annual_max_temp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annual_max_temp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pd.Series.max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df.MaxTemp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json.dumps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annual_max_temp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@app.route('/api/weather/annual-total-precipitation', methods=['GET'])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annual_total_precipitation</a:t>
            </a:r>
            <a:r>
              <a:rPr lang="en-GB" sz="1100" dirty="0">
                <a:latin typeface="Courier New" panose="02070309020205020404" pitchFamily="49" charset="0"/>
              </a:rPr>
              <a:t>():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annual_total_precipitation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pd.Series.sum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df.Precipitation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json.dumps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annual_total_precipitation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GB" sz="1100" dirty="0">
                <a:latin typeface="Courier New" panose="02070309020205020404" pitchFamily="49" charset="0"/>
              </a:rPr>
              <a:t>,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5164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server.py</a:t>
            </a:r>
          </a:p>
        </p:txBody>
      </p:sp>
    </p:spTree>
    <p:extLst>
      <p:ext uri="{BB962C8B-B14F-4D97-AF65-F5344CB8AC3E}">
        <p14:creationId xmlns:p14="http://schemas.microsoft.com/office/powerpoint/2010/main" val="170075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Client Application (1 of 4)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overall structure of the client application: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Run the application as follows: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44189"/>
            <a:ext cx="7141946" cy="108539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import requests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pandas as pd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base_address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'http://localhost:8080/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api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/weather'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Call REST service APIs - see following slides…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24902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client.py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26EA0-FD3C-7F31-118F-274CCDEC705D}"/>
              </a:ext>
            </a:extLst>
          </p:cNvPr>
          <p:cNvSpPr txBox="1"/>
          <p:nvPr/>
        </p:nvSpPr>
        <p:spPr>
          <a:xfrm>
            <a:off x="5099676" y="2736641"/>
            <a:ext cx="1590261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python client.py</a:t>
            </a:r>
          </a:p>
        </p:txBody>
      </p:sp>
    </p:spTree>
    <p:extLst>
      <p:ext uri="{BB962C8B-B14F-4D97-AF65-F5344CB8AC3E}">
        <p14:creationId xmlns:p14="http://schemas.microsoft.com/office/powerpoint/2010/main" val="223274722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7997</TotalTime>
  <Words>1370</Words>
  <Application>Microsoft Office PowerPoint</Application>
  <PresentationFormat>On-screen Show (16:9)</PresentationFormat>
  <Paragraphs>232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Open Sans</vt:lpstr>
      <vt:lpstr>Standard_LiveLessons_2017</vt:lpstr>
      <vt:lpstr>Web Techniques</vt:lpstr>
      <vt:lpstr>Section 1:  REST Services</vt:lpstr>
      <vt:lpstr>Overview</vt:lpstr>
      <vt:lpstr>Demo Applications</vt:lpstr>
      <vt:lpstr>Server Application (1 of 4)</vt:lpstr>
      <vt:lpstr>Server Application (2 of 4)</vt:lpstr>
      <vt:lpstr>Server Application (3 of 4)</vt:lpstr>
      <vt:lpstr>Server Application (4 of 4)</vt:lpstr>
      <vt:lpstr>Client Application (1 of 4)</vt:lpstr>
      <vt:lpstr>Client Application (2 of 4)</vt:lpstr>
      <vt:lpstr>Client Application (3 of 4)</vt:lpstr>
      <vt:lpstr>Client Application (4 of 4)</vt:lpstr>
      <vt:lpstr>Section 2:  Web User Interfaces</vt:lpstr>
      <vt:lpstr>Overview</vt:lpstr>
      <vt:lpstr>Demo Applications</vt:lpstr>
      <vt:lpstr>Server Application (1 of 2)</vt:lpstr>
      <vt:lpstr>Server Application (2 of 2)</vt:lpstr>
      <vt:lpstr>Client Application (1 of 2)</vt:lpstr>
      <vt:lpstr>Client Application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166</cp:revision>
  <dcterms:created xsi:type="dcterms:W3CDTF">2015-09-28T19:52:00Z</dcterms:created>
  <dcterms:modified xsi:type="dcterms:W3CDTF">2024-07-31T18:33:29Z</dcterms:modified>
</cp:coreProperties>
</file>