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7" r:id="rId5"/>
    <p:sldId id="260" r:id="rId6"/>
    <p:sldId id="261" r:id="rId7"/>
    <p:sldId id="262" r:id="rId8"/>
    <p:sldId id="263" r:id="rId9"/>
    <p:sldId id="266" r:id="rId10"/>
    <p:sldId id="269" r:id="rId11"/>
    <p:sldId id="270" r:id="rId12"/>
    <p:sldId id="267" r:id="rId13"/>
    <p:sldId id="268" r:id="rId14"/>
    <p:sldId id="271" r:id="rId15"/>
    <p:sldId id="272" r:id="rId16"/>
    <p:sldId id="273" r:id="rId17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0099FF"/>
    <a:srgbClr val="A3D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7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07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43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438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78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906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513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913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162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28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3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35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52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62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47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12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88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46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>
            <a:extLst>
              <a:ext uri="{FF2B5EF4-FFF2-40B4-BE49-F238E27FC236}">
                <a16:creationId xmlns:a16="http://schemas.microsoft.com/office/drawing/2014/main" id="{EC82516E-DF0F-6D62-6162-C8151C0C99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3836003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0" imgW="395" imgH="394" progId="TCLayout.ActiveDocument.1">
                  <p:embed/>
                </p:oleObj>
              </mc:Choice>
              <mc:Fallback>
                <p:oleObj name="think-cell Folie" r:id="rId20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0EDBBA-F36F-4F40-8FE5-FF2925A0050C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MSIPCMContentMarking" descr="{&quot;HashCode&quot;:-1692887849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6B549168-5A10-A63D-EF4A-194B7DD8C853}"/>
              </a:ext>
            </a:extLst>
          </p:cNvPr>
          <p:cNvSpPr txBox="1"/>
          <p:nvPr userDrawn="1"/>
        </p:nvSpPr>
        <p:spPr>
          <a:xfrm>
            <a:off x="0" y="0"/>
            <a:ext cx="663105" cy="2523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orpoS" pitchFamily="2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379814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/>
          <p:cNvPicPr>
            <a:picLocks/>
          </p:cNvPicPr>
          <p:nvPr/>
        </p:nvPicPr>
        <p:blipFill rotWithShape="1">
          <a:blip r:embed="rId2"/>
          <a:srcRect t="235" r="48745"/>
          <a:stretch/>
        </p:blipFill>
        <p:spPr>
          <a:xfrm flipH="1">
            <a:off x="5943600" y="0"/>
            <a:ext cx="6249600" cy="6858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518394" y="1408386"/>
            <a:ext cx="9186041" cy="1954924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21" name="Rechteck 20"/>
          <p:cNvSpPr/>
          <p:nvPr/>
        </p:nvSpPr>
        <p:spPr>
          <a:xfrm>
            <a:off x="4761446" y="4224406"/>
            <a:ext cx="2699933" cy="17920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004502" y="4224405"/>
            <a:ext cx="2699933" cy="179201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1518394" y="4224405"/>
            <a:ext cx="2699933" cy="1792011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1549924" y="5160732"/>
            <a:ext cx="266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Stuttgart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1570946" y="5665682"/>
            <a:ext cx="1239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Germany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666340" y="4289413"/>
            <a:ext cx="148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5400" b="1" dirty="0"/>
              <a:t>18°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3541986" y="5673728"/>
            <a:ext cx="69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12:51</a:t>
            </a:r>
          </a:p>
        </p:txBody>
      </p:sp>
      <p:pic>
        <p:nvPicPr>
          <p:cNvPr id="31" name="Picture 4" descr="Sonne Symbol in Mobirise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296" y="4377739"/>
            <a:ext cx="642141" cy="642141"/>
          </a:xfrm>
          <a:prstGeom prst="rect">
            <a:avLst/>
          </a:prstGeom>
          <a:noFill/>
        </p:spPr>
      </p:pic>
      <p:sp>
        <p:nvSpPr>
          <p:cNvPr id="32" name="Textfeld 31"/>
          <p:cNvSpPr txBox="1"/>
          <p:nvPr/>
        </p:nvSpPr>
        <p:spPr>
          <a:xfrm>
            <a:off x="4780362" y="5160847"/>
            <a:ext cx="266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New York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4801384" y="5665797"/>
            <a:ext cx="1239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USA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5896778" y="4289528"/>
            <a:ext cx="148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5400" b="1" dirty="0"/>
              <a:t>8°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6772424" y="5673843"/>
            <a:ext cx="69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06:51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8017806" y="5160732"/>
            <a:ext cx="266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Kairo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8038828" y="5665682"/>
            <a:ext cx="1239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Egypt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9134222" y="4289413"/>
            <a:ext cx="148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5400" b="1" dirty="0"/>
              <a:t>38°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10009868" y="5673728"/>
            <a:ext cx="69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13:51</a:t>
            </a:r>
          </a:p>
        </p:txBody>
      </p:sp>
      <p:pic>
        <p:nvPicPr>
          <p:cNvPr id="1034" name="Picture 10" descr="Crescent Oder Ein Neuer Mond Und Sterne. Symbol Der Nacht Und Die Zeit Für  Schlaf. Astronomie Und Astrologie. Melden Sie Sich Für Meteorologie.  Einfache Schwarze Linie Vektor-symbol Lizenzfrei Nutzbare SVG,  Vektorgrafiken, Clip"/>
          <p:cNvPicPr>
            <a:picLocks noChangeAspect="1" noChangeArrowheads="1"/>
          </p:cNvPicPr>
          <p:nvPr/>
        </p:nvPicPr>
        <p:blipFill rotWithShape="1"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326" t="31817" r="31181" b="17591"/>
          <a:stretch/>
        </p:blipFill>
        <p:spPr bwMode="auto">
          <a:xfrm>
            <a:off x="5001734" y="4425128"/>
            <a:ext cx="626869" cy="64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pic>
        <p:nvPicPr>
          <p:cNvPr id="2" name="Picture 4" descr="Wolken, Wetter, Wolke Symbol in iOS7 Minimal Icons"/>
          <p:cNvPicPr>
            <a:picLocks noChangeAspect="1" noChangeArrowheads="1"/>
          </p:cNvPicPr>
          <p:nvPr/>
        </p:nvPicPr>
        <p:blipFill rotWithShape="1"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2" t="19832" r="4682" b="21228"/>
          <a:stretch/>
        </p:blipFill>
        <p:spPr bwMode="auto">
          <a:xfrm>
            <a:off x="8164772" y="4366901"/>
            <a:ext cx="987804" cy="64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1518394" y="1720812"/>
            <a:ext cx="91678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b="1" dirty="0" err="1">
                <a:latin typeface="Agency FB" panose="020B0503020202020204" pitchFamily="34" charset="0"/>
              </a:rPr>
              <a:t>WeatherApp</a:t>
            </a:r>
            <a:endParaRPr lang="de-DE" sz="8800" b="1" dirty="0">
              <a:latin typeface="Agency FB" panose="020B0503020202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-5752384" y="615208"/>
            <a:ext cx="5744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2847609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/>
        </p:nvSpPr>
        <p:spPr>
          <a:xfrm>
            <a:off x="217476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Grundidee V1.2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-6806302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Projektplanung</a:t>
            </a:r>
          </a:p>
        </p:txBody>
      </p:sp>
      <p:pic>
        <p:nvPicPr>
          <p:cNvPr id="41" name="Grafik 40"/>
          <p:cNvPicPr>
            <a:picLocks/>
          </p:cNvPicPr>
          <p:nvPr/>
        </p:nvPicPr>
        <p:blipFill rotWithShape="1">
          <a:blip r:embed="rId2"/>
          <a:srcRect t="235" r="48745"/>
          <a:stretch/>
        </p:blipFill>
        <p:spPr>
          <a:xfrm flipH="1">
            <a:off x="10186736" y="-1528"/>
            <a:ext cx="2006463" cy="6858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478" y="75050"/>
            <a:ext cx="916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Agency FB" panose="020B0503020202020204" pitchFamily="34" charset="0"/>
              </a:rPr>
              <a:t>WeatherApp</a:t>
            </a:r>
            <a:endParaRPr lang="de-DE" sz="2800" b="1" dirty="0">
              <a:latin typeface="Agency FB" panose="020B0503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DD55A11-D9DF-6E7C-777F-8232AE15F8A4}"/>
              </a:ext>
            </a:extLst>
          </p:cNvPr>
          <p:cNvSpPr txBox="1"/>
          <p:nvPr/>
        </p:nvSpPr>
        <p:spPr>
          <a:xfrm>
            <a:off x="-6804837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Ausarbeitung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4F8F2A8-9375-2E0B-F917-9FA364D67058}"/>
              </a:ext>
            </a:extLst>
          </p:cNvPr>
          <p:cNvSpPr txBox="1"/>
          <p:nvPr/>
        </p:nvSpPr>
        <p:spPr>
          <a:xfrm>
            <a:off x="465549" y="1767817"/>
            <a:ext cx="9320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err="1"/>
              <a:t>APICall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GeoLocator-Klasse</a:t>
            </a:r>
            <a:r>
              <a:rPr lang="en-GB" dirty="0">
                <a:sym typeface="Wingdings" panose="05000000000000000000" pitchFamily="2" charset="2"/>
              </a:rPr>
              <a:t> für </a:t>
            </a:r>
            <a:r>
              <a:rPr lang="en-GB" dirty="0" err="1">
                <a:sym typeface="Wingdings" panose="05000000000000000000" pitchFamily="2" charset="2"/>
              </a:rPr>
              <a:t>aktuellen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geografischen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Standort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		    Weather-</a:t>
            </a:r>
            <a:r>
              <a:rPr lang="en-GB" dirty="0" err="1">
                <a:sym typeface="Wingdings" panose="05000000000000000000" pitchFamily="2" charset="2"/>
              </a:rPr>
              <a:t>Klasse</a:t>
            </a:r>
            <a:r>
              <a:rPr lang="en-GB" dirty="0">
                <a:sym typeface="Wingdings" panose="05000000000000000000" pitchFamily="2" charset="2"/>
              </a:rPr>
              <a:t> für </a:t>
            </a:r>
            <a:r>
              <a:rPr lang="en-GB" dirty="0" err="1">
                <a:sym typeface="Wingdings" panose="05000000000000000000" pitchFamily="2" charset="2"/>
              </a:rPr>
              <a:t>aktuelle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Wetterinformation</a:t>
            </a:r>
            <a:endParaRPr lang="en-GB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ym typeface="Wingdings" panose="05000000000000000000" pitchFamily="2" charset="2"/>
              </a:rPr>
              <a:t>DB-Access  Cities-</a:t>
            </a:r>
            <a:r>
              <a:rPr lang="en-GB" dirty="0" err="1">
                <a:sym typeface="Wingdings" panose="05000000000000000000" pitchFamily="2" charset="2"/>
              </a:rPr>
              <a:t>Klasse</a:t>
            </a:r>
            <a:r>
              <a:rPr lang="en-GB" dirty="0">
                <a:sym typeface="Wingdings" panose="05000000000000000000" pitchFamily="2" charset="2"/>
              </a:rPr>
              <a:t> für den </a:t>
            </a:r>
            <a:r>
              <a:rPr lang="en-GB" dirty="0" err="1">
                <a:sym typeface="Wingdings" panose="05000000000000000000" pitchFamily="2" charset="2"/>
              </a:rPr>
              <a:t>Zugriff</a:t>
            </a:r>
            <a:r>
              <a:rPr lang="en-GB" dirty="0">
                <a:sym typeface="Wingdings" panose="05000000000000000000" pitchFamily="2" charset="2"/>
              </a:rPr>
              <a:t> auf die Cities-</a:t>
            </a:r>
            <a:r>
              <a:rPr lang="en-GB" dirty="0" err="1">
                <a:sym typeface="Wingdings" panose="05000000000000000000" pitchFamily="2" charset="2"/>
              </a:rPr>
              <a:t>Datenbank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Array </a:t>
            </a:r>
            <a:r>
              <a:rPr lang="en-GB" dirty="0">
                <a:sym typeface="Wingdings" panose="05000000000000000000" pitchFamily="2" charset="2"/>
              </a:rPr>
              <a:t> Location </a:t>
            </a:r>
            <a:r>
              <a:rPr lang="en-GB" dirty="0" err="1">
                <a:sym typeface="Wingdings" panose="05000000000000000000" pitchFamily="2" charset="2"/>
              </a:rPr>
              <a:t>Klasse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194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CFB20-DD34-3B44-0D15-6499CE2D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</a:t>
            </a:r>
            <a:r>
              <a:rPr lang="en-GB" dirty="0" err="1"/>
              <a:t>zeigen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60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796B0-0E12-115F-E07B-7C0399F3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Codestelle</a:t>
            </a:r>
            <a:r>
              <a:rPr lang="en-GB" dirty="0"/>
              <a:t> </a:t>
            </a:r>
            <a:r>
              <a:rPr lang="en-GB" dirty="0" err="1"/>
              <a:t>Hesh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A2EF16-CD7A-C505-C3DC-55B00E062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46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E4A18-991A-D673-DF36-085EDDC6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Codestelle</a:t>
            </a:r>
            <a:r>
              <a:rPr lang="en-GB" dirty="0"/>
              <a:t> 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AEBB84-9BE6-A301-013E-1D08DDCEA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74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/>
          <p:cNvPicPr>
            <a:picLocks/>
          </p:cNvPicPr>
          <p:nvPr/>
        </p:nvPicPr>
        <p:blipFill rotWithShape="1">
          <a:blip r:embed="rId2"/>
          <a:srcRect t="235" r="48745"/>
          <a:stretch/>
        </p:blipFill>
        <p:spPr>
          <a:xfrm flipH="1">
            <a:off x="5943600" y="0"/>
            <a:ext cx="6249600" cy="6858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518394" y="1408385"/>
            <a:ext cx="9186041" cy="4967265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478" y="75050"/>
            <a:ext cx="916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Agency FB" panose="020B0503020202020204" pitchFamily="34" charset="0"/>
              </a:rPr>
              <a:t>WeatherApp</a:t>
            </a:r>
            <a:endParaRPr lang="de-DE" sz="2800" b="1" dirty="0">
              <a:latin typeface="Agency FB" panose="020B0503020202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17478" y="598270"/>
            <a:ext cx="5744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Gliederung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945758" y="1808457"/>
            <a:ext cx="680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Projektidee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1945758" y="2675983"/>
            <a:ext cx="680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Projektplanung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1945758" y="3543509"/>
            <a:ext cx="680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Aufgabenteilung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945758" y="4411035"/>
            <a:ext cx="680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Ausarbeitung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945758" y="5278561"/>
            <a:ext cx="680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Ergebnis</a:t>
            </a:r>
          </a:p>
        </p:txBody>
      </p:sp>
    </p:spTree>
    <p:extLst>
      <p:ext uri="{BB962C8B-B14F-4D97-AF65-F5344CB8AC3E}">
        <p14:creationId xmlns:p14="http://schemas.microsoft.com/office/powerpoint/2010/main" val="23243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/>
          <p:cNvPicPr>
            <a:picLocks/>
          </p:cNvPicPr>
          <p:nvPr/>
        </p:nvPicPr>
        <p:blipFill rotWithShape="1">
          <a:blip r:embed="rId2"/>
          <a:srcRect t="235" r="48745"/>
          <a:stretch/>
        </p:blipFill>
        <p:spPr>
          <a:xfrm flipH="1">
            <a:off x="5943600" y="0"/>
            <a:ext cx="6249600" cy="6858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518394" y="1408385"/>
            <a:ext cx="9186041" cy="4967265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478" y="75050"/>
            <a:ext cx="916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Agency FB" panose="020B0503020202020204" pitchFamily="34" charset="0"/>
              </a:rPr>
              <a:t>WeatherApp</a:t>
            </a:r>
            <a:endParaRPr lang="de-DE" sz="2800" b="1" dirty="0">
              <a:latin typeface="Agency FB" panose="020B0503020202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-5747407" y="598270"/>
            <a:ext cx="5744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Gliederung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17478" y="598269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Projektidee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679944" y="1796902"/>
            <a:ext cx="4550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Eine Wetter App in der man immer das aktuelle Wetter sieht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679944" y="2668573"/>
            <a:ext cx="474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Dies soll für mehrere Städte gleichzeitig funktionieren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740354" y="5569025"/>
            <a:ext cx="474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Erste Design-Idee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endParaRPr lang="de-DE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14" y="3250709"/>
            <a:ext cx="5477292" cy="3026013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1679944" y="3538074"/>
            <a:ext cx="4742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Ein Button soll den Standort ermitteln und das Wetter für diese Stadt ausgeben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0E8452A-2D1D-3A5D-DA58-BCE108FA03FC}"/>
              </a:ext>
            </a:extLst>
          </p:cNvPr>
          <p:cNvSpPr txBox="1"/>
          <p:nvPr/>
        </p:nvSpPr>
        <p:spPr>
          <a:xfrm>
            <a:off x="-5747408" y="598268"/>
            <a:ext cx="5744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Projektplanung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7726778-6AA1-7ECF-EF0C-49414BABA90C}"/>
              </a:ext>
            </a:extLst>
          </p:cNvPr>
          <p:cNvSpPr txBox="1"/>
          <p:nvPr/>
        </p:nvSpPr>
        <p:spPr>
          <a:xfrm>
            <a:off x="-5747408" y="598266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Aufgabenteilung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FC99E2B-CDE1-F0C4-3497-777634C505B6}"/>
              </a:ext>
            </a:extLst>
          </p:cNvPr>
          <p:cNvSpPr txBox="1"/>
          <p:nvPr/>
        </p:nvSpPr>
        <p:spPr>
          <a:xfrm>
            <a:off x="-5747408" y="61520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Ausarbeitung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FD8F81B-718B-0291-C03F-FED27E5E4EB5}"/>
              </a:ext>
            </a:extLst>
          </p:cNvPr>
          <p:cNvSpPr txBox="1"/>
          <p:nvPr/>
        </p:nvSpPr>
        <p:spPr>
          <a:xfrm>
            <a:off x="-5747408" y="598190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Ergebnis</a:t>
            </a:r>
          </a:p>
        </p:txBody>
      </p:sp>
    </p:spTree>
    <p:extLst>
      <p:ext uri="{BB962C8B-B14F-4D97-AF65-F5344CB8AC3E}">
        <p14:creationId xmlns:p14="http://schemas.microsoft.com/office/powerpoint/2010/main" val="542556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217477" y="598269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Projektplanung</a:t>
            </a:r>
          </a:p>
        </p:txBody>
      </p:sp>
      <p:pic>
        <p:nvPicPr>
          <p:cNvPr id="41" name="Grafik 40"/>
          <p:cNvPicPr>
            <a:picLocks/>
          </p:cNvPicPr>
          <p:nvPr/>
        </p:nvPicPr>
        <p:blipFill rotWithShape="1">
          <a:blip r:embed="rId2"/>
          <a:srcRect t="235" r="48745"/>
          <a:stretch/>
        </p:blipFill>
        <p:spPr>
          <a:xfrm flipH="1">
            <a:off x="5943600" y="0"/>
            <a:ext cx="6249600" cy="6858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518394" y="1408385"/>
            <a:ext cx="9186041" cy="4967265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478" y="75050"/>
            <a:ext cx="916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Agency FB" panose="020B0503020202020204" pitchFamily="34" charset="0"/>
              </a:rPr>
              <a:t>WeatherApp</a:t>
            </a:r>
            <a:endParaRPr lang="de-DE" sz="2800" b="1" dirty="0">
              <a:latin typeface="Agency FB" panose="020B0503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-6801212" y="593421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Projektidee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754372" y="1669312"/>
            <a:ext cx="607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Entschieden dass wir WPF programmieren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933" y="3028730"/>
            <a:ext cx="5264629" cy="3247992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1754372" y="2186577"/>
            <a:ext cx="607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Nach Wetter - API recherchieren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754372" y="2700303"/>
            <a:ext cx="607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Nach Standort - API recherchieren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754372" y="3217568"/>
            <a:ext cx="607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Konkretes Design festlegen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endParaRPr lang="de-DE" sz="2000" dirty="0"/>
          </a:p>
        </p:txBody>
      </p:sp>
      <p:sp>
        <p:nvSpPr>
          <p:cNvPr id="23" name="Textfeld 22"/>
          <p:cNvSpPr txBox="1"/>
          <p:nvPr/>
        </p:nvSpPr>
        <p:spPr>
          <a:xfrm>
            <a:off x="1754372" y="3728479"/>
            <a:ext cx="607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Einteilen der Aufgaben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-5699051" y="593421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Aufgabenteilung</a:t>
            </a:r>
          </a:p>
        </p:txBody>
      </p:sp>
    </p:spTree>
    <p:extLst>
      <p:ext uri="{BB962C8B-B14F-4D97-AF65-F5344CB8AC3E}">
        <p14:creationId xmlns:p14="http://schemas.microsoft.com/office/powerpoint/2010/main" val="3934096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/>
        </p:nvSpPr>
        <p:spPr>
          <a:xfrm>
            <a:off x="217476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Aufgabenteilung - Frontend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-6806302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Projektplanung</a:t>
            </a:r>
          </a:p>
        </p:txBody>
      </p:sp>
      <p:pic>
        <p:nvPicPr>
          <p:cNvPr id="41" name="Grafik 40"/>
          <p:cNvPicPr>
            <a:picLocks/>
          </p:cNvPicPr>
          <p:nvPr/>
        </p:nvPicPr>
        <p:blipFill rotWithShape="1">
          <a:blip r:embed="rId2"/>
          <a:srcRect t="235" r="48745"/>
          <a:stretch/>
        </p:blipFill>
        <p:spPr>
          <a:xfrm flipH="1">
            <a:off x="6772940" y="0"/>
            <a:ext cx="5482777" cy="6858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525208" y="2651917"/>
            <a:ext cx="9186041" cy="2808618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478" y="75050"/>
            <a:ext cx="916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Agency FB" panose="020B0503020202020204" pitchFamily="34" charset="0"/>
              </a:rPr>
              <a:t>WeatherApp</a:t>
            </a:r>
            <a:endParaRPr lang="de-DE" sz="2800" b="1" dirty="0">
              <a:latin typeface="Agency FB" panose="020B0503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DD55A11-D9DF-6E7C-777F-8232AE15F8A4}"/>
              </a:ext>
            </a:extLst>
          </p:cNvPr>
          <p:cNvSpPr txBox="1"/>
          <p:nvPr/>
        </p:nvSpPr>
        <p:spPr>
          <a:xfrm>
            <a:off x="-6804837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Ausarbeitung</a:t>
            </a:r>
          </a:p>
        </p:txBody>
      </p:sp>
      <p:graphicFrame>
        <p:nvGraphicFramePr>
          <p:cNvPr id="7" name="Tabelle 11">
            <a:extLst>
              <a:ext uri="{FF2B5EF4-FFF2-40B4-BE49-F238E27FC236}">
                <a16:creationId xmlns:a16="http://schemas.microsoft.com/office/drawing/2014/main" id="{083A4653-711B-6103-D66E-55F0AB170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498698"/>
              </p:ext>
            </p:extLst>
          </p:nvPr>
        </p:nvGraphicFramePr>
        <p:xfrm>
          <a:off x="1538676" y="2651917"/>
          <a:ext cx="9134930" cy="28086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380">
                  <a:extLst>
                    <a:ext uri="{9D8B030D-6E8A-4147-A177-3AD203B41FA5}">
                      <a16:colId xmlns:a16="http://schemas.microsoft.com/office/drawing/2014/main" val="2944820296"/>
                    </a:ext>
                  </a:extLst>
                </a:gridCol>
                <a:gridCol w="7781550">
                  <a:extLst>
                    <a:ext uri="{9D8B030D-6E8A-4147-A177-3AD203B41FA5}">
                      <a16:colId xmlns:a16="http://schemas.microsoft.com/office/drawing/2014/main" val="946069847"/>
                    </a:ext>
                  </a:extLst>
                </a:gridCol>
              </a:tblGrid>
              <a:tr h="363471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Tätigkeit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707816"/>
                  </a:ext>
                </a:extLst>
              </a:tr>
              <a:tr h="8096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Henrik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Entwicklung des Overlays der GUI, der Wetteranzeigen | Anpassen der Steuerelemente auf das Backend | Erstellen der PowerPoint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838917"/>
                  </a:ext>
                </a:extLst>
              </a:tr>
              <a:tr h="810278">
                <a:tc>
                  <a:txBody>
                    <a:bodyPr/>
                    <a:lstStyle/>
                    <a:p>
                      <a:r>
                        <a:rPr lang="de-DE" dirty="0"/>
                        <a:t>Merve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Entwicklung des Overlays der GUI; der Wetteranzeigen | Anpassen der Steuerelemente auf das Backend | Erstellen der PowerPoint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56125"/>
                  </a:ext>
                </a:extLst>
              </a:tr>
              <a:tr h="810278">
                <a:tc>
                  <a:txBody>
                    <a:bodyPr/>
                    <a:lstStyle/>
                    <a:p>
                      <a:r>
                        <a:rPr lang="de-DE" dirty="0"/>
                        <a:t>Luca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Design der grafischen Benutzeroberfläche in PowerPoint &amp; Paint | Informationssammlung zur Auswahl der APIs | Ressourcenfindung der Benutzeroberfläche | Erstellen der PowerPoint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92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55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/>
        </p:nvSpPr>
        <p:spPr>
          <a:xfrm>
            <a:off x="217476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Aufgabenteilung – Backend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-6806302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Projektplanung</a:t>
            </a:r>
          </a:p>
        </p:txBody>
      </p:sp>
      <p:pic>
        <p:nvPicPr>
          <p:cNvPr id="41" name="Grafik 40"/>
          <p:cNvPicPr>
            <a:picLocks/>
          </p:cNvPicPr>
          <p:nvPr/>
        </p:nvPicPr>
        <p:blipFill rotWithShape="1">
          <a:blip r:embed="rId2"/>
          <a:srcRect t="235" r="48745"/>
          <a:stretch/>
        </p:blipFill>
        <p:spPr>
          <a:xfrm flipH="1">
            <a:off x="10186736" y="-1528"/>
            <a:ext cx="2006463" cy="6858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478" y="75050"/>
            <a:ext cx="916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Agency FB" panose="020B0503020202020204" pitchFamily="34" charset="0"/>
              </a:rPr>
              <a:t>WeatherApp</a:t>
            </a:r>
            <a:endParaRPr lang="de-DE" sz="2800" b="1" dirty="0">
              <a:latin typeface="Agency FB" panose="020B0503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DD55A11-D9DF-6E7C-777F-8232AE15F8A4}"/>
              </a:ext>
            </a:extLst>
          </p:cNvPr>
          <p:cNvSpPr txBox="1"/>
          <p:nvPr/>
        </p:nvSpPr>
        <p:spPr>
          <a:xfrm>
            <a:off x="-6804837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Ausarbeitung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CDAF475-06DC-9B20-380F-1A337DAC34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" r="4723" b="13157"/>
          <a:stretch/>
        </p:blipFill>
        <p:spPr bwMode="auto">
          <a:xfrm>
            <a:off x="757062" y="1410177"/>
            <a:ext cx="1677713" cy="21495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3CC5A0F-EB69-72B8-4CB2-AEEBAAF7E5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" b="2103"/>
          <a:stretch/>
        </p:blipFill>
        <p:spPr bwMode="auto">
          <a:xfrm>
            <a:off x="767774" y="4040471"/>
            <a:ext cx="1677714" cy="22192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feld 19">
            <a:extLst>
              <a:ext uri="{FF2B5EF4-FFF2-40B4-BE49-F238E27FC236}">
                <a16:creationId xmlns:a16="http://schemas.microsoft.com/office/drawing/2014/main" id="{505AD024-0DBD-FA78-3696-FA16A20513F3}"/>
              </a:ext>
            </a:extLst>
          </p:cNvPr>
          <p:cNvSpPr txBox="1"/>
          <p:nvPr/>
        </p:nvSpPr>
        <p:spPr>
          <a:xfrm>
            <a:off x="2795209" y="4185413"/>
            <a:ext cx="9145154" cy="22775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Maurice Hofmann</a:t>
            </a:r>
            <a:br>
              <a:rPr lang="de-DE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Developer</a:t>
            </a:r>
            <a:br>
              <a:rPr lang="de-DE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de-DE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Auswahl und Testen von geeigneten „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und „Location“-APIs</a:t>
            </a:r>
            <a:b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Entwicklung der Demo-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-App (V1.2)</a:t>
            </a:r>
            <a:b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Entwicklung der „Search City“ – und „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Me“-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Alorithmen</a:t>
            </a:r>
            <a:b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Entwicklung der Datenbankanbindung </a:t>
            </a:r>
            <a:b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Entwicklung der API-Anbindung</a:t>
            </a:r>
            <a:b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Entwicklung der Cities-,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GeoLocator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-,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-Klasse sowie des Hauptprogramms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3" name="Textfeld 19">
            <a:extLst>
              <a:ext uri="{FF2B5EF4-FFF2-40B4-BE49-F238E27FC236}">
                <a16:creationId xmlns:a16="http://schemas.microsoft.com/office/drawing/2014/main" id="{29173283-4821-225D-0CD3-15A8FE1C3D2C}"/>
              </a:ext>
            </a:extLst>
          </p:cNvPr>
          <p:cNvSpPr txBox="1"/>
          <p:nvPr/>
        </p:nvSpPr>
        <p:spPr>
          <a:xfrm>
            <a:off x="2795209" y="1420164"/>
            <a:ext cx="9145154" cy="250484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Hesham Mohamed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Awadalla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Osman</a:t>
            </a:r>
            <a:br>
              <a:rPr lang="de-DE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Developer</a:t>
            </a:r>
            <a:br>
              <a:rPr lang="de-DE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de-DE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Auswahl und Testen von geeigneten „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und „Location“-APIs sowie Auswahl einer „Cities“-Datenbank</a:t>
            </a:r>
            <a:b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Entwicklung der Demo-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-App (V1.1) mit der dazugehörigen Datenbankanbindung und API-Anbindungen </a:t>
            </a:r>
            <a:b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Entwicklung der „Search City“- und „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Me“-Algorithmen</a:t>
            </a:r>
            <a:b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Anbindung des App-Designs vom Frontend-Team mit dem Backend </a:t>
            </a:r>
            <a:b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Entwicklung einer analogen Uhr zum Anzeigen der Ortszeiten</a:t>
            </a:r>
          </a:p>
        </p:txBody>
      </p:sp>
    </p:spTree>
    <p:extLst>
      <p:ext uri="{BB962C8B-B14F-4D97-AF65-F5344CB8AC3E}">
        <p14:creationId xmlns:p14="http://schemas.microsoft.com/office/powerpoint/2010/main" val="1398067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/>
        </p:nvSpPr>
        <p:spPr>
          <a:xfrm>
            <a:off x="217476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Locate</a:t>
            </a:r>
            <a:r>
              <a:rPr lang="de-DE" sz="3600" b="1" dirty="0"/>
              <a:t> Me - Algorithmus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-6806302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Projektplanung</a:t>
            </a:r>
          </a:p>
        </p:txBody>
      </p:sp>
      <p:pic>
        <p:nvPicPr>
          <p:cNvPr id="41" name="Grafik 40"/>
          <p:cNvPicPr>
            <a:picLocks/>
          </p:cNvPicPr>
          <p:nvPr/>
        </p:nvPicPr>
        <p:blipFill rotWithShape="1">
          <a:blip r:embed="rId2"/>
          <a:srcRect t="235" r="48745"/>
          <a:stretch/>
        </p:blipFill>
        <p:spPr>
          <a:xfrm flipH="1">
            <a:off x="10186736" y="-1528"/>
            <a:ext cx="2006463" cy="6858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478" y="75050"/>
            <a:ext cx="916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Agency FB" panose="020B0503020202020204" pitchFamily="34" charset="0"/>
              </a:rPr>
              <a:t>WeatherApp</a:t>
            </a:r>
            <a:endParaRPr lang="de-DE" sz="2800" b="1" dirty="0">
              <a:latin typeface="Agency FB" panose="020B0503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DD55A11-D9DF-6E7C-777F-8232AE15F8A4}"/>
              </a:ext>
            </a:extLst>
          </p:cNvPr>
          <p:cNvSpPr txBox="1"/>
          <p:nvPr/>
        </p:nvSpPr>
        <p:spPr>
          <a:xfrm>
            <a:off x="-6804837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Ausarbeitung</a:t>
            </a:r>
          </a:p>
        </p:txBody>
      </p:sp>
    </p:spTree>
    <p:extLst>
      <p:ext uri="{BB962C8B-B14F-4D97-AF65-F5344CB8AC3E}">
        <p14:creationId xmlns:p14="http://schemas.microsoft.com/office/powerpoint/2010/main" val="3103194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/>
        </p:nvSpPr>
        <p:spPr>
          <a:xfrm>
            <a:off x="217476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Search City - Algorithmus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-6806302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Projektplanung</a:t>
            </a:r>
          </a:p>
        </p:txBody>
      </p:sp>
      <p:pic>
        <p:nvPicPr>
          <p:cNvPr id="41" name="Grafik 40"/>
          <p:cNvPicPr>
            <a:picLocks/>
          </p:cNvPicPr>
          <p:nvPr/>
        </p:nvPicPr>
        <p:blipFill rotWithShape="1">
          <a:blip r:embed="rId2"/>
          <a:srcRect t="235" r="48745"/>
          <a:stretch/>
        </p:blipFill>
        <p:spPr>
          <a:xfrm flipH="1">
            <a:off x="10186736" y="-1528"/>
            <a:ext cx="2006463" cy="6858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478" y="75050"/>
            <a:ext cx="916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Agency FB" panose="020B0503020202020204" pitchFamily="34" charset="0"/>
              </a:rPr>
              <a:t>WeatherApp</a:t>
            </a:r>
            <a:endParaRPr lang="de-DE" sz="2800" b="1" dirty="0">
              <a:latin typeface="Agency FB" panose="020B0503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DD55A11-D9DF-6E7C-777F-8232AE15F8A4}"/>
              </a:ext>
            </a:extLst>
          </p:cNvPr>
          <p:cNvSpPr txBox="1"/>
          <p:nvPr/>
        </p:nvSpPr>
        <p:spPr>
          <a:xfrm>
            <a:off x="-6804837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Ausarbeitung</a:t>
            </a:r>
          </a:p>
        </p:txBody>
      </p:sp>
    </p:spTree>
    <p:extLst>
      <p:ext uri="{BB962C8B-B14F-4D97-AF65-F5344CB8AC3E}">
        <p14:creationId xmlns:p14="http://schemas.microsoft.com/office/powerpoint/2010/main" val="2088736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/>
        </p:nvSpPr>
        <p:spPr>
          <a:xfrm>
            <a:off x="217476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Grundidee V1.1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-6806302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Projektplanung</a:t>
            </a:r>
          </a:p>
        </p:txBody>
      </p:sp>
      <p:pic>
        <p:nvPicPr>
          <p:cNvPr id="41" name="Grafik 40"/>
          <p:cNvPicPr>
            <a:picLocks/>
          </p:cNvPicPr>
          <p:nvPr/>
        </p:nvPicPr>
        <p:blipFill rotWithShape="1">
          <a:blip r:embed="rId2"/>
          <a:srcRect t="235" r="48745"/>
          <a:stretch/>
        </p:blipFill>
        <p:spPr>
          <a:xfrm flipH="1">
            <a:off x="10186736" y="-1528"/>
            <a:ext cx="2006463" cy="6858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478" y="75050"/>
            <a:ext cx="916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Agency FB" panose="020B0503020202020204" pitchFamily="34" charset="0"/>
              </a:rPr>
              <a:t>WeatherApp</a:t>
            </a:r>
            <a:endParaRPr lang="de-DE" sz="2800" b="1" dirty="0">
              <a:latin typeface="Agency FB" panose="020B0503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DD55A11-D9DF-6E7C-777F-8232AE15F8A4}"/>
              </a:ext>
            </a:extLst>
          </p:cNvPr>
          <p:cNvSpPr txBox="1"/>
          <p:nvPr/>
        </p:nvSpPr>
        <p:spPr>
          <a:xfrm>
            <a:off x="-6804837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Ausarbeitung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079976F-DE4F-B94C-58C8-448B6010A2EC}"/>
              </a:ext>
            </a:extLst>
          </p:cNvPr>
          <p:cNvSpPr txBox="1"/>
          <p:nvPr/>
        </p:nvSpPr>
        <p:spPr>
          <a:xfrm>
            <a:off x="465549" y="1767817"/>
            <a:ext cx="932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err="1"/>
              <a:t>APICall</a:t>
            </a:r>
            <a:r>
              <a:rPr lang="en-GB" dirty="0"/>
              <a:t>-, DB-Access-</a:t>
            </a:r>
            <a:r>
              <a:rPr lang="en-GB" dirty="0" err="1"/>
              <a:t>Klasse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Array für </a:t>
            </a:r>
            <a:r>
              <a:rPr lang="en-GB" dirty="0" err="1"/>
              <a:t>Längen</a:t>
            </a:r>
            <a:r>
              <a:rPr lang="en-GB" dirty="0"/>
              <a:t>- und </a:t>
            </a:r>
            <a:r>
              <a:rPr lang="en-GB" dirty="0" err="1"/>
              <a:t>Breitengrade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650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D4794A6BEF7645BCDC859D16D8D58D" ma:contentTypeVersion="11" ma:contentTypeDescription="Create a new document." ma:contentTypeScope="" ma:versionID="392a73e8a323ac3436177d957642a4d6">
  <xsd:schema xmlns:xsd="http://www.w3.org/2001/XMLSchema" xmlns:xs="http://www.w3.org/2001/XMLSchema" xmlns:p="http://schemas.microsoft.com/office/2006/metadata/properties" xmlns:ns3="522e9e59-5b9e-4fcd-a4b6-ad60182caee2" targetNamespace="http://schemas.microsoft.com/office/2006/metadata/properties" ma:root="true" ma:fieldsID="f24508493edffc831bc7ef2ad3827650" ns3:_="">
    <xsd:import namespace="522e9e59-5b9e-4fcd-a4b6-ad60182cae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2e9e59-5b9e-4fcd-a4b6-ad60182cae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22e9e59-5b9e-4fcd-a4b6-ad60182cae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E40AA2-AB36-4BDA-A3F5-D667D16344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2e9e59-5b9e-4fcd-a4b6-ad60182cae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541BF2-12C1-40A1-9AEA-D866F076490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22e9e59-5b9e-4fcd-a4b6-ad60182caee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CF31296-EC6C-4E0F-A447-B65B00A996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490</Words>
  <Application>Microsoft Office PowerPoint</Application>
  <PresentationFormat>Breitbild</PresentationFormat>
  <Paragraphs>105</Paragraphs>
  <Slides>13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Agency FB</vt:lpstr>
      <vt:lpstr>Arial</vt:lpstr>
      <vt:lpstr>Century Gothic</vt:lpstr>
      <vt:lpstr>CorpoS</vt:lpstr>
      <vt:lpstr>Times New Roman</vt:lpstr>
      <vt:lpstr>Wingdings</vt:lpstr>
      <vt:lpstr>Wingdings 3</vt:lpstr>
      <vt:lpstr>Ion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App zeigen</vt:lpstr>
      <vt:lpstr>Codestelle Hesh</vt:lpstr>
      <vt:lpstr>Codestelle Mo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Schaeuffele, Luca (001)</dc:creator>
  <cp:lastModifiedBy>Hofmann, Maurice (000)</cp:lastModifiedBy>
  <cp:revision>29</cp:revision>
  <dcterms:created xsi:type="dcterms:W3CDTF">2023-06-13T10:28:33Z</dcterms:created>
  <dcterms:modified xsi:type="dcterms:W3CDTF">2023-07-03T21:09:35Z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b5ff3ce-c151-426b-9620-64dd2650a755_Enabled">
    <vt:lpwstr>true</vt:lpwstr>
  </property>
  <property fmtid="{D5CDD505-2E9C-101B-9397-08002B2CF9AE}" pid="3" name="MSIP_Label_ab5ff3ce-c151-426b-9620-64dd2650a755_SetDate">
    <vt:lpwstr>2023-06-13T10:28:33Z</vt:lpwstr>
  </property>
  <property fmtid="{D5CDD505-2E9C-101B-9397-08002B2CF9AE}" pid="4" name="MSIP_Label_ab5ff3ce-c151-426b-9620-64dd2650a755_Method">
    <vt:lpwstr>Standard</vt:lpwstr>
  </property>
  <property fmtid="{D5CDD505-2E9C-101B-9397-08002B2CF9AE}" pid="5" name="MSIP_Label_ab5ff3ce-c151-426b-9620-64dd2650a755_Name">
    <vt:lpwstr>Daimler Truck Internal</vt:lpwstr>
  </property>
  <property fmtid="{D5CDD505-2E9C-101B-9397-08002B2CF9AE}" pid="6" name="MSIP_Label_ab5ff3ce-c151-426b-9620-64dd2650a755_SiteId">
    <vt:lpwstr>505cca53-5750-4134-9501-8d52d5df3cd1</vt:lpwstr>
  </property>
  <property fmtid="{D5CDD505-2E9C-101B-9397-08002B2CF9AE}" pid="7" name="MSIP_Label_ab5ff3ce-c151-426b-9620-64dd2650a755_ActionId">
    <vt:lpwstr>cbce04f7-0363-469f-8e82-1c7604a3071a</vt:lpwstr>
  </property>
  <property fmtid="{D5CDD505-2E9C-101B-9397-08002B2CF9AE}" pid="8" name="MSIP_Label_ab5ff3ce-c151-426b-9620-64dd2650a755_ContentBits">
    <vt:lpwstr>0</vt:lpwstr>
  </property>
  <property fmtid="{D5CDD505-2E9C-101B-9397-08002B2CF9AE}" pid="9" name="ContentTypeId">
    <vt:lpwstr>0x0101003CD4794A6BEF7645BCDC859D16D8D58D</vt:lpwstr>
  </property>
  <property fmtid="{D5CDD505-2E9C-101B-9397-08002B2CF9AE}" pid="10" name="MSIP_Label_924dbb1d-991d-4bbd-aad5-33bac1d8ffaf_Enabled">
    <vt:lpwstr>true</vt:lpwstr>
  </property>
  <property fmtid="{D5CDD505-2E9C-101B-9397-08002B2CF9AE}" pid="11" name="MSIP_Label_924dbb1d-991d-4bbd-aad5-33bac1d8ffaf_SetDate">
    <vt:lpwstr>2023-07-03T21:09:35Z</vt:lpwstr>
  </property>
  <property fmtid="{D5CDD505-2E9C-101B-9397-08002B2CF9AE}" pid="12" name="MSIP_Label_924dbb1d-991d-4bbd-aad5-33bac1d8ffaf_Method">
    <vt:lpwstr>Standard</vt:lpwstr>
  </property>
  <property fmtid="{D5CDD505-2E9C-101B-9397-08002B2CF9AE}" pid="13" name="MSIP_Label_924dbb1d-991d-4bbd-aad5-33bac1d8ffaf_Name">
    <vt:lpwstr>924dbb1d-991d-4bbd-aad5-33bac1d8ffaf</vt:lpwstr>
  </property>
  <property fmtid="{D5CDD505-2E9C-101B-9397-08002B2CF9AE}" pid="14" name="MSIP_Label_924dbb1d-991d-4bbd-aad5-33bac1d8ffaf_SiteId">
    <vt:lpwstr>9652d7c2-1ccf-4940-8151-4a92bd474ed0</vt:lpwstr>
  </property>
  <property fmtid="{D5CDD505-2E9C-101B-9397-08002B2CF9AE}" pid="15" name="MSIP_Label_924dbb1d-991d-4bbd-aad5-33bac1d8ffaf_ActionId">
    <vt:lpwstr>0b252eb8-5928-4f47-b276-1f196cd3d1da</vt:lpwstr>
  </property>
  <property fmtid="{D5CDD505-2E9C-101B-9397-08002B2CF9AE}" pid="16" name="MSIP_Label_924dbb1d-991d-4bbd-aad5-33bac1d8ffaf_ContentBits">
    <vt:lpwstr>1</vt:lpwstr>
  </property>
</Properties>
</file>