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60" r:id="rId7"/>
    <p:sldId id="267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n" initials="SFL" lastIdx="7" clrIdx="0">
    <p:extLst>
      <p:ext uri="{19B8F6BF-5375-455C-9EA6-DF929625EA0E}">
        <p15:presenceInfo xmlns:p15="http://schemas.microsoft.com/office/powerpoint/2012/main" userId="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17:19:56.35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17:19:56.351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17:19:56.351" idx="7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17:19:56.351" idx="4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17:19:56.351" idx="5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17:19:56.351" idx="6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48E0-50A6-543C-8C8F-6862BA5F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C8F4B-3684-A894-F87D-A9F128C8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B48A7-8794-1C92-8225-DD938647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60EB-E8A1-3041-7741-E13EAEFB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86AD-5B8A-8DE8-8280-CFEC6945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ECF0-6D35-6551-2963-917AA02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CEF54-C401-4131-D860-13629437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634C-961F-9B19-E45F-15626E61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C8F4-E618-2355-E712-8AB45846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83EA-3EBC-86A6-48A9-BB111DD7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28A1E-251F-898F-397E-A89D56E4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AEA2-B134-2909-B7B8-C5EB55A2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C3F6-FA4D-A45C-0170-C64DBB4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5273-6D30-0916-13D6-8DD1C612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048C-D2A8-6449-E08C-8F0F7CEC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B291-D9BA-E711-BB6D-A1EDD2DF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72F0-D641-55AB-5A1C-406DF98B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90EA-C23D-D984-1304-257BD47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B62F-2DF0-A62F-AF51-27EE935A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4849-9FCD-157C-5C04-7EF7FE3B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2F3D-C23A-FCEC-7FA6-F0A645A0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0E08-258C-F549-3349-F2BBCB0A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C901-87EA-6E11-10E5-B2217A0E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832B-B814-815E-03FE-F2A931F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F2F7-118D-9FD8-D181-661A23E6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955E-7825-58D4-ED45-EEA2DD20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A0B7-B793-26D7-14D9-2A8B90D25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6903D-60F7-077A-5660-D0E700E1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5CDE-3671-9385-4E2B-280860ED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A50A3-A5F8-F260-42E3-F8C46532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543E-BC5A-1CDD-43F9-37075508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EEB5-60C0-C908-5F8A-4215778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D6CF4-3A79-3A04-8498-1B9791B8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40CA6-CB86-94B1-9B5E-47A14B4B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E3C2-E0F5-F6EB-D265-B36C1328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3000-2FA2-3F22-FE4A-86F3869A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95210-4447-32DE-B0ED-78E7EA96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74DD2-54F9-A631-6C00-A015DA3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3A99A-770D-AA83-FA5D-3BEBC662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48D-4882-E841-AFBC-E24CA17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FF78A-9BB1-4907-9631-F7E23DFB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59A34-42D3-DEA5-6421-74D65BAD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C569-8823-A07C-B1A5-1CC66ED9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B2435-DF58-7729-07D3-136097E4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95CAB-FFCD-11C8-38ED-82D8F91D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9BFD-BD10-E1AD-EF46-8ED909A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09AE-DAEB-7D06-4985-12774319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7737-0EDE-5F9C-6082-B3F1CD5A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254C-F8D1-398C-CBA9-9DB8311B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4376F-E26B-387B-C6AC-737574AB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A8990-0ED9-6DC0-AE28-E7BF8681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D373-20BD-A177-EF9F-86361BB1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844C-DD47-FAFC-423A-141DE172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4EB68-284A-3EA2-239E-9F263EE9C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6C34-2102-9348-D578-8F080A39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21D2-8561-7428-3666-B937CBD1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69DD-ACA4-26F8-8D9A-DECBF6B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DB77-8B67-10E5-407F-B4FE640A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923F3-555A-5594-C992-CF1D0919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D6FC-78E6-8207-27A3-38B0C2ED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15D9-B42B-A271-405D-31B63238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C5B1-65D6-46FA-A373-12CF1BE30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D446-9A8B-640A-F59E-40AF4165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933C-B032-20A8-1EE3-EE093F928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4CB2-C6D1-4353-B6AF-94ED0598A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A8AC-BB6F-53B5-9233-3F5EAE896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0119"/>
          </a:xfrm>
        </p:spPr>
        <p:txBody>
          <a:bodyPr>
            <a:noAutofit/>
          </a:bodyPr>
          <a:lstStyle/>
          <a:p>
            <a:r>
              <a:rPr lang="en-US" b="1" dirty="0">
                <a:latin typeface="Studio-Feixen-Sans"/>
              </a:rPr>
              <a:t>Travel Insurance Case Study</a:t>
            </a:r>
            <a:endParaRPr lang="en-US" sz="4800" b="1" dirty="0">
              <a:latin typeface="Studio-Feixen-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900D8-5770-7F40-E7AF-98EAC49A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920"/>
            <a:ext cx="9144000" cy="534880"/>
          </a:xfrm>
        </p:spPr>
        <p:txBody>
          <a:bodyPr/>
          <a:lstStyle/>
          <a:p>
            <a:pPr algn="l"/>
            <a:r>
              <a:rPr lang="en-US" dirty="0"/>
              <a:t>By Hesham Ibrahim</a:t>
            </a:r>
          </a:p>
        </p:txBody>
      </p:sp>
    </p:spTree>
    <p:extLst>
      <p:ext uri="{BB962C8B-B14F-4D97-AF65-F5344CB8AC3E}">
        <p14:creationId xmlns:p14="http://schemas.microsoft.com/office/powerpoint/2010/main" val="335147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52B-40F3-37A8-3405-A29DFF6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1285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AE4F9-7814-AA91-F7EF-1E18DBD882BE}"/>
              </a:ext>
            </a:extLst>
          </p:cNvPr>
          <p:cNvSpPr txBox="1"/>
          <p:nvPr/>
        </p:nvSpPr>
        <p:spPr>
          <a:xfrm>
            <a:off x="985421" y="2010793"/>
            <a:ext cx="1036679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Frequent travelers and those who have already travelled abroad.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The private sector and self employed should get at least 75% of the marketing budget, however about 25% should be used to target public employees.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Travelers in age group of 23 to 26 and 28 to 33.</a:t>
            </a:r>
            <a:endParaRPr lang="en-US" b="1" dirty="0"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There must be special plan for travelers </a:t>
            </a:r>
            <a:r>
              <a:rPr lang="en-US" dirty="0">
                <a:latin typeface="-apple-system"/>
              </a:rPr>
              <a:t>with higher annual income.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23891-1436-A1F0-2125-6088E0B3E8E1}"/>
              </a:ext>
            </a:extLst>
          </p:cNvPr>
          <p:cNvSpPr txBox="1"/>
          <p:nvPr/>
        </p:nvSpPr>
        <p:spPr>
          <a:xfrm>
            <a:off x="985421" y="1367161"/>
            <a:ext cx="6906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Poppins-Regular"/>
              </a:rPr>
              <a:t>The marketing team should focus 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7AF2-5F03-F212-4BC0-FC99E9BB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8477-2F83-73E9-C436-B808857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Covid-19 has greatly impacted the Travel industry.</a:t>
            </a:r>
          </a:p>
          <a:p>
            <a:r>
              <a:rPr lang="en-US" sz="2000" dirty="0"/>
              <a:t>Most companies decided to cut budge.</a:t>
            </a:r>
          </a:p>
          <a:p>
            <a:r>
              <a:rPr lang="en-US" sz="2000" dirty="0"/>
              <a:t>More efficient marketing is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marketing team needs to better understand the different traveler’s profiles to </a:t>
            </a:r>
            <a:r>
              <a:rPr lang="en-US"/>
              <a:t>create better </a:t>
            </a:r>
            <a:r>
              <a:rPr lang="en-US" dirty="0"/>
              <a:t>targeted plans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D566-E4A5-6C6A-94AC-FBAB3164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C4E6A-230B-728A-51A2-AE72BCE5DA82}"/>
              </a:ext>
            </a:extLst>
          </p:cNvPr>
          <p:cNvSpPr txBox="1"/>
          <p:nvPr/>
        </p:nvSpPr>
        <p:spPr>
          <a:xfrm>
            <a:off x="1100831" y="1500326"/>
            <a:ext cx="101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 has no outliers when it comes to age and annual income, resulting into more accurate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263CE-E546-167B-31D6-EE0EEECA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81" y="2224764"/>
            <a:ext cx="4469841" cy="353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2CD3F-3A92-692E-D98D-97A07B1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56" y="2224764"/>
            <a:ext cx="4469841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D566-E4A5-6C6A-94AC-FBAB3164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0C92E-2495-BA35-9149-073221FCB374}"/>
              </a:ext>
            </a:extLst>
          </p:cNvPr>
          <p:cNvSpPr txBox="1"/>
          <p:nvPr/>
        </p:nvSpPr>
        <p:spPr>
          <a:xfrm>
            <a:off x="1118586" y="1500326"/>
            <a:ext cx="652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nicely divided between customers and non-customer.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91C58-DEEF-CC22-ED42-26533948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92" y="2220349"/>
            <a:ext cx="4539449" cy="4050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A0FD89-786A-C9B6-97FF-F1D61DE03B8E}"/>
              </a:ext>
            </a:extLst>
          </p:cNvPr>
          <p:cNvSpPr txBox="1"/>
          <p:nvPr/>
        </p:nvSpPr>
        <p:spPr>
          <a:xfrm>
            <a:off x="7546019" y="2956264"/>
            <a:ext cx="272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business is preforming better than the Pareto principle (80-20 rule)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52B-40F3-37A8-3405-A29DFF6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1285"/>
          </a:xfrm>
        </p:spPr>
        <p:txBody>
          <a:bodyPr>
            <a:normAutofit/>
          </a:bodyPr>
          <a:lstStyle/>
          <a:p>
            <a:r>
              <a:rPr lang="en-US" sz="4000" b="1" dirty="0"/>
              <a:t>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796B-2F19-EDEB-4F9E-25A08695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9508"/>
            <a:ext cx="10177400" cy="741285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-Regular"/>
              </a:rPr>
              <a:t>Are there differences in the travel habits between customers and non-customers?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Poppins-Regular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AE4F9-7814-AA91-F7EF-1E18DBD882BE}"/>
              </a:ext>
            </a:extLst>
          </p:cNvPr>
          <p:cNvSpPr txBox="1"/>
          <p:nvPr/>
        </p:nvSpPr>
        <p:spPr>
          <a:xfrm>
            <a:off x="985421" y="2010793"/>
            <a:ext cx="405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Frequent travelers are more luckily to buy insurance than non frequent 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F329D6-3E9E-6224-9B60-66B6F19B6AC1}"/>
              </a:ext>
            </a:extLst>
          </p:cNvPr>
          <p:cNvSpPr txBox="1"/>
          <p:nvPr/>
        </p:nvSpPr>
        <p:spPr>
          <a:xfrm>
            <a:off x="6096000" y="2010793"/>
            <a:ext cx="434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has travelled abroad tends to buy insurance when travelling.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C0AF1B-98AC-537A-CB2E-036F92DE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752079"/>
            <a:ext cx="4558730" cy="36457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11CFC6-C662-E989-A69F-8A31C042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10" y="2657124"/>
            <a:ext cx="4558730" cy="36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52B-40F3-37A8-3405-A29DFF6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1285"/>
          </a:xfrm>
        </p:spPr>
        <p:txBody>
          <a:bodyPr>
            <a:normAutofit/>
          </a:bodyPr>
          <a:lstStyle/>
          <a:p>
            <a:r>
              <a:rPr lang="en-US" sz="4000" b="1" dirty="0"/>
              <a:t>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796B-2F19-EDEB-4F9E-25A08695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9508"/>
            <a:ext cx="10177400" cy="741285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-Regular"/>
              </a:rPr>
              <a:t>What is the typical profile of customers and non-customers?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AE4F9-7814-AA91-F7EF-1E18DBD882BE}"/>
              </a:ext>
            </a:extLst>
          </p:cNvPr>
          <p:cNvSpPr txBox="1"/>
          <p:nvPr/>
        </p:nvSpPr>
        <p:spPr>
          <a:xfrm>
            <a:off x="985420" y="2010793"/>
            <a:ext cx="1033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the customers are either working for a private company or self employed. However almost 25% of public employees purchased insurance.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1F04DE-13D5-EB92-9E0C-D721A776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32" y="2934123"/>
            <a:ext cx="4558730" cy="359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DB3D4-BE76-80D5-DC8A-D3BDAD27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31" y="2934122"/>
            <a:ext cx="5360434" cy="35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52B-40F3-37A8-3405-A29DFF6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1285"/>
          </a:xfrm>
        </p:spPr>
        <p:txBody>
          <a:bodyPr>
            <a:normAutofit/>
          </a:bodyPr>
          <a:lstStyle/>
          <a:p>
            <a:r>
              <a:rPr lang="en-US" sz="4000" b="1" dirty="0"/>
              <a:t>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796B-2F19-EDEB-4F9E-25A08695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9508"/>
            <a:ext cx="10177400" cy="741285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-Regular"/>
              </a:rPr>
              <a:t>What is the typical profile of customers and non-customers?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3EA72-2E2D-00A9-870E-2F0EE06AECFC}"/>
              </a:ext>
            </a:extLst>
          </p:cNvPr>
          <p:cNvSpPr txBox="1"/>
          <p:nvPr/>
        </p:nvSpPr>
        <p:spPr>
          <a:xfrm>
            <a:off x="1162975" y="2081816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has impact on insurance purchasing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4662D-8E1E-4769-C777-F68F690C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76" y="2727690"/>
            <a:ext cx="7505223" cy="38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52B-40F3-37A8-3405-A29DFF6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1285"/>
          </a:xfrm>
        </p:spPr>
        <p:txBody>
          <a:bodyPr>
            <a:normAutofit/>
          </a:bodyPr>
          <a:lstStyle/>
          <a:p>
            <a:r>
              <a:rPr lang="en-US" sz="4000" b="1" dirty="0"/>
              <a:t>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796B-2F19-EDEB-4F9E-25A08695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9508"/>
            <a:ext cx="10177400" cy="741285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Poppins-Regular"/>
              </a:rPr>
              <a:t>What is the typical profile of customers and non-customers?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AE4F9-7814-AA91-F7EF-1E18DBD882BE}"/>
              </a:ext>
            </a:extLst>
          </p:cNvPr>
          <p:cNvSpPr txBox="1"/>
          <p:nvPr/>
        </p:nvSpPr>
        <p:spPr>
          <a:xfrm>
            <a:off x="985420" y="2010793"/>
            <a:ext cx="67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annual income travelers ( more than $1.35M) would insure.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184246-33A2-7A54-A485-E0C2D14A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3" y="2590394"/>
            <a:ext cx="8806650" cy="37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452B-40F3-37A8-3405-A29DFF6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41285"/>
          </a:xfrm>
        </p:spPr>
        <p:txBody>
          <a:bodyPr>
            <a:normAutofit/>
          </a:bodyPr>
          <a:lstStyle/>
          <a:p>
            <a:r>
              <a:rPr lang="en-US" sz="4000" b="1" dirty="0"/>
              <a:t>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796B-2F19-EDEB-4F9E-25A086951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9508"/>
            <a:ext cx="10177400" cy="741285"/>
          </a:xfrm>
        </p:spPr>
        <p:txBody>
          <a:bodyPr>
            <a:normAutofit lnSpcReduction="10000"/>
          </a:bodyPr>
          <a:lstStyle/>
          <a:p>
            <a:r>
              <a:rPr lang="en-US" sz="2600" b="0" i="0" dirty="0">
                <a:solidFill>
                  <a:srgbClr val="000000"/>
                </a:solidFill>
                <a:effectLst/>
                <a:latin typeface="Poppins-Regular"/>
              </a:rPr>
              <a:t>What is the typical profile of customers and non-customers?</a:t>
            </a:r>
            <a:endParaRPr lang="en-US" sz="2900" b="0" i="0" dirty="0">
              <a:solidFill>
                <a:srgbClr val="000000"/>
              </a:solidFill>
              <a:effectLst/>
              <a:latin typeface="Poppins-Regular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AE4F9-7814-AA91-F7EF-1E18DBD882BE}"/>
              </a:ext>
            </a:extLst>
          </p:cNvPr>
          <p:cNvSpPr txBox="1"/>
          <p:nvPr/>
        </p:nvSpPr>
        <p:spPr>
          <a:xfrm>
            <a:off x="985421" y="2010793"/>
            <a:ext cx="1036679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The data shows that the typical profile of a customer is most luckily someone who has either travelled aboard or a frequent flyer.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Travelers with annual income more than $1.35M are going to get insurance.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Travelers younger than 27 or older than 32 tend to buy insurance, however the age group of 27 to 32 tend to not</a:t>
            </a:r>
          </a:p>
        </p:txBody>
      </p:sp>
    </p:spTree>
    <p:extLst>
      <p:ext uri="{BB962C8B-B14F-4D97-AF65-F5344CB8AC3E}">
        <p14:creationId xmlns:p14="http://schemas.microsoft.com/office/powerpoint/2010/main" val="226268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359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Poppins-Regular</vt:lpstr>
      <vt:lpstr>Studio-Feixen-Sans</vt:lpstr>
      <vt:lpstr>Office Theme</vt:lpstr>
      <vt:lpstr>Travel Insurance Case Study</vt:lpstr>
      <vt:lpstr>Business Goals</vt:lpstr>
      <vt:lpstr>Data Validation</vt:lpstr>
      <vt:lpstr>Data Validation</vt:lpstr>
      <vt:lpstr>Outcome:</vt:lpstr>
      <vt:lpstr>Outcome:</vt:lpstr>
      <vt:lpstr>Outcome:</vt:lpstr>
      <vt:lpstr>Outcome:</vt:lpstr>
      <vt:lpstr>Outcome:</vt:lpstr>
      <vt:lpstr>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Exam - Travel Insurance</dc:title>
  <dc:creator>Lion</dc:creator>
  <cp:lastModifiedBy>lion nadej ahmed</cp:lastModifiedBy>
  <cp:revision>12</cp:revision>
  <dcterms:created xsi:type="dcterms:W3CDTF">2022-12-15T15:00:26Z</dcterms:created>
  <dcterms:modified xsi:type="dcterms:W3CDTF">2023-05-14T21:29:30Z</dcterms:modified>
</cp:coreProperties>
</file>