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n" initials="SFL" lastIdx="1" clrIdx="0">
    <p:extLst>
      <p:ext uri="{19B8F6BF-5375-455C-9EA6-DF929625EA0E}">
        <p15:presenceInfo xmlns:p15="http://schemas.microsoft.com/office/powerpoint/2012/main" userId="L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A847-F923-E260-4C52-817157A57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7518B-E864-48D2-EFA6-16D7C8A19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F7D6-B062-F350-5F0F-2A113587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112E-D2A5-3873-C7DC-05422273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B8D1-C754-D61E-4AD4-408923FB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D40D-B46F-6860-2C5F-788BAFB7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9ED43-3A70-88D2-B6DE-0A8F3B4F6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3695-0309-D62B-BEF0-CD376DE6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612A-8985-17A8-8C42-AEFDDCF0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87E64-4FFE-B515-7E19-040AD50B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3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585D8-8C33-E395-FCBE-5B544B174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C8E46-719D-89F2-1662-1F26C7F4C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524DA-806A-A272-E550-7BE2FB7E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18FAA-7FB8-0959-BDB4-E51CC980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8879-B139-4C31-F425-5A56159F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DC81-CC08-7829-57DF-DB477F54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739D-F030-40B5-31EB-7FD97A8EA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0947-D3DC-AFA2-06A7-EF234866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92AB-040E-C6BD-C7BB-63F7DE30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C12B-2776-13F5-1820-510494FB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E5FD-3323-15E5-B1CC-DABC407A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5C9DF-24D6-6805-B14C-3C556DDFD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D5A5-7491-6316-F935-648E7317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87C7-2263-9939-6C87-4BF19B0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63F0-AB4C-ABDE-495F-1B459700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9418-CC31-D177-2A9A-C08D6A6C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692A-CDB4-29FD-CBF8-A3EFCD803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BA929-1AB1-7038-E240-D045E61E9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81493-16BF-2EB6-C674-2CEE54CA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B3A97-AACC-A397-5CE1-B48ABA3E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BCB3-A093-CB23-8EFA-765EB162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D35E-BE7F-5E93-81EC-5DF6C49C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77B49-131D-B246-E7A1-29A42DE9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762F7-8847-D8C7-235C-5BD9087BC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8348E-4389-4E96-DECA-B767B463A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3AF62-6F31-D5AE-D2DA-777A208BA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62966-6C5F-3599-FC59-05B9516B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F15DE-A402-7B3C-18C7-D6BE406D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B8721-51E2-E0D8-F93D-3B6C89F8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6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8D6C-B1D0-CB65-57AE-4BE7200F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90E18-3477-9E2C-06DA-4B5FE8C2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81AFC-361A-8B83-D5F9-D2F148D2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AB24D-522A-7465-F78C-579DD109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1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CF952-AD71-4B0A-558A-98ED9FFF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3789E-87A7-E6F6-3EDE-39A71A86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F8DB6-7F5B-A679-9F0A-D1A962AB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9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6901-1E72-6353-261F-EF4E48D5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E38-5C3F-8E5E-67CD-72C9E6CA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C8C11-3908-529C-2DC1-6BDC69BC9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84E27-6C0A-6F49-83B7-7ACEA260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6C11C-7907-769E-DA48-7B9087FE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CDF6B-8692-AD38-DB63-7AB3E4B7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4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B469-828D-B855-A4A0-C1380708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DEA02-C692-31D9-C73F-76F4728FA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EB1C2-2182-DCF9-B3AB-3C98EECD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ACF02-D942-383A-5A99-445CD446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0111-204C-43DC-BCFD-EF19493C008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D9839-C2B0-C79B-C1A5-4919C895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1517F-EBD6-7840-3A04-E4535272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685D-EAD5-4DA2-AE7B-F1C18DB8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0FDC9-E4A6-10F3-6657-996DA2F6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59A05-3E2B-0093-FE8D-F80D1837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F6CFD-4923-82CE-9C26-6D7A3EC07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C0111-204C-43DC-BCFD-EF19493C008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EB30-AD71-1FBF-4828-DCEC1EA9A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3329A-0635-F375-D199-AEDA189AD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685D-EAD5-4DA2-AE7B-F1C18DB8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7F8A-64AC-3EB5-B2BD-7D9CF926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699"/>
            <a:ext cx="9144000" cy="1671145"/>
          </a:xfrm>
        </p:spPr>
        <p:txBody>
          <a:bodyPr>
            <a:normAutofit/>
          </a:bodyPr>
          <a:lstStyle/>
          <a:p>
            <a:r>
              <a:rPr lang="en-US" sz="5400" b="1">
                <a:latin typeface="Studio-Feixen-Sans"/>
              </a:rPr>
              <a:t>Recipe </a:t>
            </a:r>
            <a:r>
              <a:rPr lang="en-US" sz="5400" b="1" dirty="0">
                <a:latin typeface="Studio-Feixen-Sans"/>
              </a:rPr>
              <a:t>Site Traffic Case Study</a:t>
            </a:r>
            <a:endParaRPr lang="en-US" sz="6700" b="1" dirty="0">
              <a:latin typeface="Studio-Feixen-San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6835A-3218-8124-A115-0A9A29EF9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9300"/>
            <a:ext cx="2684016" cy="597100"/>
          </a:xfrm>
        </p:spPr>
        <p:txBody>
          <a:bodyPr>
            <a:normAutofit/>
          </a:bodyPr>
          <a:lstStyle/>
          <a:p>
            <a:r>
              <a:rPr lang="en-US" sz="2800" dirty="0"/>
              <a:t>Hesham Ibrahim</a:t>
            </a:r>
          </a:p>
        </p:txBody>
      </p:sp>
    </p:spTree>
    <p:extLst>
      <p:ext uri="{BB962C8B-B14F-4D97-AF65-F5344CB8AC3E}">
        <p14:creationId xmlns:p14="http://schemas.microsoft.com/office/powerpoint/2010/main" val="193887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A849-2AFE-FA71-4D60-D9F80229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tudio-Feixen-Sans"/>
              </a:rPr>
              <a:t>Model Fitting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5D28-524D-DE82-80B8-AAAC9EF7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Using Gradient Boosting Classifier because:</a:t>
            </a:r>
          </a:p>
          <a:p>
            <a:pPr lvl="1"/>
            <a:r>
              <a:rPr lang="en-US" sz="1600" dirty="0">
                <a:latin typeface="Söhne"/>
              </a:rPr>
              <a:t>GBM is an ensemble method that combines multiple weak models to create a strong one.</a:t>
            </a:r>
          </a:p>
          <a:p>
            <a:pPr lvl="1"/>
            <a:r>
              <a:rPr lang="en-US" sz="1600" dirty="0">
                <a:latin typeface="Söhne"/>
              </a:rPr>
              <a:t>GBM is a flexible algorithm that can handle various types of data, including categorical, numerical and missing data.</a:t>
            </a:r>
          </a:p>
          <a:p>
            <a:pPr lvl="1"/>
            <a:r>
              <a:rPr lang="en-US" sz="1600" dirty="0">
                <a:latin typeface="Söhne"/>
              </a:rPr>
              <a:t>GBM is widely used in industry, and has been applied to many real-world problems, making it a reliable and robust algorithm.</a:t>
            </a:r>
          </a:p>
          <a:p>
            <a:r>
              <a:rPr lang="en-US" sz="1800" dirty="0"/>
              <a:t>GBM started with 75% testing score </a:t>
            </a:r>
          </a:p>
          <a:p>
            <a:r>
              <a:rPr lang="en-US" sz="1800" dirty="0"/>
              <a:t>GBM hyper paraments tuning paired with best random state lead to 83% testing score.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706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A057-49FA-BF67-5EA8-E7D5F7F6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Model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8654-8CBF-46F1-DB65-521D6A320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the Random Forest out preform the Logistic Regression in both accuracy and recall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Random Forest optimization did not reach the requires prediction score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using Gradient boost classifier with optimization did achieve the min score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9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9586-B5EC-D3AD-AEB7-7B399A07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Business Focus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4326-F395-8592-97D8-668D9033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focus of this study: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Söhne"/>
              </a:rPr>
              <a:t>Get insights on the recipes posted and their impact on traffic</a:t>
            </a:r>
          </a:p>
          <a:p>
            <a:pPr lvl="2"/>
            <a:r>
              <a:rPr lang="en-US" dirty="0">
                <a:latin typeface="Söhne"/>
              </a:rPr>
              <a:t>The majority of recipes are chicken recipes however they do not create the most traffic</a:t>
            </a:r>
          </a:p>
          <a:p>
            <a:pPr lvl="2"/>
            <a:r>
              <a:rPr lang="en-US" dirty="0">
                <a:latin typeface="Söhne"/>
              </a:rPr>
              <a:t>Potato and Vegetable generates the most traffic</a:t>
            </a:r>
          </a:p>
          <a:p>
            <a:pPr lvl="2"/>
            <a:r>
              <a:rPr lang="en-US" dirty="0">
                <a:latin typeface="Söhne"/>
              </a:rPr>
              <a:t>Beverages generated the least traffic</a:t>
            </a:r>
          </a:p>
          <a:p>
            <a:pPr lvl="2"/>
            <a:r>
              <a:rPr lang="en-US" dirty="0">
                <a:latin typeface="Söhne"/>
              </a:rPr>
              <a:t>Serving size of 6 generates the most traffic 63% of the time posted</a:t>
            </a:r>
          </a:p>
          <a:p>
            <a:pPr lvl="2"/>
            <a:r>
              <a:rPr lang="en-US" dirty="0">
                <a:latin typeface="Söhne"/>
              </a:rPr>
              <a:t>Serving size of 4 is the most posted however they only generate high traffic 60% of the posts.</a:t>
            </a:r>
          </a:p>
          <a:p>
            <a:pPr lvl="2"/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9417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9586-B5EC-D3AD-AEB7-7B399A07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Business Focus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4326-F395-8592-97D8-668D9033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focus of this study:</a:t>
            </a:r>
          </a:p>
          <a:p>
            <a:pPr marL="457200" lvl="1" indent="0">
              <a:buNone/>
            </a:pPr>
            <a:r>
              <a:rPr lang="en-US" dirty="0">
                <a:latin typeface="Söhne"/>
              </a:rPr>
              <a:t>2. Create and train a model that predict high traffic recipes at least 80% of the time</a:t>
            </a:r>
          </a:p>
          <a:p>
            <a:pPr lvl="2"/>
            <a:r>
              <a:rPr lang="en-US" dirty="0">
                <a:latin typeface="Söhne"/>
              </a:rPr>
              <a:t>Using Logistic Regression classifier as baseline model with </a:t>
            </a:r>
            <a:r>
              <a:rPr lang="en-US" sz="2000" dirty="0">
                <a:latin typeface="Söhne"/>
              </a:rPr>
              <a:t>74% </a:t>
            </a:r>
            <a:r>
              <a:rPr lang="en-US" sz="2000" dirty="0"/>
              <a:t>accuracy</a:t>
            </a:r>
            <a:r>
              <a:rPr lang="en-US" sz="2000" dirty="0">
                <a:latin typeface="Söhne"/>
              </a:rPr>
              <a:t>.</a:t>
            </a:r>
          </a:p>
          <a:p>
            <a:pPr lvl="2"/>
            <a:r>
              <a:rPr lang="en-US" dirty="0">
                <a:latin typeface="Söhne"/>
              </a:rPr>
              <a:t>Using Random Forest classifier with hyper params tuning generated only </a:t>
            </a:r>
            <a:r>
              <a:rPr lang="en-US" sz="2000" dirty="0">
                <a:latin typeface="Söhne"/>
              </a:rPr>
              <a:t>75.8% </a:t>
            </a:r>
            <a:r>
              <a:rPr lang="en-US" sz="2000" dirty="0"/>
              <a:t>accuracy</a:t>
            </a:r>
            <a:endParaRPr lang="en-US" sz="2000" dirty="0">
              <a:latin typeface="Söhne"/>
            </a:endParaRPr>
          </a:p>
          <a:p>
            <a:pPr lvl="2"/>
            <a:r>
              <a:rPr lang="en-US" dirty="0">
                <a:latin typeface="Söhne"/>
              </a:rPr>
              <a:t>Using </a:t>
            </a:r>
            <a:r>
              <a:rPr lang="en-US" b="0" i="0" dirty="0">
                <a:effectLst/>
                <a:latin typeface="-apple-system"/>
              </a:rPr>
              <a:t>Gradient boost classifier with hyper params tuning generated </a:t>
            </a:r>
            <a:r>
              <a:rPr lang="en-US" sz="2000" dirty="0"/>
              <a:t>83% accuracy.</a:t>
            </a:r>
            <a:endParaRPr lang="en-US" dirty="0">
              <a:latin typeface="Söhne"/>
            </a:endParaRPr>
          </a:p>
          <a:p>
            <a:pPr lvl="2"/>
            <a:endParaRPr lang="en-US" dirty="0">
              <a:latin typeface="Söhne"/>
            </a:endParaRPr>
          </a:p>
          <a:p>
            <a:r>
              <a:rPr lang="en-US" dirty="0"/>
              <a:t>Using accuracy as KPI to compare models to business:</a:t>
            </a:r>
          </a:p>
          <a:p>
            <a:pPr lvl="1"/>
            <a:r>
              <a:rPr lang="en-US" sz="2000" dirty="0">
                <a:latin typeface="-apple-system"/>
              </a:rPr>
              <a:t>The data shows the business has 59.8% accuracy</a:t>
            </a:r>
          </a:p>
          <a:p>
            <a:pPr lvl="1"/>
            <a:r>
              <a:rPr lang="en-US" sz="2000" dirty="0">
                <a:latin typeface="-apple-system"/>
              </a:rPr>
              <a:t>The models have a min accuracy of 75% and improved to 83%</a:t>
            </a:r>
          </a:p>
        </p:txBody>
      </p:sp>
    </p:spTree>
    <p:extLst>
      <p:ext uri="{BB962C8B-B14F-4D97-AF65-F5344CB8AC3E}">
        <p14:creationId xmlns:p14="http://schemas.microsoft.com/office/powerpoint/2010/main" val="127727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9586-B5EC-D3AD-AEB7-7B399A07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Business 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4326-F395-8592-97D8-668D9033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728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</a:rPr>
              <a:t>the business should implement the model since it can identify more than 80% of the high traffic generating recipes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</a:rPr>
              <a:t>it is always a good practice to retrain the model with more data to improve its performance, in addition to capturing any changes in the customers behavior</a:t>
            </a:r>
          </a:p>
        </p:txBody>
      </p:sp>
    </p:spTree>
    <p:extLst>
      <p:ext uri="{BB962C8B-B14F-4D97-AF65-F5344CB8AC3E}">
        <p14:creationId xmlns:p14="http://schemas.microsoft.com/office/powerpoint/2010/main" val="200295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1FAB-4FE7-E71C-1B56-DAD3AE47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5192D"/>
                </a:solidFill>
                <a:latin typeface="Studio-Feixen-Sans"/>
              </a:rPr>
              <a:t>Business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10A0-6879-6E00-0F81-F4208806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1066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Söhne"/>
              </a:rPr>
              <a:t>To increase website traffic by displaying popular recipes on the homepage.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This leads to increase subscriptions which is essential for the business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To use data science to predict which recipes will lead to high traffic and correctly predict high traffic recipes 80% of the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3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08BA-3B40-D8DB-2530-0F930F9D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5192D"/>
                </a:solidFill>
                <a:latin typeface="Studio-Feixen-Sans"/>
              </a:rPr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4949-68B1-9B18-CB7A-BCA608DA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Checked the data against the given description: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200" dirty="0"/>
              <a:t>1- </a:t>
            </a:r>
            <a:r>
              <a:rPr lang="en-US" sz="2200" dirty="0" err="1"/>
              <a:t>high_traffic</a:t>
            </a:r>
            <a:r>
              <a:rPr lang="en-US" sz="2200" dirty="0"/>
              <a:t> has so many “nan” when the traffic is not high:</a:t>
            </a:r>
          </a:p>
          <a:p>
            <a:pPr lvl="2"/>
            <a:r>
              <a:rPr lang="en-US" sz="2100" dirty="0"/>
              <a:t>change “nan” to Low</a:t>
            </a:r>
          </a:p>
          <a:p>
            <a:pPr marL="0" indent="0">
              <a:buNone/>
            </a:pPr>
            <a:r>
              <a:rPr lang="en-US" sz="2200" dirty="0"/>
              <a:t>2- category has an extra category 'Chicken Breast' which should be just 'Chicken':</a:t>
            </a:r>
          </a:p>
          <a:p>
            <a:pPr lvl="2"/>
            <a:r>
              <a:rPr lang="en-US" sz="2100" dirty="0"/>
              <a:t>change 'Chicken Breast' to 'Chicken'</a:t>
            </a:r>
          </a:p>
          <a:p>
            <a:pPr marL="0" indent="0">
              <a:buNone/>
            </a:pPr>
            <a:r>
              <a:rPr lang="en-US" sz="2200" dirty="0"/>
              <a:t> 3- servings is not Numeric as there are "as a snack" extra part in only 3 rows:</a:t>
            </a:r>
          </a:p>
          <a:p>
            <a:pPr lvl="2"/>
            <a:r>
              <a:rPr lang="en-US" dirty="0"/>
              <a:t>remove the substring</a:t>
            </a:r>
          </a:p>
          <a:p>
            <a:pPr lvl="2"/>
            <a:r>
              <a:rPr lang="en-US" dirty="0"/>
              <a:t>change to int type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4- there are 52 missing values in columns ['calories', 'carbohydrate', 'sugar', 'protein'] which represents 5.5% of the data set: </a:t>
            </a:r>
          </a:p>
          <a:p>
            <a:pPr lvl="2"/>
            <a:r>
              <a:rPr lang="en-US" sz="2100" dirty="0"/>
              <a:t>remove them after correcting </a:t>
            </a:r>
            <a:r>
              <a:rPr lang="en-US" sz="2100" dirty="0" err="1"/>
              <a:t>high_traffic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5023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3834-294F-89B3-6F42-0C8C7E30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5B0B-2327-34C9-F68B-4DB80645C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182" y="2405849"/>
            <a:ext cx="4508618" cy="2769833"/>
          </a:xfrm>
        </p:spPr>
        <p:txBody>
          <a:bodyPr>
            <a:normAutofit/>
          </a:bodyPr>
          <a:lstStyle/>
          <a:p>
            <a:r>
              <a:rPr lang="en-US" dirty="0"/>
              <a:t>The data shows that Chicken recipes are the most frequently posted followed by Breakfast.</a:t>
            </a:r>
          </a:p>
          <a:p>
            <a:r>
              <a:rPr lang="en-US" dirty="0"/>
              <a:t>One dish meals are the least frequently posted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E73EE-5123-536B-CBDF-9B34923A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8261"/>
            <a:ext cx="581587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3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4E08-B5E0-6C98-A0D7-8BC22820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BF50-AD02-B33E-0E60-503C4B767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544" y="1825624"/>
            <a:ext cx="4534255" cy="3003827"/>
          </a:xfrm>
        </p:spPr>
        <p:txBody>
          <a:bodyPr/>
          <a:lstStyle/>
          <a:p>
            <a:r>
              <a:rPr lang="en-US" sz="2800" dirty="0"/>
              <a:t>The data shows 4 persons recipes are the most frequently posted </a:t>
            </a:r>
          </a:p>
          <a:p>
            <a:r>
              <a:rPr lang="en-US" sz="2800" dirty="0"/>
              <a:t>Single person recipes are the least frequently posted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5C84D5-D9BE-6E92-43B9-4F06DFF9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5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C21E-5EDE-6D12-42F3-DBD955E2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4910-C111-67A3-39E8-241648C3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118" y="2461737"/>
            <a:ext cx="4939682" cy="1934525"/>
          </a:xfrm>
        </p:spPr>
        <p:txBody>
          <a:bodyPr/>
          <a:lstStyle/>
          <a:p>
            <a:r>
              <a:rPr lang="en-US" sz="2000" dirty="0"/>
              <a:t>The data shows 4 persons recipes has the highest number of generating traffic recipes</a:t>
            </a:r>
          </a:p>
          <a:p>
            <a:r>
              <a:rPr lang="en-US" sz="2000" dirty="0"/>
              <a:t>6 person recipes has high percentage of generating high traffic with 63.7% while 4 persons has 60%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D4DCE-54D8-6D0E-2A25-AB559CE3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8122"/>
            <a:ext cx="4939682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6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C21E-5EDE-6D12-42F3-DBD955E2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4910-C111-67A3-39E8-241648C3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365" y="2543471"/>
            <a:ext cx="4397523" cy="2507094"/>
          </a:xfrm>
        </p:spPr>
        <p:txBody>
          <a:bodyPr>
            <a:normAutofit/>
          </a:bodyPr>
          <a:lstStyle/>
          <a:p>
            <a:r>
              <a:rPr lang="en-US" sz="2000" dirty="0"/>
              <a:t>Although chicken recipes are the most posted, they don’t generate the most traffic.</a:t>
            </a:r>
          </a:p>
          <a:p>
            <a:r>
              <a:rPr lang="en-US" sz="2000" dirty="0"/>
              <a:t>Potato and Vegetable recipes are the most popular ones</a:t>
            </a:r>
          </a:p>
          <a:p>
            <a:r>
              <a:rPr lang="en-US" sz="2000" dirty="0"/>
              <a:t>Beverages recipes are the least sough after recipes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8CB27-DA8B-9114-CF9E-50EDE285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6214"/>
            <a:ext cx="5752381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4BEE-83BD-3B2A-4A71-4C543DBC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Model Fitting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91E3-38D8-68A7-D08E-6CD15A28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5317"/>
          </a:xfrm>
        </p:spPr>
        <p:txBody>
          <a:bodyPr/>
          <a:lstStyle/>
          <a:p>
            <a:r>
              <a:rPr lang="en-US" sz="1800" dirty="0"/>
              <a:t>This is a classification problem: Binary classification (High, Low)</a:t>
            </a:r>
          </a:p>
          <a:p>
            <a:r>
              <a:rPr lang="en-US" sz="1800" dirty="0"/>
              <a:t>Since the data set is rather small; </a:t>
            </a:r>
            <a:r>
              <a:rPr lang="en-US" sz="1800" dirty="0" err="1"/>
              <a:t>i.e</a:t>
            </a:r>
            <a:r>
              <a:rPr lang="en-US" sz="1800" dirty="0"/>
              <a:t>, small number of features and instance, this allowed for a quick run though different models.</a:t>
            </a:r>
          </a:p>
          <a:p>
            <a:r>
              <a:rPr lang="en-US" sz="1800" dirty="0"/>
              <a:t>Testing: Logistic Regression, Support Vector Machines, Decision Trees, Random Forest, Naive Bayes, K-Nearest Neighbors classifiers.</a:t>
            </a:r>
          </a:p>
          <a:p>
            <a:r>
              <a:rPr lang="en-US" sz="1800" dirty="0"/>
              <a:t>Used Logistic Regression as baseline because:</a:t>
            </a:r>
          </a:p>
          <a:p>
            <a:pPr lvl="1"/>
            <a:r>
              <a:rPr lang="en-US" sz="1600" b="0" i="0" dirty="0">
                <a:effectLst/>
                <a:latin typeface="Söhne"/>
              </a:rPr>
              <a:t>Logistic Regression is robust to noise in the data, which makes it a good choice for our dataset.</a:t>
            </a:r>
          </a:p>
          <a:p>
            <a:pPr lvl="1"/>
            <a:r>
              <a:rPr lang="en-US" sz="1600" b="0" i="0" dirty="0">
                <a:effectLst/>
                <a:latin typeface="Söhne"/>
              </a:rPr>
              <a:t>It is computationally efficient and does not require a lot of data to train</a:t>
            </a:r>
          </a:p>
          <a:p>
            <a:pPr lvl="1"/>
            <a:r>
              <a:rPr lang="en-US" sz="1600" dirty="0">
                <a:latin typeface="Söhne"/>
              </a:rPr>
              <a:t>it's widely used in industry</a:t>
            </a:r>
          </a:p>
          <a:p>
            <a:r>
              <a:rPr lang="en-US" sz="1800" dirty="0">
                <a:latin typeface="Söhne"/>
              </a:rPr>
              <a:t>The logistic regression was not good enough with only 74% testing score.</a:t>
            </a:r>
          </a:p>
          <a:p>
            <a:pPr marL="0" indent="0">
              <a:buNone/>
            </a:pPr>
            <a:endParaRPr lang="en-US" sz="1800" dirty="0">
              <a:latin typeface="Söhne"/>
            </a:endParaRPr>
          </a:p>
          <a:p>
            <a:pPr marL="0" indent="0">
              <a:buNone/>
            </a:pPr>
            <a:endParaRPr lang="en-US" sz="1800" dirty="0">
              <a:latin typeface="Söhne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7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2BBC-E925-A8B3-F938-694728CB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Model Fitting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327E-230F-B0D5-E348-F134DB18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Random Forest:</a:t>
            </a:r>
          </a:p>
          <a:p>
            <a:pPr lvl="1"/>
            <a:r>
              <a:rPr lang="en-US" sz="1600" dirty="0">
                <a:latin typeface="Söhne"/>
              </a:rPr>
              <a:t>Random Forest can handle high dimensional data, and it's also robust to correlated features.</a:t>
            </a:r>
          </a:p>
          <a:p>
            <a:pPr lvl="1"/>
            <a:r>
              <a:rPr lang="en-US" sz="1600" dirty="0">
                <a:latin typeface="Söhne"/>
              </a:rPr>
              <a:t>Random Forest is robust to outliers.</a:t>
            </a:r>
          </a:p>
          <a:p>
            <a:pPr lvl="1"/>
            <a:r>
              <a:rPr lang="en-US" sz="1600" dirty="0">
                <a:latin typeface="Söhne"/>
              </a:rPr>
              <a:t>Random Forest is computationally efficient and does not require a lot of data to train</a:t>
            </a:r>
          </a:p>
          <a:p>
            <a:r>
              <a:rPr lang="en-US" sz="2000" dirty="0">
                <a:latin typeface="Söhne"/>
              </a:rPr>
              <a:t>The RF Model generated 73.2% testing score</a:t>
            </a:r>
          </a:p>
          <a:p>
            <a:r>
              <a:rPr lang="en-US" sz="2000" dirty="0">
                <a:latin typeface="Söhne"/>
              </a:rPr>
              <a:t>Hyper Params tuning improved the score to 75.8%</a:t>
            </a:r>
          </a:p>
          <a:p>
            <a:endParaRPr lang="en-US" sz="2000" dirty="0">
              <a:latin typeface="Söhne"/>
            </a:endParaRPr>
          </a:p>
          <a:p>
            <a:endParaRPr lang="en-US" sz="2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1032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835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Söhne</vt:lpstr>
      <vt:lpstr>Studio-Feixen-Sans</vt:lpstr>
      <vt:lpstr>Office Theme</vt:lpstr>
      <vt:lpstr>Recipe Site Traffic Case Study</vt:lpstr>
      <vt:lpstr>Business Goals</vt:lpstr>
      <vt:lpstr>Data Validation</vt:lpstr>
      <vt:lpstr>Data Visualization</vt:lpstr>
      <vt:lpstr>Data Visualization</vt:lpstr>
      <vt:lpstr>Data Visualization</vt:lpstr>
      <vt:lpstr>Data Visualization</vt:lpstr>
      <vt:lpstr>Model Fitting</vt:lpstr>
      <vt:lpstr>Model Fitting</vt:lpstr>
      <vt:lpstr>Model Fitting</vt:lpstr>
      <vt:lpstr>Model Evaluation</vt:lpstr>
      <vt:lpstr>Business Focus</vt:lpstr>
      <vt:lpstr>Business Focus</vt:lpstr>
      <vt:lpstr>Business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Exam - Recipe Site Traffic</dc:title>
  <dc:creator>Lion</dc:creator>
  <cp:lastModifiedBy>lion nadej ahmed</cp:lastModifiedBy>
  <cp:revision>12</cp:revision>
  <dcterms:created xsi:type="dcterms:W3CDTF">2023-01-18T10:04:33Z</dcterms:created>
  <dcterms:modified xsi:type="dcterms:W3CDTF">2023-05-14T23:15:18Z</dcterms:modified>
</cp:coreProperties>
</file>