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6348" y="0"/>
            <a:ext cx="11255126" cy="20951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66928" y="0"/>
            <a:ext cx="11155680" cy="2011680"/>
          </a:xfrm>
          <a:custGeom>
            <a:avLst/>
            <a:gdLst/>
            <a:ahLst/>
            <a:cxnLst/>
            <a:rect l="l" t="t" r="r" b="b"/>
            <a:pathLst>
              <a:path w="11155680" h="2011680">
                <a:moveTo>
                  <a:pt x="11155680" y="0"/>
                </a:moveTo>
                <a:lnTo>
                  <a:pt x="0" y="0"/>
                </a:lnTo>
                <a:lnTo>
                  <a:pt x="0" y="2011679"/>
                </a:lnTo>
                <a:lnTo>
                  <a:pt x="11155680" y="2011679"/>
                </a:lnTo>
                <a:lnTo>
                  <a:pt x="111556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98348" y="787908"/>
            <a:ext cx="128270" cy="704215"/>
          </a:xfrm>
          <a:custGeom>
            <a:avLst/>
            <a:gdLst/>
            <a:ahLst/>
            <a:cxnLst/>
            <a:rect l="l" t="t" r="r" b="b"/>
            <a:pathLst>
              <a:path w="128270" h="704215">
                <a:moveTo>
                  <a:pt x="128015" y="0"/>
                </a:moveTo>
                <a:lnTo>
                  <a:pt x="0" y="0"/>
                </a:lnTo>
                <a:lnTo>
                  <a:pt x="0" y="704088"/>
                </a:lnTo>
                <a:lnTo>
                  <a:pt x="128015" y="704088"/>
                </a:lnTo>
                <a:lnTo>
                  <a:pt x="128015" y="0"/>
                </a:lnTo>
                <a:close/>
              </a:path>
            </a:pathLst>
          </a:custGeom>
          <a:solidFill>
            <a:srgbClr val="C5959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79798" y="2739974"/>
            <a:ext cx="3232403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9915" y="1940623"/>
            <a:ext cx="9871710" cy="2492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Relationship Id="rId3" Type="http://schemas.openxmlformats.org/officeDocument/2006/relationships/image" Target="../media/image28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uru99.com/defect-management-process.html" TargetMode="External"/><Relationship Id="rId3" Type="http://schemas.openxmlformats.org/officeDocument/2006/relationships/image" Target="../media/image6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Relationship Id="rId3" Type="http://schemas.openxmlformats.org/officeDocument/2006/relationships/image" Target="../media/image43.png"/><Relationship Id="rId4" Type="http://schemas.openxmlformats.org/officeDocument/2006/relationships/image" Target="../media/image4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5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6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8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0"/>
              <a:ext cx="8668511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756648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6666" y="2862198"/>
            <a:ext cx="4997450" cy="1415415"/>
          </a:xfrm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dirty="0" sz="4800" spc="-5"/>
              <a:t>Intro</a:t>
            </a:r>
            <a:r>
              <a:rPr dirty="0" sz="4800" spc="5"/>
              <a:t> </a:t>
            </a:r>
            <a:r>
              <a:rPr dirty="0" sz="4800" spc="-185"/>
              <a:t>To</a:t>
            </a:r>
            <a:r>
              <a:rPr dirty="0" sz="4800" spc="5"/>
              <a:t> </a:t>
            </a:r>
            <a:r>
              <a:rPr dirty="0" sz="4800" spc="-5"/>
              <a:t>Software </a:t>
            </a:r>
            <a:r>
              <a:rPr dirty="0" sz="4800" spc="-1320"/>
              <a:t> </a:t>
            </a:r>
            <a:r>
              <a:rPr dirty="0" sz="4800" spc="-55"/>
              <a:t>Testing</a:t>
            </a:r>
            <a:endParaRPr sz="4800"/>
          </a:p>
        </p:txBody>
      </p:sp>
      <p:grpSp>
        <p:nvGrpSpPr>
          <p:cNvPr id="6" name="object 6"/>
          <p:cNvGrpSpPr/>
          <p:nvPr/>
        </p:nvGrpSpPr>
        <p:grpSpPr>
          <a:xfrm>
            <a:off x="480059" y="626363"/>
            <a:ext cx="3980815" cy="3941445"/>
            <a:chOff x="480059" y="626363"/>
            <a:chExt cx="3980815" cy="3941445"/>
          </a:xfrm>
        </p:grpSpPr>
        <p:sp>
          <p:nvSpPr>
            <p:cNvPr id="7" name="object 7"/>
            <p:cNvSpPr/>
            <p:nvPr/>
          </p:nvSpPr>
          <p:spPr>
            <a:xfrm>
              <a:off x="481583" y="626363"/>
              <a:ext cx="704215" cy="146685"/>
            </a:xfrm>
            <a:custGeom>
              <a:avLst/>
              <a:gdLst/>
              <a:ahLst/>
              <a:cxnLst/>
              <a:rect l="l" t="t" r="r" b="b"/>
              <a:pathLst>
                <a:path w="704215" h="146684">
                  <a:moveTo>
                    <a:pt x="704088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704088" y="146303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C595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81583" y="4547616"/>
              <a:ext cx="3977640" cy="18415"/>
            </a:xfrm>
            <a:custGeom>
              <a:avLst/>
              <a:gdLst/>
              <a:ahLst/>
              <a:cxnLst/>
              <a:rect l="l" t="t" r="r" b="b"/>
              <a:pathLst>
                <a:path w="3977640" h="18414">
                  <a:moveTo>
                    <a:pt x="3977640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3977640" y="18287"/>
                  </a:lnTo>
                  <a:lnTo>
                    <a:pt x="3977640" y="0"/>
                  </a:lnTo>
                  <a:close/>
                </a:path>
              </a:pathLst>
            </a:custGeom>
            <a:solidFill>
              <a:srgbClr val="DBBC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81583" y="4547616"/>
              <a:ext cx="3977640" cy="18415"/>
            </a:xfrm>
            <a:custGeom>
              <a:avLst/>
              <a:gdLst/>
              <a:ahLst/>
              <a:cxnLst/>
              <a:rect l="l" t="t" r="r" b="b"/>
              <a:pathLst>
                <a:path w="3977640" h="18414">
                  <a:moveTo>
                    <a:pt x="0" y="18287"/>
                  </a:moveTo>
                  <a:lnTo>
                    <a:pt x="3977640" y="18287"/>
                  </a:lnTo>
                  <a:lnTo>
                    <a:pt x="3977640" y="0"/>
                  </a:lnTo>
                  <a:lnTo>
                    <a:pt x="0" y="0"/>
                  </a:lnTo>
                  <a:lnTo>
                    <a:pt x="0" y="18287"/>
                  </a:lnTo>
                  <a:close/>
                </a:path>
              </a:pathLst>
            </a:custGeom>
            <a:ln w="3175">
              <a:solidFill>
                <a:srgbClr val="DBBCC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51503" y="2520695"/>
            <a:ext cx="5169535" cy="474345"/>
            <a:chOff x="3651503" y="2520695"/>
            <a:chExt cx="5169535" cy="474345"/>
          </a:xfrm>
        </p:grpSpPr>
        <p:sp>
          <p:nvSpPr>
            <p:cNvPr id="3" name="object 3"/>
            <p:cNvSpPr/>
            <p:nvPr/>
          </p:nvSpPr>
          <p:spPr>
            <a:xfrm>
              <a:off x="3657599" y="2526791"/>
              <a:ext cx="5157470" cy="462280"/>
            </a:xfrm>
            <a:custGeom>
              <a:avLst/>
              <a:gdLst/>
              <a:ahLst/>
              <a:cxnLst/>
              <a:rect l="l" t="t" r="r" b="b"/>
              <a:pathLst>
                <a:path w="5157470" h="462280">
                  <a:moveTo>
                    <a:pt x="5080254" y="0"/>
                  </a:moveTo>
                  <a:lnTo>
                    <a:pt x="76962" y="0"/>
                  </a:lnTo>
                  <a:lnTo>
                    <a:pt x="46988" y="6042"/>
                  </a:lnTo>
                  <a:lnTo>
                    <a:pt x="22526" y="22526"/>
                  </a:lnTo>
                  <a:lnTo>
                    <a:pt x="6042" y="46988"/>
                  </a:lnTo>
                  <a:lnTo>
                    <a:pt x="0" y="76962"/>
                  </a:lnTo>
                  <a:lnTo>
                    <a:pt x="0" y="384810"/>
                  </a:lnTo>
                  <a:lnTo>
                    <a:pt x="6042" y="414783"/>
                  </a:lnTo>
                  <a:lnTo>
                    <a:pt x="22526" y="439245"/>
                  </a:lnTo>
                  <a:lnTo>
                    <a:pt x="46988" y="455729"/>
                  </a:lnTo>
                  <a:lnTo>
                    <a:pt x="76962" y="461772"/>
                  </a:lnTo>
                  <a:lnTo>
                    <a:pt x="5080254" y="461772"/>
                  </a:lnTo>
                  <a:lnTo>
                    <a:pt x="5110227" y="455729"/>
                  </a:lnTo>
                  <a:lnTo>
                    <a:pt x="5134689" y="439245"/>
                  </a:lnTo>
                  <a:lnTo>
                    <a:pt x="5151173" y="414783"/>
                  </a:lnTo>
                  <a:lnTo>
                    <a:pt x="5157216" y="384810"/>
                  </a:lnTo>
                  <a:lnTo>
                    <a:pt x="5157216" y="76962"/>
                  </a:lnTo>
                  <a:lnTo>
                    <a:pt x="5151173" y="46988"/>
                  </a:lnTo>
                  <a:lnTo>
                    <a:pt x="5134689" y="22526"/>
                  </a:lnTo>
                  <a:lnTo>
                    <a:pt x="5110227" y="6042"/>
                  </a:lnTo>
                  <a:lnTo>
                    <a:pt x="5080254" y="0"/>
                  </a:lnTo>
                  <a:close/>
                </a:path>
              </a:pathLst>
            </a:custGeom>
            <a:solidFill>
              <a:srgbClr val="C595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657599" y="2526791"/>
              <a:ext cx="5157470" cy="462280"/>
            </a:xfrm>
            <a:custGeom>
              <a:avLst/>
              <a:gdLst/>
              <a:ahLst/>
              <a:cxnLst/>
              <a:rect l="l" t="t" r="r" b="b"/>
              <a:pathLst>
                <a:path w="5157470" h="462280">
                  <a:moveTo>
                    <a:pt x="0" y="76962"/>
                  </a:moveTo>
                  <a:lnTo>
                    <a:pt x="6042" y="46988"/>
                  </a:lnTo>
                  <a:lnTo>
                    <a:pt x="22526" y="22526"/>
                  </a:lnTo>
                  <a:lnTo>
                    <a:pt x="46988" y="6042"/>
                  </a:lnTo>
                  <a:lnTo>
                    <a:pt x="76962" y="0"/>
                  </a:lnTo>
                  <a:lnTo>
                    <a:pt x="5080254" y="0"/>
                  </a:lnTo>
                  <a:lnTo>
                    <a:pt x="5110227" y="6042"/>
                  </a:lnTo>
                  <a:lnTo>
                    <a:pt x="5134689" y="22526"/>
                  </a:lnTo>
                  <a:lnTo>
                    <a:pt x="5151173" y="46988"/>
                  </a:lnTo>
                  <a:lnTo>
                    <a:pt x="5157216" y="76962"/>
                  </a:lnTo>
                  <a:lnTo>
                    <a:pt x="5157216" y="384810"/>
                  </a:lnTo>
                  <a:lnTo>
                    <a:pt x="5151173" y="414783"/>
                  </a:lnTo>
                  <a:lnTo>
                    <a:pt x="5134689" y="439245"/>
                  </a:lnTo>
                  <a:lnTo>
                    <a:pt x="5110227" y="455729"/>
                  </a:lnTo>
                  <a:lnTo>
                    <a:pt x="5080254" y="461772"/>
                  </a:lnTo>
                  <a:lnTo>
                    <a:pt x="76962" y="461772"/>
                  </a:lnTo>
                  <a:lnTo>
                    <a:pt x="46988" y="455729"/>
                  </a:lnTo>
                  <a:lnTo>
                    <a:pt x="22526" y="439245"/>
                  </a:lnTo>
                  <a:lnTo>
                    <a:pt x="6042" y="414783"/>
                  </a:lnTo>
                  <a:lnTo>
                    <a:pt x="0" y="384810"/>
                  </a:lnTo>
                  <a:lnTo>
                    <a:pt x="0" y="76962"/>
                  </a:lnTo>
                  <a:close/>
                </a:path>
              </a:pathLst>
            </a:custGeom>
            <a:ln w="12192">
              <a:solidFill>
                <a:srgbClr val="916C6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50095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0"/>
              <a:t>Type</a:t>
            </a:r>
            <a:r>
              <a:rPr dirty="0" sz="4000" spc="-20"/>
              <a:t> </a:t>
            </a:r>
            <a:r>
              <a:rPr dirty="0" sz="4000" spc="-5"/>
              <a:t>of</a:t>
            </a:r>
            <a:r>
              <a:rPr dirty="0" sz="4000" spc="-15"/>
              <a:t> </a:t>
            </a:r>
            <a:r>
              <a:rPr dirty="0" sz="4000" spc="-5"/>
              <a:t>Errors</a:t>
            </a:r>
            <a:r>
              <a:rPr dirty="0" sz="4000"/>
              <a:t> </a:t>
            </a:r>
            <a:r>
              <a:rPr dirty="0" sz="4000" spc="-5"/>
              <a:t>in</a:t>
            </a:r>
            <a:r>
              <a:rPr dirty="0" sz="4000" spc="-15"/>
              <a:t> </a:t>
            </a:r>
            <a:r>
              <a:rPr dirty="0" sz="4000" spc="-5"/>
              <a:t>SW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3852798" y="2508630"/>
            <a:ext cx="4693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For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any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integer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n, </a:t>
            </a:r>
            <a:r>
              <a:rPr dirty="0" sz="2400" spc="-5">
                <a:latin typeface="Arial MT"/>
                <a:cs typeface="Arial MT"/>
              </a:rPr>
              <a:t>square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(n)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n*n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57427" y="3512005"/>
            <a:ext cx="3449954" cy="3096895"/>
            <a:chOff x="757427" y="3512005"/>
            <a:chExt cx="3449954" cy="309689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867" y="3512005"/>
              <a:ext cx="3358514" cy="309649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427" y="4044658"/>
              <a:ext cx="2591943" cy="18467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8303" y="3532632"/>
              <a:ext cx="3249168" cy="302666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87044" y="4157598"/>
            <a:ext cx="2145030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Int</a:t>
            </a:r>
            <a:r>
              <a:rPr dirty="0" sz="2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square(int</a:t>
            </a:r>
            <a:r>
              <a:rPr dirty="0" sz="2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x)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{</a:t>
            </a:r>
            <a:endParaRPr sz="2400">
              <a:latin typeface="Arial MT"/>
              <a:cs typeface="Arial MT"/>
            </a:endParaRPr>
          </a:p>
          <a:p>
            <a:pPr marL="43307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return</a:t>
            </a:r>
            <a:r>
              <a:rPr dirty="0" sz="24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Arial MT"/>
                <a:cs typeface="Arial MT"/>
              </a:rPr>
              <a:t>x*2;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FFFFFF"/>
                </a:solidFill>
                <a:latin typeface="Arial MT"/>
                <a:cs typeface="Arial MT"/>
              </a:rPr>
              <a:t>}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30879" y="4786884"/>
            <a:ext cx="2268220" cy="573405"/>
            <a:chOff x="3230879" y="4786884"/>
            <a:chExt cx="2268220" cy="573405"/>
          </a:xfrm>
        </p:grpSpPr>
        <p:sp>
          <p:nvSpPr>
            <p:cNvPr id="13" name="object 13"/>
            <p:cNvSpPr/>
            <p:nvPr/>
          </p:nvSpPr>
          <p:spPr>
            <a:xfrm>
              <a:off x="3236975" y="4792980"/>
              <a:ext cx="2255520" cy="561340"/>
            </a:xfrm>
            <a:custGeom>
              <a:avLst/>
              <a:gdLst/>
              <a:ahLst/>
              <a:cxnLst/>
              <a:rect l="l" t="t" r="r" b="b"/>
              <a:pathLst>
                <a:path w="2255520" h="561339">
                  <a:moveTo>
                    <a:pt x="418211" y="0"/>
                  </a:moveTo>
                  <a:lnTo>
                    <a:pt x="0" y="280416"/>
                  </a:lnTo>
                  <a:lnTo>
                    <a:pt x="418211" y="560832"/>
                  </a:lnTo>
                  <a:lnTo>
                    <a:pt x="418211" y="420624"/>
                  </a:lnTo>
                  <a:lnTo>
                    <a:pt x="2255520" y="420624"/>
                  </a:lnTo>
                  <a:lnTo>
                    <a:pt x="2255520" y="140208"/>
                  </a:lnTo>
                  <a:lnTo>
                    <a:pt x="418211" y="140208"/>
                  </a:lnTo>
                  <a:lnTo>
                    <a:pt x="4182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236975" y="4792980"/>
              <a:ext cx="2255520" cy="561340"/>
            </a:xfrm>
            <a:custGeom>
              <a:avLst/>
              <a:gdLst/>
              <a:ahLst/>
              <a:cxnLst/>
              <a:rect l="l" t="t" r="r" b="b"/>
              <a:pathLst>
                <a:path w="2255520" h="561339">
                  <a:moveTo>
                    <a:pt x="2255520" y="140208"/>
                  </a:moveTo>
                  <a:lnTo>
                    <a:pt x="418211" y="140208"/>
                  </a:lnTo>
                  <a:lnTo>
                    <a:pt x="418211" y="0"/>
                  </a:lnTo>
                  <a:lnTo>
                    <a:pt x="0" y="280416"/>
                  </a:lnTo>
                  <a:lnTo>
                    <a:pt x="418211" y="560832"/>
                  </a:lnTo>
                  <a:lnTo>
                    <a:pt x="418211" y="420624"/>
                  </a:lnTo>
                  <a:lnTo>
                    <a:pt x="2255520" y="420624"/>
                  </a:lnTo>
                  <a:lnTo>
                    <a:pt x="2255520" y="140208"/>
                  </a:lnTo>
                  <a:close/>
                </a:path>
              </a:pathLst>
            </a:custGeom>
            <a:ln w="12191">
              <a:solidFill>
                <a:srgbClr val="A695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3968622" y="4918329"/>
            <a:ext cx="1003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Arial MT"/>
                <a:cs typeface="Arial MT"/>
              </a:rPr>
              <a:t>Fault/Bug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722107" y="3408383"/>
            <a:ext cx="3404235" cy="1138555"/>
            <a:chOff x="7722107" y="3408383"/>
            <a:chExt cx="3404235" cy="1138555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7827" y="3408383"/>
              <a:ext cx="3358514" cy="113816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22107" y="3716997"/>
              <a:ext cx="1785747" cy="5895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27263" y="3428999"/>
              <a:ext cx="3249168" cy="106832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907273" y="3807714"/>
            <a:ext cx="1428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Square(2)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18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538716" y="3675888"/>
            <a:ext cx="2514600" cy="573405"/>
            <a:chOff x="9538716" y="3675888"/>
            <a:chExt cx="2514600" cy="573405"/>
          </a:xfrm>
        </p:grpSpPr>
        <p:sp>
          <p:nvSpPr>
            <p:cNvPr id="22" name="object 22"/>
            <p:cNvSpPr/>
            <p:nvPr/>
          </p:nvSpPr>
          <p:spPr>
            <a:xfrm>
              <a:off x="9544812" y="3681984"/>
              <a:ext cx="2502535" cy="561340"/>
            </a:xfrm>
            <a:custGeom>
              <a:avLst/>
              <a:gdLst/>
              <a:ahLst/>
              <a:cxnLst/>
              <a:rect l="l" t="t" r="r" b="b"/>
              <a:pathLst>
                <a:path w="2502534" h="561339">
                  <a:moveTo>
                    <a:pt x="418211" y="0"/>
                  </a:moveTo>
                  <a:lnTo>
                    <a:pt x="0" y="280416"/>
                  </a:lnTo>
                  <a:lnTo>
                    <a:pt x="418211" y="560832"/>
                  </a:lnTo>
                  <a:lnTo>
                    <a:pt x="418211" y="420624"/>
                  </a:lnTo>
                  <a:lnTo>
                    <a:pt x="2502408" y="420624"/>
                  </a:lnTo>
                  <a:lnTo>
                    <a:pt x="2502408" y="140208"/>
                  </a:lnTo>
                  <a:lnTo>
                    <a:pt x="418211" y="140208"/>
                  </a:lnTo>
                  <a:lnTo>
                    <a:pt x="4182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9544812" y="3681984"/>
              <a:ext cx="2502535" cy="561340"/>
            </a:xfrm>
            <a:custGeom>
              <a:avLst/>
              <a:gdLst/>
              <a:ahLst/>
              <a:cxnLst/>
              <a:rect l="l" t="t" r="r" b="b"/>
              <a:pathLst>
                <a:path w="2502534" h="561339">
                  <a:moveTo>
                    <a:pt x="2502408" y="140208"/>
                  </a:moveTo>
                  <a:lnTo>
                    <a:pt x="418211" y="140208"/>
                  </a:lnTo>
                  <a:lnTo>
                    <a:pt x="418211" y="0"/>
                  </a:lnTo>
                  <a:lnTo>
                    <a:pt x="0" y="280416"/>
                  </a:lnTo>
                  <a:lnTo>
                    <a:pt x="418211" y="560832"/>
                  </a:lnTo>
                  <a:lnTo>
                    <a:pt x="418211" y="420624"/>
                  </a:lnTo>
                  <a:lnTo>
                    <a:pt x="2502408" y="420624"/>
                  </a:lnTo>
                  <a:lnTo>
                    <a:pt x="2502408" y="140208"/>
                  </a:lnTo>
                  <a:close/>
                </a:path>
              </a:pathLst>
            </a:custGeom>
            <a:ln w="12192">
              <a:solidFill>
                <a:srgbClr val="A695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0203306" y="3807714"/>
            <a:ext cx="1395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00AF50"/>
                </a:solidFill>
                <a:latin typeface="Arial MT"/>
                <a:cs typeface="Arial MT"/>
              </a:rPr>
              <a:t>Correct</a:t>
            </a:r>
            <a:r>
              <a:rPr dirty="0" sz="1800" spc="-5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00AF50"/>
                </a:solidFill>
                <a:latin typeface="Arial MT"/>
                <a:cs typeface="Arial MT"/>
              </a:rPr>
              <a:t>result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722107" y="5276769"/>
            <a:ext cx="3404235" cy="1138555"/>
            <a:chOff x="7722107" y="5276769"/>
            <a:chExt cx="3404235" cy="1138555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67827" y="5276769"/>
              <a:ext cx="3358514" cy="113816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22107" y="5585459"/>
              <a:ext cx="1785747" cy="58957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27263" y="5297423"/>
              <a:ext cx="3249168" cy="106832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907273" y="5677001"/>
            <a:ext cx="1428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Square(3)</a:t>
            </a:r>
            <a:r>
              <a:rPr dirty="0" sz="18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dirty="0" sz="18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538716" y="5545835"/>
            <a:ext cx="2514600" cy="573405"/>
            <a:chOff x="9538716" y="5545835"/>
            <a:chExt cx="2514600" cy="573405"/>
          </a:xfrm>
        </p:grpSpPr>
        <p:sp>
          <p:nvSpPr>
            <p:cNvPr id="31" name="object 31"/>
            <p:cNvSpPr/>
            <p:nvPr/>
          </p:nvSpPr>
          <p:spPr>
            <a:xfrm>
              <a:off x="9544812" y="5551931"/>
              <a:ext cx="2502535" cy="561340"/>
            </a:xfrm>
            <a:custGeom>
              <a:avLst/>
              <a:gdLst/>
              <a:ahLst/>
              <a:cxnLst/>
              <a:rect l="l" t="t" r="r" b="b"/>
              <a:pathLst>
                <a:path w="2502534" h="561339">
                  <a:moveTo>
                    <a:pt x="418211" y="0"/>
                  </a:moveTo>
                  <a:lnTo>
                    <a:pt x="0" y="280416"/>
                  </a:lnTo>
                  <a:lnTo>
                    <a:pt x="418211" y="560832"/>
                  </a:lnTo>
                  <a:lnTo>
                    <a:pt x="418211" y="420624"/>
                  </a:lnTo>
                  <a:lnTo>
                    <a:pt x="2502408" y="420624"/>
                  </a:lnTo>
                  <a:lnTo>
                    <a:pt x="2502408" y="140208"/>
                  </a:lnTo>
                  <a:lnTo>
                    <a:pt x="418211" y="140208"/>
                  </a:lnTo>
                  <a:lnTo>
                    <a:pt x="4182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9544812" y="5551931"/>
              <a:ext cx="2502535" cy="561340"/>
            </a:xfrm>
            <a:custGeom>
              <a:avLst/>
              <a:gdLst/>
              <a:ahLst/>
              <a:cxnLst/>
              <a:rect l="l" t="t" r="r" b="b"/>
              <a:pathLst>
                <a:path w="2502534" h="561339">
                  <a:moveTo>
                    <a:pt x="2502408" y="140208"/>
                  </a:moveTo>
                  <a:lnTo>
                    <a:pt x="418211" y="140208"/>
                  </a:lnTo>
                  <a:lnTo>
                    <a:pt x="418211" y="0"/>
                  </a:lnTo>
                  <a:lnTo>
                    <a:pt x="0" y="280416"/>
                  </a:lnTo>
                  <a:lnTo>
                    <a:pt x="418211" y="560832"/>
                  </a:lnTo>
                  <a:lnTo>
                    <a:pt x="418211" y="420624"/>
                  </a:lnTo>
                  <a:lnTo>
                    <a:pt x="2502408" y="420624"/>
                  </a:lnTo>
                  <a:lnTo>
                    <a:pt x="2502408" y="140208"/>
                  </a:lnTo>
                  <a:close/>
                </a:path>
              </a:pathLst>
            </a:custGeom>
            <a:ln w="12192">
              <a:solidFill>
                <a:srgbClr val="A695C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0514203" y="5677001"/>
            <a:ext cx="775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Fai</a:t>
            </a:r>
            <a:r>
              <a:rPr dirty="0" sz="1800" spc="5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800" spc="-5" b="1">
                <a:solidFill>
                  <a:srgbClr val="FF0000"/>
                </a:solidFill>
                <a:latin typeface="Arial"/>
                <a:cs typeface="Arial"/>
              </a:rPr>
              <a:t>ure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50920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/>
              <a:t>Testing</a:t>
            </a:r>
            <a:r>
              <a:rPr dirty="0" sz="4000" spc="-35"/>
              <a:t> </a:t>
            </a:r>
            <a:r>
              <a:rPr dirty="0" sz="4000" spc="-5"/>
              <a:t>Specification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567" y="2101595"/>
            <a:ext cx="10041636" cy="47564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26682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0"/>
              <a:t>Test</a:t>
            </a:r>
            <a:r>
              <a:rPr dirty="0" sz="4000" spc="-70"/>
              <a:t> </a:t>
            </a:r>
            <a:r>
              <a:rPr dirty="0" sz="4000" spc="-5"/>
              <a:t>Cases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188" y="2741676"/>
            <a:ext cx="11469624" cy="32247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36283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0"/>
              <a:t>Test</a:t>
            </a:r>
            <a:r>
              <a:rPr dirty="0" sz="4000" spc="-30"/>
              <a:t> </a:t>
            </a:r>
            <a:r>
              <a:rPr dirty="0" sz="4000" spc="-5"/>
              <a:t>Cases</a:t>
            </a:r>
            <a:r>
              <a:rPr dirty="0" sz="4000" spc="-25"/>
              <a:t> </a:t>
            </a:r>
            <a:r>
              <a:rPr dirty="0" sz="4000" spc="-5"/>
              <a:t>No.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27" y="2188464"/>
            <a:ext cx="11094720" cy="412089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25780" y="355091"/>
            <a:ext cx="11277600" cy="5914390"/>
            <a:chOff x="525780" y="355091"/>
            <a:chExt cx="11277600" cy="59143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80" y="406895"/>
              <a:ext cx="11277219" cy="586244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7784" y="438911"/>
              <a:ext cx="11168380" cy="5753100"/>
            </a:xfrm>
            <a:custGeom>
              <a:avLst/>
              <a:gdLst/>
              <a:ahLst/>
              <a:cxnLst/>
              <a:rect l="l" t="t" r="r" b="b"/>
              <a:pathLst>
                <a:path w="11168380" h="5753100">
                  <a:moveTo>
                    <a:pt x="11167872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5753100"/>
                  </a:lnTo>
                  <a:lnTo>
                    <a:pt x="11167872" y="5753100"/>
                  </a:lnTo>
                  <a:lnTo>
                    <a:pt x="11167872" y="83820"/>
                  </a:lnTo>
                  <a:lnTo>
                    <a:pt x="11167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57784" y="438911"/>
              <a:ext cx="11168380" cy="5753100"/>
            </a:xfrm>
            <a:custGeom>
              <a:avLst/>
              <a:gdLst/>
              <a:ahLst/>
              <a:cxnLst/>
              <a:rect l="l" t="t" r="r" b="b"/>
              <a:pathLst>
                <a:path w="11168380" h="5753100">
                  <a:moveTo>
                    <a:pt x="0" y="5753100"/>
                  </a:moveTo>
                  <a:lnTo>
                    <a:pt x="11167872" y="5753100"/>
                  </a:lnTo>
                  <a:lnTo>
                    <a:pt x="11167872" y="0"/>
                  </a:lnTo>
                  <a:lnTo>
                    <a:pt x="0" y="0"/>
                  </a:lnTo>
                  <a:lnTo>
                    <a:pt x="0" y="5753100"/>
                  </a:lnTo>
                  <a:close/>
                </a:path>
              </a:pathLst>
            </a:custGeom>
            <a:ln w="12192">
              <a:solidFill>
                <a:srgbClr val="EFE4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883920" y="355091"/>
              <a:ext cx="10515600" cy="167640"/>
            </a:xfrm>
            <a:custGeom>
              <a:avLst/>
              <a:gdLst/>
              <a:ahLst/>
              <a:cxnLst/>
              <a:rect l="l" t="t" r="r" b="b"/>
              <a:pathLst>
                <a:path w="10515600" h="167640">
                  <a:moveTo>
                    <a:pt x="10515600" y="0"/>
                  </a:moveTo>
                  <a:lnTo>
                    <a:pt x="0" y="0"/>
                  </a:lnTo>
                  <a:lnTo>
                    <a:pt x="0" y="167639"/>
                  </a:lnTo>
                  <a:lnTo>
                    <a:pt x="10515600" y="167639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C5959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920" y="824483"/>
              <a:ext cx="10515600" cy="50505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58698"/>
            <a:ext cx="289496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libri"/>
                <a:cs typeface="Calibri"/>
              </a:rPr>
              <a:t>Bug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Life</a:t>
            </a:r>
            <a:r>
              <a:rPr dirty="0" sz="4000" spc="-35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Cycle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05424" y="2694432"/>
            <a:ext cx="4824730" cy="3049270"/>
            <a:chOff x="405424" y="2694432"/>
            <a:chExt cx="4824730" cy="30492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424" y="2862581"/>
              <a:ext cx="4824455" cy="288068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39111" y="2700528"/>
              <a:ext cx="2047239" cy="403860"/>
            </a:xfrm>
            <a:custGeom>
              <a:avLst/>
              <a:gdLst/>
              <a:ahLst/>
              <a:cxnLst/>
              <a:rect l="l" t="t" r="r" b="b"/>
              <a:pathLst>
                <a:path w="2047239" h="403860">
                  <a:moveTo>
                    <a:pt x="2046732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2046732" y="403860"/>
                  </a:lnTo>
                  <a:lnTo>
                    <a:pt x="2046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039111" y="2700528"/>
              <a:ext cx="2047239" cy="403860"/>
            </a:xfrm>
            <a:custGeom>
              <a:avLst/>
              <a:gdLst/>
              <a:ahLst/>
              <a:cxnLst/>
              <a:rect l="l" t="t" r="r" b="b"/>
              <a:pathLst>
                <a:path w="2047239" h="403860">
                  <a:moveTo>
                    <a:pt x="0" y="403860"/>
                  </a:moveTo>
                  <a:lnTo>
                    <a:pt x="2046732" y="403860"/>
                  </a:lnTo>
                  <a:lnTo>
                    <a:pt x="2046732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6466925" y="2382011"/>
            <a:ext cx="4422140" cy="3692525"/>
            <a:chOff x="6466925" y="2382011"/>
            <a:chExt cx="4422140" cy="36925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66925" y="2545153"/>
              <a:ext cx="4422107" cy="352938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64680" y="2388107"/>
              <a:ext cx="3188335" cy="403860"/>
            </a:xfrm>
            <a:custGeom>
              <a:avLst/>
              <a:gdLst/>
              <a:ahLst/>
              <a:cxnLst/>
              <a:rect l="l" t="t" r="r" b="b"/>
              <a:pathLst>
                <a:path w="3188334" h="403860">
                  <a:moveTo>
                    <a:pt x="3188207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3188207" y="403860"/>
                  </a:lnTo>
                  <a:lnTo>
                    <a:pt x="31882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964680" y="2388107"/>
              <a:ext cx="3188335" cy="403860"/>
            </a:xfrm>
            <a:custGeom>
              <a:avLst/>
              <a:gdLst/>
              <a:ahLst/>
              <a:cxnLst/>
              <a:rect l="l" t="t" r="r" b="b"/>
              <a:pathLst>
                <a:path w="3188334" h="403860">
                  <a:moveTo>
                    <a:pt x="0" y="403860"/>
                  </a:moveTo>
                  <a:lnTo>
                    <a:pt x="3188207" y="403860"/>
                  </a:lnTo>
                  <a:lnTo>
                    <a:pt x="3188207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47675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Software</a:t>
            </a:r>
            <a:r>
              <a:rPr dirty="0" sz="4000" spc="-10"/>
              <a:t> </a:t>
            </a:r>
            <a:r>
              <a:rPr dirty="0" sz="4000" spc="-5"/>
              <a:t>Free</a:t>
            </a:r>
            <a:r>
              <a:rPr dirty="0" sz="4000" spc="-20"/>
              <a:t> </a:t>
            </a:r>
            <a:r>
              <a:rPr dirty="0" sz="4000" spc="-5"/>
              <a:t>Error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11910" y="2163826"/>
            <a:ext cx="9925685" cy="4047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444875" marR="237490" indent="-3114040">
              <a:lnSpc>
                <a:spcPct val="100000"/>
              </a:lnSpc>
              <a:spcBef>
                <a:spcPts val="105"/>
              </a:spcBef>
            </a:pPr>
            <a:r>
              <a:rPr dirty="0" sz="3200" spc="-195" b="1">
                <a:solidFill>
                  <a:srgbClr val="834752"/>
                </a:solidFill>
                <a:latin typeface="Cambria"/>
                <a:cs typeface="Cambria"/>
              </a:rPr>
              <a:t>Tester</a:t>
            </a:r>
            <a:r>
              <a:rPr dirty="0" sz="3200" spc="-90" b="1">
                <a:solidFill>
                  <a:srgbClr val="834752"/>
                </a:solidFill>
                <a:latin typeface="Cambria"/>
                <a:cs typeface="Cambria"/>
              </a:rPr>
              <a:t> </a:t>
            </a:r>
            <a:r>
              <a:rPr dirty="0" sz="3200" spc="-150" b="1">
                <a:solidFill>
                  <a:srgbClr val="834752"/>
                </a:solidFill>
                <a:latin typeface="Cambria"/>
                <a:cs typeface="Cambria"/>
              </a:rPr>
              <a:t>must</a:t>
            </a:r>
            <a:r>
              <a:rPr dirty="0" sz="3200" spc="-70" b="1">
                <a:solidFill>
                  <a:srgbClr val="834752"/>
                </a:solidFill>
                <a:latin typeface="Cambria"/>
                <a:cs typeface="Cambria"/>
              </a:rPr>
              <a:t> </a:t>
            </a:r>
            <a:r>
              <a:rPr dirty="0" sz="3200" spc="-210" b="1">
                <a:solidFill>
                  <a:srgbClr val="834752"/>
                </a:solidFill>
                <a:latin typeface="Cambria"/>
                <a:cs typeface="Cambria"/>
              </a:rPr>
              <a:t>make</a:t>
            </a:r>
            <a:r>
              <a:rPr dirty="0" sz="3200" spc="-70" b="1">
                <a:solidFill>
                  <a:srgbClr val="834752"/>
                </a:solidFill>
                <a:latin typeface="Cambria"/>
                <a:cs typeface="Cambria"/>
              </a:rPr>
              <a:t> </a:t>
            </a:r>
            <a:r>
              <a:rPr dirty="0" sz="3200" spc="-160" b="1">
                <a:solidFill>
                  <a:srgbClr val="834752"/>
                </a:solidFill>
                <a:latin typeface="Cambria"/>
                <a:cs typeface="Cambria"/>
              </a:rPr>
              <a:t>sure</a:t>
            </a:r>
            <a:r>
              <a:rPr dirty="0" sz="3200" spc="-85" b="1">
                <a:solidFill>
                  <a:srgbClr val="834752"/>
                </a:solidFill>
                <a:latin typeface="Cambria"/>
                <a:cs typeface="Cambria"/>
              </a:rPr>
              <a:t> </a:t>
            </a:r>
            <a:r>
              <a:rPr dirty="0" sz="3200" spc="-130" b="1">
                <a:solidFill>
                  <a:srgbClr val="834752"/>
                </a:solidFill>
                <a:latin typeface="Cambria"/>
                <a:cs typeface="Cambria"/>
              </a:rPr>
              <a:t>that</a:t>
            </a:r>
            <a:r>
              <a:rPr dirty="0" sz="3200" spc="-40" b="1">
                <a:solidFill>
                  <a:srgbClr val="834752"/>
                </a:solidFill>
                <a:latin typeface="Cambria"/>
                <a:cs typeface="Cambria"/>
              </a:rPr>
              <a:t> </a:t>
            </a:r>
            <a:r>
              <a:rPr dirty="0" sz="3200" spc="-180" b="1">
                <a:solidFill>
                  <a:srgbClr val="834752"/>
                </a:solidFill>
                <a:latin typeface="Cambria"/>
                <a:cs typeface="Cambria"/>
              </a:rPr>
              <a:t>100%</a:t>
            </a:r>
            <a:r>
              <a:rPr dirty="0" sz="3200" spc="-110" b="1">
                <a:solidFill>
                  <a:srgbClr val="834752"/>
                </a:solidFill>
                <a:latin typeface="Cambria"/>
                <a:cs typeface="Cambria"/>
              </a:rPr>
              <a:t> </a:t>
            </a:r>
            <a:r>
              <a:rPr dirty="0" sz="3200" spc="-114" b="1">
                <a:solidFill>
                  <a:srgbClr val="834752"/>
                </a:solidFill>
                <a:latin typeface="Cambria"/>
                <a:cs typeface="Cambria"/>
              </a:rPr>
              <a:t>of</a:t>
            </a:r>
            <a:r>
              <a:rPr dirty="0" sz="3200" spc="-50" b="1">
                <a:solidFill>
                  <a:srgbClr val="834752"/>
                </a:solidFill>
                <a:latin typeface="Cambria"/>
                <a:cs typeface="Cambria"/>
              </a:rPr>
              <a:t> </a:t>
            </a:r>
            <a:r>
              <a:rPr dirty="0" sz="3200" spc="-135" b="1">
                <a:solidFill>
                  <a:srgbClr val="834752"/>
                </a:solidFill>
                <a:latin typeface="Cambria"/>
                <a:cs typeface="Cambria"/>
              </a:rPr>
              <a:t>the</a:t>
            </a:r>
            <a:r>
              <a:rPr dirty="0" sz="3200" spc="-85" b="1">
                <a:solidFill>
                  <a:srgbClr val="834752"/>
                </a:solidFill>
                <a:latin typeface="Cambria"/>
                <a:cs typeface="Cambria"/>
              </a:rPr>
              <a:t> </a:t>
            </a:r>
            <a:r>
              <a:rPr dirty="0" sz="3200" spc="-150" b="1">
                <a:solidFill>
                  <a:srgbClr val="834752"/>
                </a:solidFill>
                <a:latin typeface="Cambria"/>
                <a:cs typeface="Cambria"/>
              </a:rPr>
              <a:t>software</a:t>
            </a:r>
            <a:r>
              <a:rPr dirty="0" sz="3200" spc="-85" b="1">
                <a:solidFill>
                  <a:srgbClr val="834752"/>
                </a:solidFill>
                <a:latin typeface="Cambria"/>
                <a:cs typeface="Cambria"/>
              </a:rPr>
              <a:t> </a:t>
            </a:r>
            <a:r>
              <a:rPr dirty="0" sz="3200" spc="-175" b="1">
                <a:solidFill>
                  <a:srgbClr val="834752"/>
                </a:solidFill>
                <a:latin typeface="Cambria"/>
                <a:cs typeface="Cambria"/>
              </a:rPr>
              <a:t>work </a:t>
            </a:r>
            <a:r>
              <a:rPr dirty="0" sz="3200" spc="-690" b="1">
                <a:solidFill>
                  <a:srgbClr val="834752"/>
                </a:solidFill>
                <a:latin typeface="Cambria"/>
                <a:cs typeface="Cambria"/>
              </a:rPr>
              <a:t> </a:t>
            </a:r>
            <a:r>
              <a:rPr dirty="0" sz="3200" spc="-85" b="1">
                <a:solidFill>
                  <a:srgbClr val="834752"/>
                </a:solidFill>
                <a:latin typeface="Cambria"/>
                <a:cs typeface="Cambria"/>
              </a:rPr>
              <a:t>f</a:t>
            </a:r>
            <a:r>
              <a:rPr dirty="0" sz="3200" spc="-90" b="1">
                <a:solidFill>
                  <a:srgbClr val="834752"/>
                </a:solidFill>
                <a:latin typeface="Cambria"/>
                <a:cs typeface="Cambria"/>
              </a:rPr>
              <a:t>i</a:t>
            </a:r>
            <a:r>
              <a:rPr dirty="0" sz="3200" spc="-204" b="1">
                <a:solidFill>
                  <a:srgbClr val="834752"/>
                </a:solidFill>
                <a:latin typeface="Cambria"/>
                <a:cs typeface="Cambria"/>
              </a:rPr>
              <a:t>n</a:t>
            </a:r>
            <a:r>
              <a:rPr dirty="0" sz="3200" spc="-140" b="1">
                <a:solidFill>
                  <a:srgbClr val="834752"/>
                </a:solidFill>
                <a:latin typeface="Cambria"/>
                <a:cs typeface="Cambria"/>
              </a:rPr>
              <a:t>e</a:t>
            </a:r>
            <a:r>
              <a:rPr dirty="0" sz="3200" spc="-90" b="1">
                <a:solidFill>
                  <a:srgbClr val="834752"/>
                </a:solidFill>
                <a:latin typeface="Cambria"/>
                <a:cs typeface="Cambria"/>
              </a:rPr>
              <a:t> </a:t>
            </a:r>
            <a:r>
              <a:rPr dirty="0" sz="3200" spc="-170" b="1">
                <a:solidFill>
                  <a:srgbClr val="834752"/>
                </a:solidFill>
                <a:latin typeface="Cambria"/>
                <a:cs typeface="Cambria"/>
              </a:rPr>
              <a:t>a</a:t>
            </a:r>
            <a:r>
              <a:rPr dirty="0" sz="3200" spc="-170" b="1">
                <a:solidFill>
                  <a:srgbClr val="834752"/>
                </a:solidFill>
                <a:latin typeface="Cambria"/>
                <a:cs typeface="Cambria"/>
              </a:rPr>
              <a:t>n</a:t>
            </a:r>
            <a:r>
              <a:rPr dirty="0" sz="3200" spc="-135" b="1">
                <a:solidFill>
                  <a:srgbClr val="834752"/>
                </a:solidFill>
                <a:latin typeface="Cambria"/>
                <a:cs typeface="Cambria"/>
              </a:rPr>
              <a:t>d</a:t>
            </a:r>
            <a:r>
              <a:rPr dirty="0" sz="3200" spc="-85" b="1">
                <a:solidFill>
                  <a:srgbClr val="834752"/>
                </a:solidFill>
                <a:latin typeface="Cambria"/>
                <a:cs typeface="Cambria"/>
              </a:rPr>
              <a:t> </a:t>
            </a:r>
            <a:r>
              <a:rPr dirty="0" sz="3200" spc="-160" b="1">
                <a:solidFill>
                  <a:srgbClr val="834752"/>
                </a:solidFill>
                <a:latin typeface="Cambria"/>
                <a:cs typeface="Cambria"/>
              </a:rPr>
              <a:t>e</a:t>
            </a:r>
            <a:r>
              <a:rPr dirty="0" sz="3200" spc="-175" b="1">
                <a:solidFill>
                  <a:srgbClr val="834752"/>
                </a:solidFill>
                <a:latin typeface="Cambria"/>
                <a:cs typeface="Cambria"/>
              </a:rPr>
              <a:t>r</a:t>
            </a:r>
            <a:r>
              <a:rPr dirty="0" sz="3200" spc="-225" b="1">
                <a:solidFill>
                  <a:srgbClr val="834752"/>
                </a:solidFill>
                <a:latin typeface="Cambria"/>
                <a:cs typeface="Cambria"/>
              </a:rPr>
              <a:t>r</a:t>
            </a:r>
            <a:r>
              <a:rPr dirty="0" sz="3200" spc="-150" b="1">
                <a:solidFill>
                  <a:srgbClr val="834752"/>
                </a:solidFill>
                <a:latin typeface="Cambria"/>
                <a:cs typeface="Cambria"/>
              </a:rPr>
              <a:t>o</a:t>
            </a:r>
            <a:r>
              <a:rPr dirty="0" sz="3200" spc="-155" b="1">
                <a:solidFill>
                  <a:srgbClr val="834752"/>
                </a:solidFill>
                <a:latin typeface="Cambria"/>
                <a:cs typeface="Cambria"/>
              </a:rPr>
              <a:t>r</a:t>
            </a:r>
            <a:r>
              <a:rPr dirty="0" sz="3200" spc="-90" b="1">
                <a:solidFill>
                  <a:srgbClr val="834752"/>
                </a:solidFill>
                <a:latin typeface="Cambria"/>
                <a:cs typeface="Cambria"/>
              </a:rPr>
              <a:t> </a:t>
            </a:r>
            <a:r>
              <a:rPr dirty="0" sz="3200" spc="-85" b="1">
                <a:solidFill>
                  <a:srgbClr val="834752"/>
                </a:solidFill>
                <a:latin typeface="Cambria"/>
                <a:cs typeface="Cambria"/>
              </a:rPr>
              <a:t>f</a:t>
            </a:r>
            <a:r>
              <a:rPr dirty="0" sz="3200" spc="-225" b="1">
                <a:solidFill>
                  <a:srgbClr val="834752"/>
                </a:solidFill>
                <a:latin typeface="Cambria"/>
                <a:cs typeface="Cambria"/>
              </a:rPr>
              <a:t>r</a:t>
            </a:r>
            <a:r>
              <a:rPr dirty="0" sz="3200" spc="-160" b="1">
                <a:solidFill>
                  <a:srgbClr val="834752"/>
                </a:solidFill>
                <a:latin typeface="Cambria"/>
                <a:cs typeface="Cambria"/>
              </a:rPr>
              <a:t>e</a:t>
            </a:r>
            <a:r>
              <a:rPr dirty="0" sz="3200" spc="-140" b="1">
                <a:solidFill>
                  <a:srgbClr val="834752"/>
                </a:solidFill>
                <a:latin typeface="Cambria"/>
                <a:cs typeface="Cambria"/>
              </a:rPr>
              <a:t>e</a:t>
            </a:r>
            <a:endParaRPr sz="32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3200">
              <a:latin typeface="Cambria"/>
              <a:cs typeface="Cambria"/>
            </a:endParaRPr>
          </a:p>
          <a:p>
            <a:pPr marL="241300" marR="5080" indent="-228600">
              <a:lnSpc>
                <a:spcPct val="100000"/>
              </a:lnSpc>
              <a:spcBef>
                <a:spcPts val="21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5">
                <a:latin typeface="Cambria Math"/>
                <a:cs typeface="Cambria Math"/>
              </a:rPr>
              <a:t>Whether</a:t>
            </a:r>
            <a:r>
              <a:rPr dirty="0" sz="2800">
                <a:latin typeface="Cambria Math"/>
                <a:cs typeface="Cambria Math"/>
              </a:rPr>
              <a:t> </a:t>
            </a:r>
            <a:r>
              <a:rPr dirty="0" sz="2800" spc="-30">
                <a:latin typeface="Cambria Math"/>
                <a:cs typeface="Cambria Math"/>
              </a:rPr>
              <a:t>we</a:t>
            </a:r>
            <a:r>
              <a:rPr dirty="0" sz="2800">
                <a:latin typeface="Cambria Math"/>
                <a:cs typeface="Cambria Math"/>
              </a:rPr>
              <a:t> </a:t>
            </a:r>
            <a:r>
              <a:rPr dirty="0" sz="2800" spc="-20">
                <a:latin typeface="Cambria Math"/>
                <a:cs typeface="Cambria Math"/>
              </a:rPr>
              <a:t>like</a:t>
            </a:r>
            <a:r>
              <a:rPr dirty="0" sz="280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it or</a:t>
            </a:r>
            <a:r>
              <a:rPr dirty="0" sz="2800" spc="5">
                <a:latin typeface="Cambria Math"/>
                <a:cs typeface="Cambria Math"/>
              </a:rPr>
              <a:t> not,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-15">
                <a:latin typeface="Cambria Math"/>
                <a:cs typeface="Cambria Math"/>
              </a:rPr>
              <a:t>there</a:t>
            </a:r>
            <a:r>
              <a:rPr dirty="0" sz="280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is</a:t>
            </a:r>
            <a:r>
              <a:rPr dirty="0" sz="2800" spc="-10">
                <a:latin typeface="Cambria Math"/>
                <a:cs typeface="Cambria Math"/>
              </a:rPr>
              <a:t> </a:t>
            </a:r>
            <a:r>
              <a:rPr dirty="0" sz="2800" spc="-40">
                <a:latin typeface="Cambria Math"/>
                <a:cs typeface="Cambria Math"/>
              </a:rPr>
              <a:t>always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a </a:t>
            </a:r>
            <a:r>
              <a:rPr dirty="0" sz="2800" spc="-10">
                <a:latin typeface="Cambria Math"/>
                <a:cs typeface="Cambria Math"/>
              </a:rPr>
              <a:t>probability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that</a:t>
            </a:r>
            <a:r>
              <a:rPr dirty="0" sz="280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bugs </a:t>
            </a:r>
            <a:r>
              <a:rPr dirty="0" sz="2800" spc="-600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will </a:t>
            </a:r>
            <a:r>
              <a:rPr dirty="0" sz="2800">
                <a:latin typeface="Cambria Math"/>
                <a:cs typeface="Cambria Math"/>
              </a:rPr>
              <a:t>be</a:t>
            </a:r>
            <a:r>
              <a:rPr dirty="0" sz="2800" spc="-5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missed</a:t>
            </a:r>
            <a:r>
              <a:rPr dirty="0" sz="2800" spc="-20">
                <a:latin typeface="Cambria Math"/>
                <a:cs typeface="Cambria Math"/>
              </a:rPr>
              <a:t> by</a:t>
            </a:r>
            <a:r>
              <a:rPr dirty="0" sz="2800" spc="-5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testers.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Cambria Math"/>
              <a:cs typeface="Cambria Math"/>
            </a:endParaRPr>
          </a:p>
          <a:p>
            <a:pPr marL="241300" marR="206375" indent="-228600">
              <a:lnSpc>
                <a:spcPts val="3020"/>
              </a:lnSpc>
              <a:spcBef>
                <a:spcPts val="21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800" spc="-35">
                <a:latin typeface="Cambria Math"/>
                <a:cs typeface="Cambria Math"/>
              </a:rPr>
              <a:t>Testing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cannot</a:t>
            </a:r>
            <a:r>
              <a:rPr dirty="0" sz="2800">
                <a:latin typeface="Cambria Math"/>
                <a:cs typeface="Cambria Math"/>
              </a:rPr>
              <a:t> </a:t>
            </a:r>
            <a:r>
              <a:rPr dirty="0" sz="2800" spc="-25">
                <a:latin typeface="Cambria Math"/>
                <a:cs typeface="Cambria Math"/>
              </a:rPr>
              <a:t>cover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100%</a:t>
            </a:r>
            <a:r>
              <a:rPr dirty="0" sz="280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of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the</a:t>
            </a:r>
            <a:r>
              <a:rPr dirty="0" sz="280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possibilities</a:t>
            </a:r>
            <a:r>
              <a:rPr dirty="0" sz="2800" spc="-2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of</a:t>
            </a:r>
            <a:r>
              <a:rPr dirty="0" sz="280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how</a:t>
            </a:r>
            <a:r>
              <a:rPr dirty="0" sz="2800">
                <a:latin typeface="Cambria Math"/>
                <a:cs typeface="Cambria Math"/>
              </a:rPr>
              <a:t> </a:t>
            </a:r>
            <a:r>
              <a:rPr dirty="0" sz="2800" spc="-15">
                <a:latin typeface="Cambria Math"/>
                <a:cs typeface="Cambria Math"/>
              </a:rPr>
              <a:t>software </a:t>
            </a:r>
            <a:r>
              <a:rPr dirty="0" sz="2800" spc="-60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can</a:t>
            </a:r>
            <a:r>
              <a:rPr dirty="0" sz="2800" spc="-10">
                <a:latin typeface="Cambria Math"/>
                <a:cs typeface="Cambria Math"/>
              </a:rPr>
              <a:t> </a:t>
            </a:r>
            <a:r>
              <a:rPr dirty="0" sz="2800" spc="-15">
                <a:latin typeface="Cambria Math"/>
                <a:cs typeface="Cambria Math"/>
              </a:rPr>
              <a:t>operate.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58698"/>
            <a:ext cx="418274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>
                <a:latin typeface="Calibri"/>
                <a:cs typeface="Calibri"/>
              </a:rPr>
              <a:t>Types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5">
                <a:latin typeface="Calibri"/>
                <a:cs typeface="Calibri"/>
              </a:rPr>
              <a:t>of</a:t>
            </a:r>
            <a:r>
              <a:rPr dirty="0" sz="4000" spc="-20">
                <a:latin typeface="Calibri"/>
                <a:cs typeface="Calibri"/>
              </a:rPr>
              <a:t> SW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 spc="-60">
                <a:latin typeface="Calibri"/>
                <a:cs typeface="Calibri"/>
              </a:rPr>
              <a:t>Testing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2897" y="2527069"/>
            <a:ext cx="8714477" cy="34622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845565"/>
            <a:ext cx="765873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0"/>
              <a:t>Types</a:t>
            </a:r>
            <a:r>
              <a:rPr dirty="0" sz="3200" spc="-30"/>
              <a:t> </a:t>
            </a:r>
            <a:r>
              <a:rPr dirty="0" sz="3200"/>
              <a:t>of</a:t>
            </a:r>
            <a:r>
              <a:rPr dirty="0" sz="3200" spc="-20"/>
              <a:t> </a:t>
            </a:r>
            <a:r>
              <a:rPr dirty="0" sz="3200"/>
              <a:t>SW</a:t>
            </a:r>
            <a:r>
              <a:rPr dirty="0" sz="3200" spc="-5"/>
              <a:t> </a:t>
            </a:r>
            <a:r>
              <a:rPr dirty="0" sz="3200" spc="-40"/>
              <a:t>Testing </a:t>
            </a:r>
            <a:r>
              <a:rPr dirty="0" sz="3200"/>
              <a:t>in</a:t>
            </a:r>
            <a:r>
              <a:rPr dirty="0" sz="3200" spc="-5"/>
              <a:t> </a:t>
            </a:r>
            <a:r>
              <a:rPr dirty="0" sz="3200"/>
              <a:t>SW</a:t>
            </a:r>
            <a:r>
              <a:rPr dirty="0" sz="3200" spc="-20"/>
              <a:t> </a:t>
            </a:r>
            <a:r>
              <a:rPr dirty="0" sz="3200"/>
              <a:t>Engineering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58444" y="2006864"/>
            <a:ext cx="3631565" cy="4272280"/>
          </a:xfrm>
          <a:prstGeom prst="rect">
            <a:avLst/>
          </a:prstGeom>
        </p:spPr>
        <p:txBody>
          <a:bodyPr wrap="square" lIns="0" tIns="16700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1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 b="1">
                <a:latin typeface="Arial"/>
                <a:cs typeface="Arial"/>
              </a:rPr>
              <a:t>Functional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30" b="1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80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latin typeface="Arial MT"/>
                <a:cs typeface="Arial MT"/>
              </a:rPr>
              <a:t>Unit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30">
                <a:latin typeface="Arial MT"/>
                <a:cs typeface="Arial MT"/>
              </a:rPr>
              <a:t>Testing</a:t>
            </a:r>
            <a:endParaRPr sz="16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latin typeface="Arial MT"/>
                <a:cs typeface="Arial MT"/>
              </a:rPr>
              <a:t>Integration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30">
                <a:latin typeface="Arial MT"/>
                <a:cs typeface="Arial MT"/>
              </a:rPr>
              <a:t>Testing</a:t>
            </a:r>
            <a:endParaRPr sz="16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600" spc="-45">
                <a:latin typeface="Arial MT"/>
                <a:cs typeface="Arial MT"/>
              </a:rPr>
              <a:t>UAT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(user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accepted</a:t>
            </a:r>
            <a:r>
              <a:rPr dirty="0" sz="1600">
                <a:latin typeface="Arial MT"/>
                <a:cs typeface="Arial MT"/>
              </a:rPr>
              <a:t> </a:t>
            </a:r>
            <a:r>
              <a:rPr dirty="0" sz="1600" spc="-5">
                <a:latin typeface="Arial MT"/>
                <a:cs typeface="Arial MT"/>
              </a:rPr>
              <a:t>testing)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 b="1">
                <a:latin typeface="Arial"/>
                <a:cs typeface="Arial"/>
              </a:rPr>
              <a:t>Non-Functional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30" b="1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80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latin typeface="Arial MT"/>
                <a:cs typeface="Arial MT"/>
              </a:rPr>
              <a:t>Performance</a:t>
            </a:r>
            <a:endParaRPr sz="16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latin typeface="Arial MT"/>
                <a:cs typeface="Arial MT"/>
              </a:rPr>
              <a:t>Usability</a:t>
            </a:r>
            <a:endParaRPr sz="16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latin typeface="Arial MT"/>
                <a:cs typeface="Arial MT"/>
              </a:rPr>
              <a:t>Scalability</a:t>
            </a:r>
            <a:endParaRPr sz="16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1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 b="1">
                <a:latin typeface="Arial"/>
                <a:cs typeface="Arial"/>
              </a:rPr>
              <a:t>Maintenance</a:t>
            </a:r>
            <a:endParaRPr sz="24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79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latin typeface="Arial MT"/>
                <a:cs typeface="Arial MT"/>
              </a:rPr>
              <a:t>Regression</a:t>
            </a:r>
            <a:endParaRPr sz="16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600" spc="-5">
                <a:latin typeface="Arial MT"/>
                <a:cs typeface="Arial MT"/>
              </a:rPr>
              <a:t>Maintenance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3514" y="2782171"/>
            <a:ext cx="6885314" cy="19400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58698"/>
            <a:ext cx="32442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">
                <a:latin typeface="Calibri"/>
                <a:cs typeface="Calibri"/>
              </a:rPr>
              <a:t>Level</a:t>
            </a:r>
            <a:r>
              <a:rPr dirty="0" sz="4000" spc="-45">
                <a:latin typeface="Calibri"/>
                <a:cs typeface="Calibri"/>
              </a:rPr>
              <a:t> </a:t>
            </a:r>
            <a:r>
              <a:rPr dirty="0" sz="4000" spc="-5">
                <a:latin typeface="Calibri"/>
                <a:cs typeface="Calibri"/>
              </a:rPr>
              <a:t>of</a:t>
            </a:r>
            <a:r>
              <a:rPr dirty="0" sz="4000" spc="-50">
                <a:latin typeface="Calibri"/>
                <a:cs typeface="Calibri"/>
              </a:rPr>
              <a:t> </a:t>
            </a:r>
            <a:r>
              <a:rPr dirty="0" sz="4000" spc="-60">
                <a:latin typeface="Calibri"/>
                <a:cs typeface="Calibri"/>
              </a:rPr>
              <a:t>Testing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2744" y="2536154"/>
            <a:ext cx="6891782" cy="43218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8501" y="622505"/>
            <a:ext cx="6925945" cy="5582920"/>
            <a:chOff x="398501" y="622505"/>
            <a:chExt cx="6925945" cy="5582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501" y="622505"/>
              <a:ext cx="6925461" cy="558285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9955" y="633983"/>
              <a:ext cx="6838315" cy="5495925"/>
            </a:xfrm>
            <a:custGeom>
              <a:avLst/>
              <a:gdLst/>
              <a:ahLst/>
              <a:cxnLst/>
              <a:rect l="l" t="t" r="r" b="b"/>
              <a:pathLst>
                <a:path w="6838315" h="5495925">
                  <a:moveTo>
                    <a:pt x="6838188" y="0"/>
                  </a:moveTo>
                  <a:lnTo>
                    <a:pt x="0" y="0"/>
                  </a:lnTo>
                  <a:lnTo>
                    <a:pt x="0" y="5495544"/>
                  </a:lnTo>
                  <a:lnTo>
                    <a:pt x="6838188" y="5495544"/>
                  </a:lnTo>
                  <a:lnTo>
                    <a:pt x="6838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09955" y="633983"/>
              <a:ext cx="6838315" cy="5495925"/>
            </a:xfrm>
            <a:custGeom>
              <a:avLst/>
              <a:gdLst/>
              <a:ahLst/>
              <a:cxnLst/>
              <a:rect l="l" t="t" r="r" b="b"/>
              <a:pathLst>
                <a:path w="6838315" h="5495925">
                  <a:moveTo>
                    <a:pt x="0" y="5495544"/>
                  </a:moveTo>
                  <a:lnTo>
                    <a:pt x="6838188" y="5495544"/>
                  </a:lnTo>
                  <a:lnTo>
                    <a:pt x="6838188" y="0"/>
                  </a:lnTo>
                  <a:lnTo>
                    <a:pt x="0" y="0"/>
                  </a:lnTo>
                  <a:lnTo>
                    <a:pt x="0" y="5495544"/>
                  </a:lnTo>
                  <a:close/>
                </a:path>
              </a:pathLst>
            </a:custGeom>
            <a:ln w="9144">
              <a:solidFill>
                <a:srgbClr val="EFE4E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2688" y="1239138"/>
            <a:ext cx="15049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Agenda</a:t>
            </a:r>
            <a:endParaRPr sz="3200"/>
          </a:p>
        </p:txBody>
      </p:sp>
      <p:grpSp>
        <p:nvGrpSpPr>
          <p:cNvPr id="7" name="object 7"/>
          <p:cNvGrpSpPr/>
          <p:nvPr/>
        </p:nvGrpSpPr>
        <p:grpSpPr>
          <a:xfrm>
            <a:off x="345947" y="1171955"/>
            <a:ext cx="6377940" cy="931544"/>
            <a:chOff x="345947" y="1171955"/>
            <a:chExt cx="6377940" cy="931544"/>
          </a:xfrm>
        </p:grpSpPr>
        <p:sp>
          <p:nvSpPr>
            <p:cNvPr id="8" name="object 8"/>
            <p:cNvSpPr/>
            <p:nvPr/>
          </p:nvSpPr>
          <p:spPr>
            <a:xfrm>
              <a:off x="345947" y="1171955"/>
              <a:ext cx="128270" cy="704215"/>
            </a:xfrm>
            <a:custGeom>
              <a:avLst/>
              <a:gdLst/>
              <a:ahLst/>
              <a:cxnLst/>
              <a:rect l="l" t="t" r="r" b="b"/>
              <a:pathLst>
                <a:path w="128270" h="704214">
                  <a:moveTo>
                    <a:pt x="128016" y="0"/>
                  </a:moveTo>
                  <a:lnTo>
                    <a:pt x="0" y="0"/>
                  </a:lnTo>
                  <a:lnTo>
                    <a:pt x="0" y="704088"/>
                  </a:lnTo>
                  <a:lnTo>
                    <a:pt x="128016" y="704088"/>
                  </a:lnTo>
                  <a:lnTo>
                    <a:pt x="128016" y="0"/>
                  </a:lnTo>
                  <a:close/>
                </a:path>
              </a:pathLst>
            </a:custGeom>
            <a:solidFill>
              <a:srgbClr val="C5959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77824" y="2093975"/>
              <a:ext cx="5846445" cy="9525"/>
            </a:xfrm>
            <a:custGeom>
              <a:avLst/>
              <a:gdLst/>
              <a:ahLst/>
              <a:cxnLst/>
              <a:rect l="l" t="t" r="r" b="b"/>
              <a:pathLst>
                <a:path w="5846445" h="9525">
                  <a:moveTo>
                    <a:pt x="5846064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5846064" y="9144"/>
                  </a:lnTo>
                  <a:lnTo>
                    <a:pt x="5846064" y="0"/>
                  </a:lnTo>
                  <a:close/>
                </a:path>
              </a:pathLst>
            </a:custGeom>
            <a:solidFill>
              <a:srgbClr val="DBBCC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565099" y="2153793"/>
            <a:ext cx="4500880" cy="376491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456565" indent="-456565">
              <a:lnSpc>
                <a:spcPct val="100000"/>
              </a:lnSpc>
              <a:spcBef>
                <a:spcPts val="880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dirty="0" sz="1800">
                <a:latin typeface="Arial MT"/>
                <a:cs typeface="Arial MT"/>
              </a:rPr>
              <a:t>What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testing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software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testing</a:t>
            </a:r>
            <a:endParaRPr sz="1800">
              <a:latin typeface="Arial MT"/>
              <a:cs typeface="Arial MT"/>
            </a:endParaRPr>
          </a:p>
          <a:p>
            <a:pPr marL="456565" indent="-456565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dirty="0" sz="1800">
                <a:latin typeface="Arial MT"/>
                <a:cs typeface="Arial MT"/>
              </a:rPr>
              <a:t>Why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Testing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is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Important</a:t>
            </a:r>
            <a:endParaRPr sz="1800">
              <a:latin typeface="Arial MT"/>
              <a:cs typeface="Arial MT"/>
            </a:endParaRPr>
          </a:p>
          <a:p>
            <a:pPr marL="456565" indent="-456565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dirty="0" sz="1800" spc="-5">
                <a:latin typeface="Arial MT"/>
                <a:cs typeface="Arial MT"/>
              </a:rPr>
              <a:t>What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5">
                <a:latin typeface="Arial MT"/>
                <a:cs typeface="Arial MT"/>
              </a:rPr>
              <a:t> Bug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How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5">
                <a:latin typeface="Arial MT"/>
                <a:cs typeface="Arial MT"/>
              </a:rPr>
              <a:t> find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Bugs</a:t>
            </a:r>
            <a:endParaRPr sz="1800">
              <a:latin typeface="Arial MT"/>
              <a:cs typeface="Arial MT"/>
            </a:endParaRPr>
          </a:p>
          <a:p>
            <a:pPr marL="456565" indent="-456565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dirty="0" sz="1800" spc="-30">
                <a:latin typeface="Arial MT"/>
                <a:cs typeface="Arial MT"/>
              </a:rPr>
              <a:t>Type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Errors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SW</a:t>
            </a:r>
            <a:endParaRPr sz="1800">
              <a:latin typeface="Arial MT"/>
              <a:cs typeface="Arial MT"/>
            </a:endParaRPr>
          </a:p>
          <a:p>
            <a:pPr marL="456565" indent="-456565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dirty="0" sz="1800" spc="-30">
                <a:latin typeface="Arial MT"/>
                <a:cs typeface="Arial MT"/>
              </a:rPr>
              <a:t>Testing </a:t>
            </a:r>
            <a:r>
              <a:rPr dirty="0" sz="1800" spc="-5">
                <a:latin typeface="Arial MT"/>
                <a:cs typeface="Arial MT"/>
              </a:rPr>
              <a:t>Specification</a:t>
            </a:r>
            <a:endParaRPr sz="1800">
              <a:latin typeface="Arial MT"/>
              <a:cs typeface="Arial MT"/>
            </a:endParaRPr>
          </a:p>
          <a:p>
            <a:pPr marL="456565" indent="-456565">
              <a:lnSpc>
                <a:spcPct val="100000"/>
              </a:lnSpc>
              <a:spcBef>
                <a:spcPts val="790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dirty="0" sz="1800" spc="-25">
                <a:latin typeface="Arial MT"/>
                <a:cs typeface="Arial MT"/>
              </a:rPr>
              <a:t>Types</a:t>
            </a:r>
            <a:r>
              <a:rPr dirty="0" sz="1800">
                <a:latin typeface="Arial MT"/>
                <a:cs typeface="Arial MT"/>
              </a:rPr>
              <a:t> of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SW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30">
                <a:latin typeface="Arial MT"/>
                <a:cs typeface="Arial MT"/>
              </a:rPr>
              <a:t>Testing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SW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Engineering</a:t>
            </a:r>
            <a:endParaRPr sz="1800">
              <a:latin typeface="Arial MT"/>
              <a:cs typeface="Arial MT"/>
            </a:endParaRPr>
          </a:p>
          <a:p>
            <a:pPr marL="456565" indent="-456565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dirty="0" sz="1800" spc="-30">
                <a:latin typeface="Arial MT"/>
                <a:cs typeface="Arial MT"/>
              </a:rPr>
              <a:t>Testing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Levels</a:t>
            </a:r>
            <a:endParaRPr sz="1800">
              <a:latin typeface="Arial MT"/>
              <a:cs typeface="Arial MT"/>
            </a:endParaRPr>
          </a:p>
          <a:p>
            <a:pPr marL="456565" indent="-456565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dirty="0" sz="1800" spc="-30">
                <a:latin typeface="Arial MT"/>
                <a:cs typeface="Arial MT"/>
              </a:rPr>
              <a:t>Testing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Methodology</a:t>
            </a:r>
            <a:endParaRPr sz="1800">
              <a:latin typeface="Arial MT"/>
              <a:cs typeface="Arial MT"/>
            </a:endParaRPr>
          </a:p>
          <a:p>
            <a:pPr marL="456565" indent="-45656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dirty="0" sz="1800" spc="-5">
                <a:latin typeface="Arial MT"/>
                <a:cs typeface="Arial MT"/>
              </a:rPr>
              <a:t>SDLC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STLC</a:t>
            </a:r>
            <a:endParaRPr sz="1800">
              <a:latin typeface="Arial MT"/>
              <a:cs typeface="Arial MT"/>
            </a:endParaRPr>
          </a:p>
          <a:p>
            <a:pPr marL="456565" indent="-456565">
              <a:lnSpc>
                <a:spcPct val="100000"/>
              </a:lnSpc>
              <a:spcBef>
                <a:spcPts val="780"/>
              </a:spcBef>
              <a:buAutoNum type="arabicPeriod"/>
              <a:tabLst>
                <a:tab pos="456565" algn="l"/>
                <a:tab pos="457200" algn="l"/>
              </a:tabLst>
            </a:pPr>
            <a:r>
              <a:rPr dirty="0" sz="1800">
                <a:latin typeface="Arial MT"/>
                <a:cs typeface="Arial MT"/>
              </a:rPr>
              <a:t>V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model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2123" y="1970532"/>
            <a:ext cx="4012660" cy="28376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498919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Unit</a:t>
            </a:r>
            <a:r>
              <a:rPr dirty="0" sz="4000" spc="-20"/>
              <a:t> </a:t>
            </a:r>
            <a:r>
              <a:rPr dirty="0" sz="4000" spc="-5"/>
              <a:t>testing</a:t>
            </a:r>
            <a:r>
              <a:rPr dirty="0" sz="4000" spc="-30"/>
              <a:t> </a:t>
            </a:r>
            <a:r>
              <a:rPr dirty="0" sz="4000" spc="-5"/>
              <a:t>example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3563" y="2275240"/>
            <a:ext cx="5873435" cy="45191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6626859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Integration</a:t>
            </a:r>
            <a:r>
              <a:rPr dirty="0" sz="4000"/>
              <a:t> </a:t>
            </a:r>
            <a:r>
              <a:rPr dirty="0" sz="4000" spc="-5"/>
              <a:t>testing</a:t>
            </a:r>
            <a:r>
              <a:rPr dirty="0" sz="4000" spc="-20"/>
              <a:t> </a:t>
            </a:r>
            <a:r>
              <a:rPr dirty="0" sz="4000" spc="-5"/>
              <a:t>example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277368" y="2304288"/>
            <a:ext cx="10817860" cy="3810000"/>
            <a:chOff x="277368" y="2304288"/>
            <a:chExt cx="10817860" cy="3810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8923" y="2446020"/>
              <a:ext cx="5225796" cy="27569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368" y="2304288"/>
              <a:ext cx="5715000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374015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System</a:t>
            </a:r>
            <a:r>
              <a:rPr dirty="0" sz="4000" spc="-40"/>
              <a:t> </a:t>
            </a:r>
            <a:r>
              <a:rPr dirty="0" sz="4000" spc="-50"/>
              <a:t>Testing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9192" y="2046730"/>
            <a:ext cx="7604759" cy="46878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52089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System</a:t>
            </a:r>
            <a:r>
              <a:rPr dirty="0" sz="4000" spc="-10"/>
              <a:t> </a:t>
            </a:r>
            <a:r>
              <a:rPr dirty="0" sz="4000" spc="-50"/>
              <a:t>Testing</a:t>
            </a:r>
            <a:r>
              <a:rPr dirty="0" sz="4000" spc="-5"/>
              <a:t> types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6351" y="1988820"/>
            <a:ext cx="5265420" cy="486917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3269"/>
            <a:ext cx="47771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0"/>
              <a:t>Testing</a:t>
            </a:r>
            <a:r>
              <a:rPr dirty="0" sz="4000" spc="-55"/>
              <a:t> </a:t>
            </a:r>
            <a:r>
              <a:rPr dirty="0" sz="4000" spc="-5">
                <a:latin typeface="Calibri"/>
                <a:cs typeface="Calibri"/>
              </a:rPr>
              <a:t>Methodology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12" y="2388170"/>
            <a:ext cx="9481185" cy="2643505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 b="1">
                <a:latin typeface="Arial"/>
                <a:cs typeface="Arial"/>
              </a:rPr>
              <a:t>Black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box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697865" indent="-229235">
              <a:lnSpc>
                <a:spcPct val="100000"/>
              </a:lnSpc>
              <a:spcBef>
                <a:spcPts val="80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Arial MT"/>
                <a:cs typeface="Arial MT"/>
              </a:rPr>
              <a:t>No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knowledge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internal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program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design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required.</a:t>
            </a:r>
            <a:endParaRPr sz="2000">
              <a:latin typeface="Arial MT"/>
              <a:cs typeface="Arial MT"/>
            </a:endParaRPr>
          </a:p>
          <a:p>
            <a:pPr lvl="1" marL="697865" indent="-229235">
              <a:lnSpc>
                <a:spcPct val="100000"/>
              </a:lnSpc>
              <a:spcBef>
                <a:spcPts val="73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 spc="-45">
                <a:latin typeface="Arial MT"/>
                <a:cs typeface="Arial MT"/>
              </a:rPr>
              <a:t>Tests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based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requirements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functionality.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code</a:t>
            </a:r>
            <a:endParaRPr sz="20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spcBef>
                <a:spcPts val="12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b="1">
                <a:latin typeface="Arial"/>
                <a:cs typeface="Arial"/>
              </a:rPr>
              <a:t>White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box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  <a:p>
            <a:pPr lvl="1" marL="697865" indent="-229235">
              <a:lnSpc>
                <a:spcPct val="100000"/>
              </a:lnSpc>
              <a:spcBef>
                <a:spcPts val="78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Arial MT"/>
                <a:cs typeface="Arial MT"/>
              </a:rPr>
              <a:t>Knowledge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internal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program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design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code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required.</a:t>
            </a:r>
            <a:endParaRPr sz="2000">
              <a:latin typeface="Arial MT"/>
              <a:cs typeface="Arial MT"/>
            </a:endParaRPr>
          </a:p>
          <a:p>
            <a:pPr lvl="1" marL="697865" indent="-229235">
              <a:lnSpc>
                <a:spcPct val="100000"/>
              </a:lnSpc>
              <a:spcBef>
                <a:spcPts val="74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 spc="-45">
                <a:latin typeface="Arial MT"/>
                <a:cs typeface="Arial MT"/>
              </a:rPr>
              <a:t>Tests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based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coverage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code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statements,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branches,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paths,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conditions.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58698"/>
            <a:ext cx="3578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libri"/>
                <a:cs typeface="Calibri"/>
              </a:rPr>
              <a:t>Black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 spc="-30">
                <a:latin typeface="Calibri"/>
                <a:cs typeface="Calibri"/>
              </a:rPr>
              <a:t>box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testing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9509" y="2527274"/>
            <a:ext cx="5750212" cy="35087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9325" y="3622040"/>
            <a:ext cx="409956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Arial MT"/>
                <a:cs typeface="Arial MT"/>
              </a:rPr>
              <a:t>Applied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functional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and non-functional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testing, </a:t>
            </a:r>
            <a:r>
              <a:rPr dirty="0" sz="1800" spc="-10">
                <a:latin typeface="Arial MT"/>
                <a:cs typeface="Arial MT"/>
              </a:rPr>
              <a:t>without</a:t>
            </a:r>
            <a:r>
              <a:rPr dirty="0" sz="1800" spc="4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reference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internal </a:t>
            </a:r>
            <a:r>
              <a:rPr dirty="0" sz="180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structure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 </a:t>
            </a:r>
            <a:r>
              <a:rPr dirty="0" sz="1800" spc="-5">
                <a:latin typeface="Arial MT"/>
                <a:cs typeface="Arial MT"/>
              </a:rPr>
              <a:t>the system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58698"/>
            <a:ext cx="60032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libri"/>
                <a:cs typeface="Calibri"/>
              </a:rPr>
              <a:t>Black </a:t>
            </a:r>
            <a:r>
              <a:rPr dirty="0" sz="4000" spc="-30">
                <a:latin typeface="Calibri"/>
                <a:cs typeface="Calibri"/>
              </a:rPr>
              <a:t>box</a:t>
            </a:r>
            <a:r>
              <a:rPr dirty="0" sz="4000" spc="-5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testing</a:t>
            </a:r>
            <a:r>
              <a:rPr dirty="0" sz="4000" spc="15">
                <a:latin typeface="Calibri"/>
                <a:cs typeface="Calibri"/>
              </a:rPr>
              <a:t> </a:t>
            </a:r>
            <a:r>
              <a:rPr dirty="0" sz="4000" spc="-15">
                <a:latin typeface="Calibri"/>
                <a:cs typeface="Calibri"/>
              </a:rPr>
              <a:t>techniques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2900" y="2057462"/>
            <a:ext cx="8427720" cy="91821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4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Equivalence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Partitioning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(EP)</a:t>
            </a:r>
            <a:endParaRPr sz="2400">
              <a:latin typeface="Arial MT"/>
              <a:cs typeface="Arial MT"/>
            </a:endParaRPr>
          </a:p>
          <a:p>
            <a:pPr lvl="1" marL="697865" indent="-229235">
              <a:lnSpc>
                <a:spcPct val="100000"/>
              </a:lnSpc>
              <a:spcBef>
                <a:spcPts val="80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Arial MT"/>
                <a:cs typeface="Arial MT"/>
              </a:rPr>
              <a:t>EX: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range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-&gt;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if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">
                <a:latin typeface="Arial MT"/>
                <a:cs typeface="Arial MT"/>
              </a:rPr>
              <a:t>VALUE</a:t>
            </a:r>
            <a:r>
              <a:rPr dirty="0" sz="2000" spc="-5">
                <a:latin typeface="Arial MT"/>
                <a:cs typeface="Arial MT"/>
              </a:rPr>
              <a:t> is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between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and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100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print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‘Pass’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7232" y="3121151"/>
            <a:ext cx="7475220" cy="356006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3269"/>
            <a:ext cx="60032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libri"/>
                <a:cs typeface="Calibri"/>
              </a:rPr>
              <a:t>Black </a:t>
            </a:r>
            <a:r>
              <a:rPr dirty="0" sz="4000" spc="-30">
                <a:latin typeface="Calibri"/>
                <a:cs typeface="Calibri"/>
              </a:rPr>
              <a:t>box</a:t>
            </a:r>
            <a:r>
              <a:rPr dirty="0" sz="4000" spc="-5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testing</a:t>
            </a:r>
            <a:r>
              <a:rPr dirty="0" sz="4000" spc="15">
                <a:latin typeface="Calibri"/>
                <a:cs typeface="Calibri"/>
              </a:rPr>
              <a:t> </a:t>
            </a:r>
            <a:r>
              <a:rPr dirty="0" sz="4000" spc="-15">
                <a:latin typeface="Calibri"/>
                <a:cs typeface="Calibri"/>
              </a:rPr>
              <a:t>techniques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859" y="2388170"/>
            <a:ext cx="9645015" cy="3244215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435609" indent="-423545">
              <a:lnSpc>
                <a:spcPct val="100000"/>
              </a:lnSpc>
              <a:spcBef>
                <a:spcPts val="1045"/>
              </a:spcBef>
              <a:buAutoNum type="arabicPeriod" startAt="2"/>
              <a:tabLst>
                <a:tab pos="435609" algn="l"/>
                <a:tab pos="436245" algn="l"/>
              </a:tabLst>
            </a:pPr>
            <a:r>
              <a:rPr dirty="0" sz="2400" spc="-5">
                <a:latin typeface="Arial MT"/>
                <a:cs typeface="Arial MT"/>
              </a:rPr>
              <a:t>Boundary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value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analysis(BVA)</a:t>
            </a:r>
            <a:endParaRPr sz="24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80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Arial MT"/>
                <a:cs typeface="Arial MT"/>
              </a:rPr>
              <a:t>EX:</a:t>
            </a:r>
            <a:r>
              <a:rPr dirty="0" sz="2000">
                <a:latin typeface="Arial MT"/>
                <a:cs typeface="Arial MT"/>
              </a:rPr>
              <a:t> range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data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-&gt;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if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30">
                <a:latin typeface="Arial MT"/>
                <a:cs typeface="Arial MT"/>
              </a:rPr>
              <a:t>VALUE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 between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100(inclusive).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print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‘Pass’</a:t>
            </a:r>
            <a:endParaRPr sz="20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73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Arial MT"/>
                <a:cs typeface="Arial MT"/>
              </a:rPr>
              <a:t>Find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5">
                <a:latin typeface="Arial MT"/>
                <a:cs typeface="Arial MT"/>
              </a:rPr>
              <a:t>boundary.</a:t>
            </a:r>
            <a:endParaRPr sz="20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755"/>
              </a:spcBef>
              <a:buChar char="•"/>
              <a:tabLst>
                <a:tab pos="1155065" algn="l"/>
                <a:tab pos="1156335" algn="l"/>
              </a:tabLst>
            </a:pPr>
            <a:r>
              <a:rPr dirty="0" sz="1800" spc="-15">
                <a:latin typeface="Arial MT"/>
                <a:cs typeface="Arial MT"/>
              </a:rPr>
              <a:t>Lower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boundary.</a:t>
            </a:r>
            <a:endParaRPr sz="1800">
              <a:latin typeface="Arial MT"/>
              <a:cs typeface="Arial MT"/>
            </a:endParaRPr>
          </a:p>
          <a:p>
            <a:pPr lvl="2" marL="1155700" indent="-229235">
              <a:lnSpc>
                <a:spcPct val="100000"/>
              </a:lnSpc>
              <a:spcBef>
                <a:spcPts val="705"/>
              </a:spcBef>
              <a:buChar char="•"/>
              <a:tabLst>
                <a:tab pos="1155065" algn="l"/>
                <a:tab pos="1156335" algn="l"/>
              </a:tabLst>
            </a:pPr>
            <a:r>
              <a:rPr dirty="0" sz="1800" spc="-5">
                <a:latin typeface="Arial MT"/>
                <a:cs typeface="Arial MT"/>
              </a:rPr>
              <a:t>Upper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boundary.</a:t>
            </a:r>
            <a:endParaRPr sz="18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71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 spc="-55">
                <a:latin typeface="Arial MT"/>
                <a:cs typeface="Arial MT"/>
              </a:rPr>
              <a:t>Test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value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above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below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it.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lvl="1" marL="698500" indent="-228600">
              <a:lnSpc>
                <a:spcPct val="100000"/>
              </a:lnSpc>
              <a:spcBef>
                <a:spcPts val="136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Arial MT"/>
                <a:cs typeface="Arial MT"/>
              </a:rPr>
              <a:t>Applicable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for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numeric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fields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date.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7755" y="3294888"/>
            <a:ext cx="6364224" cy="31485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3269"/>
            <a:ext cx="60032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libri"/>
                <a:cs typeface="Calibri"/>
              </a:rPr>
              <a:t>Black </a:t>
            </a:r>
            <a:r>
              <a:rPr dirty="0" sz="4000" spc="-30">
                <a:latin typeface="Calibri"/>
                <a:cs typeface="Calibri"/>
              </a:rPr>
              <a:t>box</a:t>
            </a:r>
            <a:r>
              <a:rPr dirty="0" sz="4000" spc="-5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testing</a:t>
            </a:r>
            <a:r>
              <a:rPr dirty="0" sz="4000" spc="15">
                <a:latin typeface="Calibri"/>
                <a:cs typeface="Calibri"/>
              </a:rPr>
              <a:t> </a:t>
            </a:r>
            <a:r>
              <a:rPr dirty="0" sz="4000" spc="-15">
                <a:latin typeface="Calibri"/>
                <a:cs typeface="Calibri"/>
              </a:rPr>
              <a:t>techniques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12" y="2397296"/>
            <a:ext cx="9848215" cy="1821180"/>
          </a:xfrm>
          <a:prstGeom prst="rect">
            <a:avLst/>
          </a:prstGeom>
        </p:spPr>
        <p:txBody>
          <a:bodyPr wrap="square" lIns="0" tIns="123825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solidFill>
                  <a:srgbClr val="212121"/>
                </a:solidFill>
                <a:latin typeface="Calibri"/>
                <a:cs typeface="Calibri"/>
              </a:rPr>
              <a:t>Decision</a:t>
            </a:r>
            <a:r>
              <a:rPr dirty="0" sz="2400" spc="-3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Calibri"/>
                <a:cs typeface="Calibri"/>
              </a:rPr>
              <a:t>Table</a:t>
            </a:r>
            <a:r>
              <a:rPr dirty="0" sz="2400" spc="-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  <a:p>
            <a:pPr lvl="1" marL="757555" indent="-288925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757555" algn="l"/>
                <a:tab pos="758190" algn="l"/>
              </a:tabLst>
            </a:pPr>
            <a:r>
              <a:rPr dirty="0" sz="2000" spc="-30">
                <a:solidFill>
                  <a:srgbClr val="212121"/>
                </a:solidFill>
                <a:latin typeface="Tahoma"/>
                <a:cs typeface="Tahoma"/>
              </a:rPr>
              <a:t>Us</a:t>
            </a:r>
            <a:r>
              <a:rPr dirty="0" sz="2000" spc="-4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dirty="0" sz="2000" spc="-55">
                <a:solidFill>
                  <a:srgbClr val="212121"/>
                </a:solidFill>
                <a:latin typeface="Tahoma"/>
                <a:cs typeface="Tahoma"/>
              </a:rPr>
              <a:t>d</a:t>
            </a:r>
            <a:r>
              <a:rPr dirty="0" sz="2000" spc="-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2000" spc="-4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2000" spc="-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3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2000" spc="-7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dirty="0" sz="2000" spc="-105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dirty="0" sz="2000" spc="6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2000" spc="-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212121"/>
                </a:solidFill>
                <a:latin typeface="Tahoma"/>
                <a:cs typeface="Tahoma"/>
              </a:rPr>
              <a:t>sy</a:t>
            </a:r>
            <a:r>
              <a:rPr dirty="0" sz="2000" spc="-85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dirty="0" sz="2000" spc="3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2000" spc="-110">
                <a:solidFill>
                  <a:srgbClr val="212121"/>
                </a:solidFill>
                <a:latin typeface="Tahoma"/>
                <a:cs typeface="Tahoma"/>
              </a:rPr>
              <a:t>em</a:t>
            </a:r>
            <a:r>
              <a:rPr dirty="0" sz="2000" spc="-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-80">
                <a:solidFill>
                  <a:srgbClr val="212121"/>
                </a:solidFill>
                <a:latin typeface="Tahoma"/>
                <a:cs typeface="Tahoma"/>
              </a:rPr>
              <a:t>b</a:t>
            </a:r>
            <a:r>
              <a:rPr dirty="0" sz="2000" spc="-85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dirty="0" sz="2000" spc="-1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2000" spc="-20">
                <a:solidFill>
                  <a:srgbClr val="212121"/>
                </a:solidFill>
                <a:latin typeface="Tahoma"/>
                <a:cs typeface="Tahoma"/>
              </a:rPr>
              <a:t>vior</a:t>
            </a:r>
            <a:r>
              <a:rPr dirty="0" sz="2000" spc="-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dirty="0" sz="2000" spc="-1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dirty="0" sz="2000" spc="-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212121"/>
                </a:solidFill>
                <a:latin typeface="Tahoma"/>
                <a:cs typeface="Tahoma"/>
              </a:rPr>
              <a:t>dif</a:t>
            </a:r>
            <a:r>
              <a:rPr dirty="0" sz="2000" spc="-25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dirty="0" sz="2000" spc="-5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dirty="0" sz="2000" spc="-8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dirty="0" sz="2000" spc="-8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dirty="0" sz="2000" spc="-120">
                <a:solidFill>
                  <a:srgbClr val="212121"/>
                </a:solidFill>
                <a:latin typeface="Tahoma"/>
                <a:cs typeface="Tahoma"/>
              </a:rPr>
              <a:t>n</a:t>
            </a:r>
            <a:r>
              <a:rPr dirty="0" sz="2000" spc="6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20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-40">
                <a:solidFill>
                  <a:srgbClr val="212121"/>
                </a:solidFill>
                <a:latin typeface="Tahoma"/>
                <a:cs typeface="Tahoma"/>
              </a:rPr>
              <a:t>inpu</a:t>
            </a:r>
            <a:r>
              <a:rPr dirty="0" sz="2000" spc="6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20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-60">
                <a:solidFill>
                  <a:srgbClr val="212121"/>
                </a:solidFill>
                <a:latin typeface="Tahoma"/>
                <a:cs typeface="Tahoma"/>
              </a:rPr>
              <a:t>combin</a:t>
            </a:r>
            <a:r>
              <a:rPr dirty="0" sz="2000" spc="-75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2000" spc="-10">
                <a:solidFill>
                  <a:srgbClr val="212121"/>
                </a:solidFill>
                <a:latin typeface="Tahoma"/>
                <a:cs typeface="Tahoma"/>
              </a:rPr>
              <a:t>tion</a:t>
            </a:r>
            <a:r>
              <a:rPr dirty="0" sz="200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dirty="0" sz="2000">
                <a:solidFill>
                  <a:srgbClr val="212121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lvl="1" marL="757555" indent="-28892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757555" algn="l"/>
                <a:tab pos="758190" algn="l"/>
              </a:tabLst>
            </a:pPr>
            <a:r>
              <a:rPr dirty="0" sz="2000" spc="-35">
                <a:solidFill>
                  <a:srgbClr val="212121"/>
                </a:solidFill>
                <a:latin typeface="Tahoma"/>
                <a:cs typeface="Tahoma"/>
              </a:rPr>
              <a:t>Decision</a:t>
            </a:r>
            <a:r>
              <a:rPr dirty="0" sz="20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-85">
                <a:solidFill>
                  <a:srgbClr val="212121"/>
                </a:solidFill>
                <a:latin typeface="Tahoma"/>
                <a:cs typeface="Tahoma"/>
              </a:rPr>
              <a:t>Table</a:t>
            </a:r>
            <a:r>
              <a:rPr dirty="0" sz="20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2000" spc="-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-9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2000" spc="-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-30">
                <a:solidFill>
                  <a:srgbClr val="212121"/>
                </a:solidFill>
                <a:latin typeface="Tahoma"/>
                <a:cs typeface="Tahoma"/>
              </a:rPr>
              <a:t>tabular</a:t>
            </a:r>
            <a:r>
              <a:rPr dirty="0" sz="2000" spc="-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-45">
                <a:solidFill>
                  <a:srgbClr val="212121"/>
                </a:solidFill>
                <a:latin typeface="Tahoma"/>
                <a:cs typeface="Tahoma"/>
              </a:rPr>
              <a:t>representation</a:t>
            </a:r>
            <a:r>
              <a:rPr dirty="0" sz="20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2000" spc="-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212121"/>
                </a:solidFill>
                <a:latin typeface="Tahoma"/>
                <a:cs typeface="Tahoma"/>
              </a:rPr>
              <a:t>inputs</a:t>
            </a:r>
            <a:r>
              <a:rPr dirty="0" sz="20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-55">
                <a:solidFill>
                  <a:srgbClr val="212121"/>
                </a:solidFill>
                <a:latin typeface="Tahoma"/>
                <a:cs typeface="Tahoma"/>
              </a:rPr>
              <a:t>versus</a:t>
            </a:r>
            <a:r>
              <a:rPr dirty="0" sz="2000" spc="-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-15">
                <a:solidFill>
                  <a:srgbClr val="212121"/>
                </a:solidFill>
                <a:latin typeface="Tahoma"/>
                <a:cs typeface="Tahoma"/>
              </a:rPr>
              <a:t>rules/cases/test</a:t>
            </a:r>
            <a:r>
              <a:rPr dirty="0" sz="2000" spc="-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-40">
                <a:solidFill>
                  <a:srgbClr val="212121"/>
                </a:solidFill>
                <a:latin typeface="Tahoma"/>
                <a:cs typeface="Tahoma"/>
              </a:rPr>
              <a:t>conditions.</a:t>
            </a:r>
            <a:endParaRPr sz="2000">
              <a:latin typeface="Tahoma"/>
              <a:cs typeface="Tahoma"/>
            </a:endParaRPr>
          </a:p>
          <a:p>
            <a:pPr marL="240665" indent="-228600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5">
                <a:solidFill>
                  <a:srgbClr val="212121"/>
                </a:solidFill>
                <a:latin typeface="Tahoma"/>
                <a:cs typeface="Tahoma"/>
              </a:rPr>
              <a:t>Ex: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19" y="4325111"/>
            <a:ext cx="4349496" cy="19324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8358" y="4495800"/>
            <a:ext cx="6862013" cy="153712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3269"/>
            <a:ext cx="60032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>
                <a:latin typeface="Calibri"/>
                <a:cs typeface="Calibri"/>
              </a:rPr>
              <a:t>Black </a:t>
            </a:r>
            <a:r>
              <a:rPr dirty="0" sz="4000" spc="-30">
                <a:latin typeface="Calibri"/>
                <a:cs typeface="Calibri"/>
              </a:rPr>
              <a:t>box</a:t>
            </a:r>
            <a:r>
              <a:rPr dirty="0" sz="4000" spc="-5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testing</a:t>
            </a:r>
            <a:r>
              <a:rPr dirty="0" sz="4000" spc="15">
                <a:latin typeface="Calibri"/>
                <a:cs typeface="Calibri"/>
              </a:rPr>
              <a:t> </a:t>
            </a:r>
            <a:r>
              <a:rPr dirty="0" sz="4000" spc="-15">
                <a:latin typeface="Calibri"/>
                <a:cs typeface="Calibri"/>
              </a:rPr>
              <a:t>techniques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788" y="2150695"/>
            <a:ext cx="8595360" cy="1824989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>
                <a:latin typeface="Microsoft Sans Serif"/>
                <a:cs typeface="Microsoft Sans Serif"/>
              </a:rPr>
              <a:t>State</a:t>
            </a:r>
            <a:r>
              <a:rPr dirty="0" sz="2400" spc="-25">
                <a:latin typeface="Microsoft Sans Serif"/>
                <a:cs typeface="Microsoft Sans Serif"/>
              </a:rPr>
              <a:t> </a:t>
            </a:r>
            <a:r>
              <a:rPr dirty="0" sz="2400" spc="-5">
                <a:latin typeface="Microsoft Sans Serif"/>
                <a:cs typeface="Microsoft Sans Serif"/>
              </a:rPr>
              <a:t>Transition</a:t>
            </a:r>
            <a:r>
              <a:rPr dirty="0" sz="2400" spc="-70">
                <a:latin typeface="Microsoft Sans Serif"/>
                <a:cs typeface="Microsoft Sans Serif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Calibri"/>
                <a:cs typeface="Calibri"/>
              </a:rPr>
              <a:t>Testing</a:t>
            </a:r>
            <a:endParaRPr sz="24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40">
                <a:solidFill>
                  <a:srgbClr val="212121"/>
                </a:solidFill>
                <a:latin typeface="Tahoma"/>
                <a:cs typeface="Tahoma"/>
              </a:rPr>
              <a:t>Used</a:t>
            </a:r>
            <a:r>
              <a:rPr dirty="0" sz="2000" spc="-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in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which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outputs</a:t>
            </a:r>
            <a:r>
              <a:rPr dirty="0" sz="2000" spc="-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are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triggered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by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changes</a:t>
            </a:r>
            <a:r>
              <a:rPr dirty="0" sz="2000" spc="-2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the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input</a:t>
            </a:r>
            <a:r>
              <a:rPr dirty="0" sz="200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conditions.</a:t>
            </a:r>
            <a:endParaRPr sz="2000">
              <a:latin typeface="Microsoft Sans Serif"/>
              <a:cs typeface="Microsoft Sans Serif"/>
            </a:endParaRPr>
          </a:p>
          <a:p>
            <a:pPr lvl="1" marL="697865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Microsoft Sans Serif"/>
                <a:cs typeface="Microsoft Sans Serif"/>
              </a:rPr>
              <a:t>Designed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to</a:t>
            </a:r>
            <a:r>
              <a:rPr dirty="0" sz="2000" spc="-5">
                <a:latin typeface="Microsoft Sans Serif"/>
                <a:cs typeface="Microsoft Sans Serif"/>
              </a:rPr>
              <a:t> execute</a:t>
            </a:r>
            <a:r>
              <a:rPr dirty="0" sz="2000" spc="-25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valid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 spc="-5">
                <a:latin typeface="Microsoft Sans Serif"/>
                <a:cs typeface="Microsoft Sans Serif"/>
              </a:rPr>
              <a:t>and</a:t>
            </a:r>
            <a:r>
              <a:rPr dirty="0" sz="2000" spc="5">
                <a:latin typeface="Microsoft Sans Serif"/>
                <a:cs typeface="Microsoft Sans Serif"/>
              </a:rPr>
              <a:t> </a:t>
            </a:r>
            <a:r>
              <a:rPr dirty="0" sz="2000" spc="-10">
                <a:latin typeface="Microsoft Sans Serif"/>
                <a:cs typeface="Microsoft Sans Serif"/>
              </a:rPr>
              <a:t>invalid</a:t>
            </a:r>
            <a:r>
              <a:rPr dirty="0" sz="2000" spc="10">
                <a:latin typeface="Microsoft Sans Serif"/>
                <a:cs typeface="Microsoft Sans Serif"/>
              </a:rPr>
              <a:t> </a:t>
            </a:r>
            <a:r>
              <a:rPr dirty="0" sz="2000">
                <a:latin typeface="Microsoft Sans Serif"/>
                <a:cs typeface="Microsoft Sans Serif"/>
              </a:rPr>
              <a:t>state</a:t>
            </a:r>
            <a:r>
              <a:rPr dirty="0" sz="2000" spc="-15">
                <a:latin typeface="Microsoft Sans Serif"/>
                <a:cs typeface="Microsoft Sans Serif"/>
              </a:rPr>
              <a:t> </a:t>
            </a:r>
            <a:r>
              <a:rPr dirty="0" sz="2000" spc="-20">
                <a:latin typeface="Microsoft Sans Serif"/>
                <a:cs typeface="Microsoft Sans Serif"/>
              </a:rPr>
              <a:t>transitions</a:t>
            </a:r>
            <a:r>
              <a:rPr dirty="0" sz="2000" spc="-20">
                <a:solidFill>
                  <a:srgbClr val="212121"/>
                </a:solidFill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1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5">
                <a:solidFill>
                  <a:srgbClr val="212121"/>
                </a:solidFill>
                <a:latin typeface="Tahoma"/>
                <a:cs typeface="Tahoma"/>
              </a:rPr>
              <a:t>Ex: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1462" y="3715004"/>
            <a:ext cx="2983704" cy="30999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8635" y="4214553"/>
            <a:ext cx="6979138" cy="2385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31266"/>
            <a:ext cx="53136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0" b="0">
                <a:solidFill>
                  <a:srgbClr val="212121"/>
                </a:solidFill>
                <a:latin typeface="Tahoma"/>
                <a:cs typeface="Tahoma"/>
              </a:rPr>
              <a:t>W</a:t>
            </a:r>
            <a:r>
              <a:rPr dirty="0" sz="4000" spc="-10" b="0">
                <a:solidFill>
                  <a:srgbClr val="212121"/>
                </a:solidFill>
                <a:latin typeface="Tahoma"/>
                <a:cs typeface="Tahoma"/>
              </a:rPr>
              <a:t>h</a:t>
            </a:r>
            <a:r>
              <a:rPr dirty="0" sz="4000" spc="-235" b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4000" spc="120" b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4000" spc="-335" b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4000" spc="50" b="0">
                <a:solidFill>
                  <a:srgbClr val="212121"/>
                </a:solidFill>
                <a:latin typeface="Tahoma"/>
                <a:cs typeface="Tahoma"/>
              </a:rPr>
              <a:t>i</a:t>
            </a:r>
            <a:r>
              <a:rPr dirty="0" sz="4000" spc="-75" b="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dirty="0" sz="4000" spc="-330" b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4000" spc="-50" b="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dirty="0" sz="4000" spc="-30" b="0">
                <a:solidFill>
                  <a:srgbClr val="212121"/>
                </a:solidFill>
                <a:latin typeface="Tahoma"/>
                <a:cs typeface="Tahoma"/>
              </a:rPr>
              <a:t>o</a:t>
            </a:r>
            <a:r>
              <a:rPr dirty="0" sz="4000" spc="50" b="0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dirty="0" sz="4000" spc="125" b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4000" spc="-320" b="0">
                <a:solidFill>
                  <a:srgbClr val="212121"/>
                </a:solidFill>
                <a:latin typeface="Tahoma"/>
                <a:cs typeface="Tahoma"/>
              </a:rPr>
              <a:t>w</a:t>
            </a:r>
            <a:r>
              <a:rPr dirty="0" sz="4000" spc="-85" b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4000" spc="-125" b="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dirty="0" sz="4000" spc="-204" b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dirty="0" sz="4000" spc="-345" b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4000" spc="-450" b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4000" spc="-195" b="0">
                <a:solidFill>
                  <a:srgbClr val="212121"/>
                </a:solidFill>
                <a:latin typeface="Tahoma"/>
                <a:cs typeface="Tahoma"/>
              </a:rPr>
              <a:t>e</a:t>
            </a:r>
            <a:r>
              <a:rPr dirty="0" sz="4000" spc="-95" b="0">
                <a:solidFill>
                  <a:srgbClr val="212121"/>
                </a:solidFill>
                <a:latin typeface="Tahoma"/>
                <a:cs typeface="Tahoma"/>
              </a:rPr>
              <a:t>s</a:t>
            </a:r>
            <a:r>
              <a:rPr dirty="0" sz="4000" spc="125" b="0">
                <a:solidFill>
                  <a:srgbClr val="212121"/>
                </a:solidFill>
                <a:latin typeface="Tahoma"/>
                <a:cs typeface="Tahoma"/>
              </a:rPr>
              <a:t>t</a:t>
            </a:r>
            <a:r>
              <a:rPr dirty="0" sz="4000" spc="-85" b="0">
                <a:solidFill>
                  <a:srgbClr val="212121"/>
                </a:solidFill>
                <a:latin typeface="Tahoma"/>
                <a:cs typeface="Tahoma"/>
              </a:rPr>
              <a:t>ing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12" y="2452243"/>
            <a:ext cx="9711055" cy="1232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5080" indent="-22860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0">
                <a:solidFill>
                  <a:srgbClr val="212121"/>
                </a:solidFill>
                <a:latin typeface="Tahoma"/>
                <a:cs typeface="Tahoma"/>
              </a:rPr>
              <a:t>Software</a:t>
            </a:r>
            <a:r>
              <a:rPr dirty="0" sz="2400" spc="-2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75">
                <a:solidFill>
                  <a:srgbClr val="212121"/>
                </a:solidFill>
                <a:latin typeface="Tahoma"/>
                <a:cs typeface="Tahoma"/>
              </a:rPr>
              <a:t>Testing</a:t>
            </a:r>
            <a:r>
              <a:rPr dirty="0" sz="2400" spc="-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24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70">
                <a:solidFill>
                  <a:srgbClr val="212121"/>
                </a:solidFill>
                <a:latin typeface="Tahoma"/>
                <a:cs typeface="Tahoma"/>
              </a:rPr>
              <a:t>method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24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Tahoma"/>
                <a:cs typeface="Tahoma"/>
              </a:rPr>
              <a:t>check</a:t>
            </a:r>
            <a:r>
              <a:rPr dirty="0" sz="2400" spc="-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70">
                <a:solidFill>
                  <a:srgbClr val="212121"/>
                </a:solidFill>
                <a:latin typeface="Tahoma"/>
                <a:cs typeface="Tahoma"/>
              </a:rPr>
              <a:t>whether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45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Tahoma"/>
                <a:cs typeface="Tahoma"/>
              </a:rPr>
              <a:t>actual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Tahoma"/>
                <a:cs typeface="Tahoma"/>
              </a:rPr>
              <a:t>software</a:t>
            </a:r>
            <a:r>
              <a:rPr dirty="0" sz="24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45">
                <a:solidFill>
                  <a:srgbClr val="212121"/>
                </a:solidFill>
                <a:latin typeface="Tahoma"/>
                <a:cs typeface="Tahoma"/>
              </a:rPr>
              <a:t>product </a:t>
            </a:r>
            <a:r>
              <a:rPr dirty="0" sz="2400" spc="-7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212121"/>
                </a:solidFill>
                <a:latin typeface="Tahoma"/>
                <a:cs typeface="Tahoma"/>
              </a:rPr>
              <a:t>matches</a:t>
            </a:r>
            <a:r>
              <a:rPr dirty="0" sz="24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Tahoma"/>
                <a:cs typeface="Tahoma"/>
              </a:rPr>
              <a:t>expected</a:t>
            </a:r>
            <a:r>
              <a:rPr dirty="0" sz="24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Tahoma"/>
                <a:cs typeface="Tahoma"/>
              </a:rPr>
              <a:t>requirements</a:t>
            </a:r>
            <a:r>
              <a:rPr dirty="0" sz="24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24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Tahoma"/>
                <a:cs typeface="Tahoma"/>
              </a:rPr>
              <a:t>ensure</a:t>
            </a:r>
            <a:r>
              <a:rPr dirty="0" sz="2400" spc="-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24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Tahoma"/>
                <a:cs typeface="Tahoma"/>
              </a:rPr>
              <a:t>software</a:t>
            </a:r>
            <a:r>
              <a:rPr dirty="0" sz="2400" spc="-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45">
                <a:solidFill>
                  <a:srgbClr val="212121"/>
                </a:solidFill>
                <a:latin typeface="Tahoma"/>
                <a:cs typeface="Tahoma"/>
              </a:rPr>
              <a:t>product</a:t>
            </a:r>
            <a:endParaRPr sz="2400">
              <a:latin typeface="Tahoma"/>
              <a:cs typeface="Tahoma"/>
            </a:endParaRPr>
          </a:p>
          <a:p>
            <a:pPr marL="240665">
              <a:lnSpc>
                <a:spcPct val="100000"/>
              </a:lnSpc>
              <a:spcBef>
                <a:spcPts val="285"/>
              </a:spcBef>
            </a:pPr>
            <a:r>
              <a:rPr dirty="0" sz="2400" spc="-1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u="heavy" sz="2400" spc="-204">
                <a:solidFill>
                  <a:srgbClr val="558D8D"/>
                </a:solidFill>
                <a:uFill>
                  <a:solidFill>
                    <a:srgbClr val="558D8D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dirty="0" u="heavy" sz="2400" spc="-45">
                <a:solidFill>
                  <a:srgbClr val="558D8D"/>
                </a:solidFill>
                <a:uFill>
                  <a:solidFill>
                    <a:srgbClr val="558D8D"/>
                  </a:solidFill>
                </a:uFill>
                <a:latin typeface="Tahoma"/>
                <a:cs typeface="Tahoma"/>
                <a:hlinkClick r:id="rId2"/>
              </a:rPr>
              <a:t>De</a:t>
            </a:r>
            <a:r>
              <a:rPr dirty="0" u="heavy" sz="2400" spc="-65">
                <a:solidFill>
                  <a:srgbClr val="558D8D"/>
                </a:solidFill>
                <a:uFill>
                  <a:solidFill>
                    <a:srgbClr val="558D8D"/>
                  </a:solidFill>
                </a:uFill>
                <a:latin typeface="Tahoma"/>
                <a:cs typeface="Tahoma"/>
                <a:hlinkClick r:id="rId2"/>
              </a:rPr>
              <a:t>f</a:t>
            </a:r>
            <a:r>
              <a:rPr dirty="0" u="heavy" sz="2400" spc="-40">
                <a:solidFill>
                  <a:srgbClr val="558D8D"/>
                </a:solidFill>
                <a:uFill>
                  <a:solidFill>
                    <a:srgbClr val="558D8D"/>
                  </a:solidFill>
                </a:uFill>
                <a:latin typeface="Tahoma"/>
                <a:cs typeface="Tahoma"/>
                <a:hlinkClick r:id="rId2"/>
              </a:rPr>
              <a:t>ect</a:t>
            </a:r>
            <a:r>
              <a:rPr dirty="0" sz="2400" spc="-210">
                <a:solidFill>
                  <a:srgbClr val="558D8D"/>
                </a:solidFill>
                <a:latin typeface="Tahoma"/>
                <a:cs typeface="Tahoma"/>
                <a:hlinkClick r:id="rId2"/>
              </a:rPr>
              <a:t> </a:t>
            </a:r>
            <a:r>
              <a:rPr dirty="0" sz="2400">
                <a:solidFill>
                  <a:srgbClr val="212121"/>
                </a:solidFill>
                <a:latin typeface="Tahoma"/>
                <a:cs typeface="Tahoma"/>
              </a:rPr>
              <a:t>f</a:t>
            </a:r>
            <a:r>
              <a:rPr dirty="0" sz="2400" spc="-30">
                <a:solidFill>
                  <a:srgbClr val="212121"/>
                </a:solidFill>
                <a:latin typeface="Tahoma"/>
                <a:cs typeface="Tahoma"/>
              </a:rPr>
              <a:t>r</a:t>
            </a:r>
            <a:r>
              <a:rPr dirty="0" sz="2400" spc="-120">
                <a:solidFill>
                  <a:srgbClr val="212121"/>
                </a:solidFill>
                <a:latin typeface="Tahoma"/>
                <a:cs typeface="Tahoma"/>
              </a:rPr>
              <a:t>ee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89404" y="3290315"/>
            <a:ext cx="7882128" cy="356768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42545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White</a:t>
            </a:r>
            <a:r>
              <a:rPr dirty="0" sz="4000" spc="-25"/>
              <a:t> </a:t>
            </a:r>
            <a:r>
              <a:rPr dirty="0" sz="4000" spc="-5"/>
              <a:t>box</a:t>
            </a:r>
            <a:r>
              <a:rPr dirty="0" sz="4000" spc="-45"/>
              <a:t> </a:t>
            </a:r>
            <a:r>
              <a:rPr dirty="0" sz="4000" spc="-5"/>
              <a:t>testing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4584" y="2917282"/>
            <a:ext cx="5801480" cy="291938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9325" y="3759200"/>
            <a:ext cx="40874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latin typeface="Arial MT"/>
                <a:cs typeface="Arial MT"/>
              </a:rPr>
              <a:t>Testing</a:t>
            </a:r>
            <a:r>
              <a:rPr dirty="0" sz="1800" spc="-5">
                <a:latin typeface="Arial MT"/>
                <a:cs typeface="Arial MT"/>
              </a:rPr>
              <a:t> based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on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analysis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 </a:t>
            </a:r>
            <a:r>
              <a:rPr dirty="0" sz="1800" spc="-5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internal </a:t>
            </a:r>
            <a:r>
              <a:rPr dirty="0" sz="1800" spc="-484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structure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component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or system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58698"/>
            <a:ext cx="61677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">
                <a:latin typeface="Calibri"/>
                <a:cs typeface="Calibri"/>
              </a:rPr>
              <a:t>White</a:t>
            </a:r>
            <a:r>
              <a:rPr dirty="0" sz="4000">
                <a:latin typeface="Calibri"/>
                <a:cs typeface="Calibri"/>
              </a:rPr>
              <a:t> </a:t>
            </a:r>
            <a:r>
              <a:rPr dirty="0" sz="4000" spc="-35">
                <a:latin typeface="Calibri"/>
                <a:cs typeface="Calibri"/>
              </a:rPr>
              <a:t>box</a:t>
            </a:r>
            <a:r>
              <a:rPr dirty="0" sz="4000" spc="-1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testing</a:t>
            </a:r>
            <a:r>
              <a:rPr dirty="0" sz="4000" spc="10">
                <a:latin typeface="Calibri"/>
                <a:cs typeface="Calibri"/>
              </a:rPr>
              <a:t> </a:t>
            </a:r>
            <a:r>
              <a:rPr dirty="0" sz="4000" spc="-15">
                <a:latin typeface="Calibri"/>
                <a:cs typeface="Calibri"/>
              </a:rPr>
              <a:t>techniques</a:t>
            </a:r>
            <a:endParaRPr sz="40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27107" y="4270247"/>
            <a:ext cx="2390140" cy="2042160"/>
            <a:chOff x="9627107" y="4270247"/>
            <a:chExt cx="2390140" cy="2042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0155" y="4273295"/>
              <a:ext cx="2383536" cy="20360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630155" y="4273295"/>
              <a:ext cx="2383790" cy="2036445"/>
            </a:xfrm>
            <a:custGeom>
              <a:avLst/>
              <a:gdLst/>
              <a:ahLst/>
              <a:cxnLst/>
              <a:rect l="l" t="t" r="r" b="b"/>
              <a:pathLst>
                <a:path w="2383790" h="2036445">
                  <a:moveTo>
                    <a:pt x="0" y="339343"/>
                  </a:moveTo>
                  <a:lnTo>
                    <a:pt x="3097" y="293289"/>
                  </a:lnTo>
                  <a:lnTo>
                    <a:pt x="12119" y="249119"/>
                  </a:lnTo>
                  <a:lnTo>
                    <a:pt x="26662" y="207240"/>
                  </a:lnTo>
                  <a:lnTo>
                    <a:pt x="46322" y="168053"/>
                  </a:lnTo>
                  <a:lnTo>
                    <a:pt x="70695" y="131965"/>
                  </a:lnTo>
                  <a:lnTo>
                    <a:pt x="99377" y="99377"/>
                  </a:lnTo>
                  <a:lnTo>
                    <a:pt x="131965" y="70695"/>
                  </a:lnTo>
                  <a:lnTo>
                    <a:pt x="168053" y="46322"/>
                  </a:lnTo>
                  <a:lnTo>
                    <a:pt x="207240" y="26662"/>
                  </a:lnTo>
                  <a:lnTo>
                    <a:pt x="249119" y="12119"/>
                  </a:lnTo>
                  <a:lnTo>
                    <a:pt x="293289" y="3097"/>
                  </a:lnTo>
                  <a:lnTo>
                    <a:pt x="339344" y="0"/>
                  </a:lnTo>
                  <a:lnTo>
                    <a:pt x="2044192" y="0"/>
                  </a:lnTo>
                  <a:lnTo>
                    <a:pt x="2090246" y="3097"/>
                  </a:lnTo>
                  <a:lnTo>
                    <a:pt x="2134416" y="12119"/>
                  </a:lnTo>
                  <a:lnTo>
                    <a:pt x="2176295" y="26662"/>
                  </a:lnTo>
                  <a:lnTo>
                    <a:pt x="2215482" y="46322"/>
                  </a:lnTo>
                  <a:lnTo>
                    <a:pt x="2251570" y="70695"/>
                  </a:lnTo>
                  <a:lnTo>
                    <a:pt x="2284158" y="99377"/>
                  </a:lnTo>
                  <a:lnTo>
                    <a:pt x="2312840" y="131965"/>
                  </a:lnTo>
                  <a:lnTo>
                    <a:pt x="2337213" y="168053"/>
                  </a:lnTo>
                  <a:lnTo>
                    <a:pt x="2356873" y="207240"/>
                  </a:lnTo>
                  <a:lnTo>
                    <a:pt x="2371416" y="249119"/>
                  </a:lnTo>
                  <a:lnTo>
                    <a:pt x="2380438" y="293289"/>
                  </a:lnTo>
                  <a:lnTo>
                    <a:pt x="2383536" y="339343"/>
                  </a:lnTo>
                  <a:lnTo>
                    <a:pt x="2383536" y="1696707"/>
                  </a:lnTo>
                  <a:lnTo>
                    <a:pt x="2380438" y="1742757"/>
                  </a:lnTo>
                  <a:lnTo>
                    <a:pt x="2371416" y="1786923"/>
                  </a:lnTo>
                  <a:lnTo>
                    <a:pt x="2356873" y="1828802"/>
                  </a:lnTo>
                  <a:lnTo>
                    <a:pt x="2337213" y="1867989"/>
                  </a:lnTo>
                  <a:lnTo>
                    <a:pt x="2312840" y="1904080"/>
                  </a:lnTo>
                  <a:lnTo>
                    <a:pt x="2284158" y="1936670"/>
                  </a:lnTo>
                  <a:lnTo>
                    <a:pt x="2251570" y="1965356"/>
                  </a:lnTo>
                  <a:lnTo>
                    <a:pt x="2215482" y="1989732"/>
                  </a:lnTo>
                  <a:lnTo>
                    <a:pt x="2176295" y="2009396"/>
                  </a:lnTo>
                  <a:lnTo>
                    <a:pt x="2134416" y="2023942"/>
                  </a:lnTo>
                  <a:lnTo>
                    <a:pt x="2090246" y="2032966"/>
                  </a:lnTo>
                  <a:lnTo>
                    <a:pt x="2044192" y="2036064"/>
                  </a:lnTo>
                  <a:lnTo>
                    <a:pt x="339344" y="2036064"/>
                  </a:lnTo>
                  <a:lnTo>
                    <a:pt x="293289" y="2032966"/>
                  </a:lnTo>
                  <a:lnTo>
                    <a:pt x="249119" y="2023942"/>
                  </a:lnTo>
                  <a:lnTo>
                    <a:pt x="207240" y="2009396"/>
                  </a:lnTo>
                  <a:lnTo>
                    <a:pt x="168053" y="1989732"/>
                  </a:lnTo>
                  <a:lnTo>
                    <a:pt x="131965" y="1965356"/>
                  </a:lnTo>
                  <a:lnTo>
                    <a:pt x="99377" y="1936670"/>
                  </a:lnTo>
                  <a:lnTo>
                    <a:pt x="70695" y="1904080"/>
                  </a:lnTo>
                  <a:lnTo>
                    <a:pt x="46322" y="1867989"/>
                  </a:lnTo>
                  <a:lnTo>
                    <a:pt x="26662" y="1828802"/>
                  </a:lnTo>
                  <a:lnTo>
                    <a:pt x="12119" y="1786923"/>
                  </a:lnTo>
                  <a:lnTo>
                    <a:pt x="3097" y="1742757"/>
                  </a:lnTo>
                  <a:lnTo>
                    <a:pt x="0" y="1696707"/>
                  </a:lnTo>
                  <a:lnTo>
                    <a:pt x="0" y="339343"/>
                  </a:lnTo>
                  <a:close/>
                </a:path>
              </a:pathLst>
            </a:custGeom>
            <a:ln w="6095">
              <a:solidFill>
                <a:srgbClr val="B97E9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49325" y="2104236"/>
            <a:ext cx="10711815" cy="395414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75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Tahoma"/>
                <a:cs typeface="Tahoma"/>
              </a:rPr>
              <a:t>goal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Tahoma"/>
                <a:cs typeface="Tahoma"/>
              </a:rPr>
              <a:t>White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45">
                <a:solidFill>
                  <a:srgbClr val="212121"/>
                </a:solidFill>
                <a:latin typeface="Tahoma"/>
                <a:cs typeface="Tahoma"/>
              </a:rPr>
              <a:t>Box</a:t>
            </a:r>
            <a:r>
              <a:rPr dirty="0" sz="2400" spc="-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35">
                <a:solidFill>
                  <a:srgbClr val="212121"/>
                </a:solidFill>
                <a:latin typeface="Tahoma"/>
                <a:cs typeface="Tahoma"/>
              </a:rPr>
              <a:t>testing</a:t>
            </a:r>
            <a:r>
              <a:rPr dirty="0" sz="2400" spc="-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24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Tahoma"/>
                <a:cs typeface="Tahoma"/>
              </a:rPr>
              <a:t>software</a:t>
            </a:r>
            <a:r>
              <a:rPr dirty="0" sz="2400" spc="-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70">
                <a:solidFill>
                  <a:srgbClr val="212121"/>
                </a:solidFill>
                <a:latin typeface="Tahoma"/>
                <a:cs typeface="Tahoma"/>
              </a:rPr>
              <a:t>engineering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24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45">
                <a:solidFill>
                  <a:srgbClr val="212121"/>
                </a:solidFill>
                <a:latin typeface="Tahoma"/>
                <a:cs typeface="Tahoma"/>
              </a:rPr>
              <a:t>verify</a:t>
            </a:r>
            <a:r>
              <a:rPr dirty="0" sz="2400" spc="-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Tahoma"/>
                <a:cs typeface="Tahoma"/>
              </a:rPr>
              <a:t>all</a:t>
            </a:r>
            <a:r>
              <a:rPr dirty="0" sz="24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45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Tahoma"/>
                <a:cs typeface="Tahoma"/>
              </a:rPr>
              <a:t>decision</a:t>
            </a:r>
            <a:endParaRPr sz="240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  <a:spcBef>
                <a:spcPts val="290"/>
              </a:spcBef>
            </a:pPr>
            <a:r>
              <a:rPr dirty="0" sz="2400" spc="-95">
                <a:solidFill>
                  <a:srgbClr val="212121"/>
                </a:solidFill>
                <a:latin typeface="Tahoma"/>
                <a:cs typeface="Tahoma"/>
              </a:rPr>
              <a:t>branches,</a:t>
            </a:r>
            <a:r>
              <a:rPr dirty="0" sz="2400" spc="-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75">
                <a:solidFill>
                  <a:srgbClr val="212121"/>
                </a:solidFill>
                <a:latin typeface="Tahoma"/>
                <a:cs typeface="Tahoma"/>
              </a:rPr>
              <a:t>loops,</a:t>
            </a:r>
            <a:r>
              <a:rPr dirty="0" sz="24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Tahoma"/>
                <a:cs typeface="Tahoma"/>
              </a:rPr>
              <a:t>statements</a:t>
            </a:r>
            <a:r>
              <a:rPr dirty="0" sz="24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2400" spc="-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45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Tahoma"/>
                <a:cs typeface="Tahoma"/>
              </a:rPr>
              <a:t>code.</a:t>
            </a:r>
            <a:endParaRPr sz="240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4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" b="1" i="1">
                <a:latin typeface="Calibri"/>
                <a:cs typeface="Calibri"/>
              </a:rPr>
              <a:t>Statement </a:t>
            </a:r>
            <a:r>
              <a:rPr dirty="0" sz="2400" spc="-10" b="1" i="1">
                <a:latin typeface="Calibri"/>
                <a:cs typeface="Calibri"/>
              </a:rPr>
              <a:t>Coverage: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we</a:t>
            </a:r>
            <a:r>
              <a:rPr dirty="0" sz="1800" spc="-1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would</a:t>
            </a:r>
            <a:r>
              <a:rPr dirty="0" sz="1800" spc="-1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only</a:t>
            </a:r>
            <a:r>
              <a:rPr dirty="0" sz="1800" spc="-1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need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 one</a:t>
            </a:r>
            <a:r>
              <a:rPr dirty="0" sz="1800" spc="-4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test 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case</a:t>
            </a:r>
            <a:r>
              <a:rPr dirty="0" sz="1800" spc="-1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to</a:t>
            </a:r>
            <a:r>
              <a:rPr dirty="0" sz="1800" spc="-1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check</a:t>
            </a:r>
            <a:r>
              <a:rPr dirty="0" sz="1800" spc="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all 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the</a:t>
            </a:r>
            <a:r>
              <a:rPr dirty="0" sz="1800" spc="-2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lines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 of</a:t>
            </a:r>
            <a:r>
              <a:rPr dirty="0" sz="1800" spc="-1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the</a:t>
            </a:r>
            <a:r>
              <a:rPr dirty="0" sz="1800" spc="-2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code.</a:t>
            </a:r>
            <a:endParaRPr sz="1800">
              <a:latin typeface="Ebrima"/>
              <a:cs typeface="Ebrima"/>
            </a:endParaRPr>
          </a:p>
          <a:p>
            <a:pPr lvl="1" marL="698500" indent="-22923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If</a:t>
            </a:r>
            <a:r>
              <a:rPr dirty="0" sz="1800" spc="-1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I</a:t>
            </a:r>
            <a:r>
              <a:rPr dirty="0" sz="1800" spc="-1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consider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900" spc="-55">
                <a:solidFill>
                  <a:srgbClr val="393939"/>
                </a:solidFill>
                <a:latin typeface="Ebrima"/>
                <a:cs typeface="Ebrima"/>
              </a:rPr>
              <a:t>TestCase_01</a:t>
            </a:r>
            <a:r>
              <a:rPr dirty="0" sz="1900" spc="-3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900" spc="-50">
                <a:solidFill>
                  <a:srgbClr val="393939"/>
                </a:solidFill>
                <a:latin typeface="Ebrima"/>
                <a:cs typeface="Ebrima"/>
              </a:rPr>
              <a:t>to</a:t>
            </a:r>
            <a:r>
              <a:rPr dirty="0" sz="1900" spc="-3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900" spc="-60">
                <a:solidFill>
                  <a:srgbClr val="393939"/>
                </a:solidFill>
                <a:latin typeface="Ebrima"/>
                <a:cs typeface="Ebrima"/>
              </a:rPr>
              <a:t>be</a:t>
            </a:r>
            <a:r>
              <a:rPr dirty="0" sz="1900" spc="-3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900" spc="-55">
                <a:solidFill>
                  <a:srgbClr val="393939"/>
                </a:solidFill>
                <a:latin typeface="Ebrima"/>
                <a:cs typeface="Ebrima"/>
              </a:rPr>
              <a:t>(A=40</a:t>
            </a:r>
            <a:r>
              <a:rPr dirty="0" sz="1900" spc="-2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900" spc="-60">
                <a:solidFill>
                  <a:srgbClr val="393939"/>
                </a:solidFill>
                <a:latin typeface="Ebrima"/>
                <a:cs typeface="Ebrima"/>
              </a:rPr>
              <a:t>and</a:t>
            </a:r>
            <a:r>
              <a:rPr dirty="0" sz="1900" spc="-4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900" spc="-50">
                <a:solidFill>
                  <a:srgbClr val="393939"/>
                </a:solidFill>
                <a:latin typeface="Ebrima"/>
                <a:cs typeface="Ebrima"/>
              </a:rPr>
              <a:t>B=70),</a:t>
            </a:r>
            <a:r>
              <a:rPr dirty="0" sz="1900" spc="-2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then</a:t>
            </a:r>
            <a:r>
              <a:rPr dirty="0" sz="1800" spc="-1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all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 the</a:t>
            </a:r>
            <a:r>
              <a:rPr dirty="0" sz="1800" spc="-2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lines</a:t>
            </a:r>
            <a:r>
              <a:rPr dirty="0" sz="1800" spc="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of</a:t>
            </a:r>
            <a:r>
              <a:rPr dirty="0" sz="1800" spc="-1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code </a:t>
            </a:r>
            <a:r>
              <a:rPr dirty="0" sz="1800" spc="-10">
                <a:solidFill>
                  <a:srgbClr val="393939"/>
                </a:solidFill>
                <a:latin typeface="Ebrima"/>
                <a:cs typeface="Ebrima"/>
              </a:rPr>
              <a:t>will</a:t>
            </a:r>
            <a:r>
              <a:rPr dirty="0" sz="1800" spc="2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be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 executed.</a:t>
            </a:r>
            <a:endParaRPr sz="1800">
              <a:latin typeface="Ebrima"/>
              <a:cs typeface="Ebri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Ebrima"/>
              <a:cs typeface="Ebrima"/>
            </a:endParaRPr>
          </a:p>
          <a:p>
            <a:pPr marL="9248140" marR="5080">
              <a:lnSpc>
                <a:spcPct val="100000"/>
              </a:lnSpc>
            </a:pP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INPUT</a:t>
            </a:r>
            <a:r>
              <a:rPr dirty="0" sz="2000" spc="-15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A</a:t>
            </a:r>
            <a:r>
              <a:rPr dirty="0" sz="2000" spc="-114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&amp;</a:t>
            </a:r>
            <a:r>
              <a:rPr dirty="0" sz="2000" spc="-1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B 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C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=</a:t>
            </a:r>
            <a:r>
              <a:rPr dirty="0" sz="2000" spc="-135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A</a:t>
            </a:r>
            <a:r>
              <a:rPr dirty="0" sz="2000" spc="-114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+</a:t>
            </a:r>
            <a:r>
              <a:rPr dirty="0" sz="2000" spc="-15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B</a:t>
            </a:r>
            <a:endParaRPr sz="2000">
              <a:latin typeface="Arial MT"/>
              <a:cs typeface="Arial MT"/>
            </a:endParaRPr>
          </a:p>
          <a:p>
            <a:pPr marL="9248140" marR="145415">
              <a:lnSpc>
                <a:spcPct val="100000"/>
              </a:lnSpc>
            </a:pP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IF C&gt;100 </a:t>
            </a:r>
            <a:r>
              <a:rPr dirty="0" sz="2000" spc="5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PRINT</a:t>
            </a:r>
            <a:r>
              <a:rPr dirty="0" sz="2000" spc="-13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“ITS </a:t>
            </a:r>
            <a:r>
              <a:rPr dirty="0" sz="2000" spc="-54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DONE”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3269"/>
            <a:ext cx="61677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">
                <a:latin typeface="Calibri"/>
                <a:cs typeface="Calibri"/>
              </a:rPr>
              <a:t>White</a:t>
            </a:r>
            <a:r>
              <a:rPr dirty="0" sz="4000">
                <a:latin typeface="Calibri"/>
                <a:cs typeface="Calibri"/>
              </a:rPr>
              <a:t> </a:t>
            </a:r>
            <a:r>
              <a:rPr dirty="0" sz="4000" spc="-35">
                <a:latin typeface="Calibri"/>
                <a:cs typeface="Calibri"/>
              </a:rPr>
              <a:t>box</a:t>
            </a:r>
            <a:r>
              <a:rPr dirty="0" sz="4000" spc="-1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testing</a:t>
            </a:r>
            <a:r>
              <a:rPr dirty="0" sz="4000" spc="10">
                <a:latin typeface="Calibri"/>
                <a:cs typeface="Calibri"/>
              </a:rPr>
              <a:t> </a:t>
            </a:r>
            <a:r>
              <a:rPr dirty="0" sz="4000" spc="-15">
                <a:latin typeface="Calibri"/>
                <a:cs typeface="Calibri"/>
              </a:rPr>
              <a:t>techniques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2853" y="2023278"/>
            <a:ext cx="6109335" cy="236918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 b="1" i="1">
                <a:latin typeface="Calibri"/>
                <a:cs typeface="Calibri"/>
              </a:rPr>
              <a:t>Branch</a:t>
            </a:r>
            <a:r>
              <a:rPr dirty="0" sz="2400" spc="-35" b="1" i="1">
                <a:latin typeface="Calibri"/>
                <a:cs typeface="Calibri"/>
              </a:rPr>
              <a:t> </a:t>
            </a:r>
            <a:r>
              <a:rPr dirty="0" sz="2400" spc="-5" b="1" i="1">
                <a:latin typeface="Calibri"/>
                <a:cs typeface="Calibri"/>
              </a:rPr>
              <a:t>Coverage: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800"/>
              </a:spcBef>
              <a:buFont typeface="Arial MT"/>
              <a:buChar char="•"/>
              <a:tabLst>
                <a:tab pos="697865" algn="l"/>
                <a:tab pos="699135" algn="l"/>
              </a:tabLst>
            </a:pP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which </a:t>
            </a:r>
            <a:r>
              <a:rPr dirty="0" sz="2000" spc="-5">
                <a:solidFill>
                  <a:srgbClr val="393939"/>
                </a:solidFill>
                <a:latin typeface="Ebrima"/>
                <a:cs typeface="Ebrima"/>
              </a:rPr>
              <a:t>will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 evaluate</a:t>
            </a:r>
            <a:r>
              <a:rPr dirty="0" sz="2000" spc="-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the</a:t>
            </a:r>
            <a:r>
              <a:rPr dirty="0" sz="2000" spc="-1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“FALSE”</a:t>
            </a:r>
            <a:r>
              <a:rPr dirty="0" sz="2000" spc="-4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conditions.</a:t>
            </a:r>
            <a:endParaRPr sz="2000">
              <a:latin typeface="Ebrima"/>
              <a:cs typeface="Ebrima"/>
            </a:endParaRPr>
          </a:p>
          <a:p>
            <a:pPr lvl="1" marL="768350" indent="-29908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768350" algn="l"/>
                <a:tab pos="768985" algn="l"/>
              </a:tabLst>
            </a:pP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Branch </a:t>
            </a:r>
            <a:r>
              <a:rPr dirty="0" sz="2000" spc="-5">
                <a:solidFill>
                  <a:srgbClr val="393939"/>
                </a:solidFill>
                <a:latin typeface="Ebrima"/>
                <a:cs typeface="Ebrima"/>
              </a:rPr>
              <a:t>coverage</a:t>
            </a:r>
            <a:r>
              <a:rPr dirty="0" sz="2000" spc="1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to</a:t>
            </a:r>
            <a:r>
              <a:rPr dirty="0" sz="2000" spc="-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ensure</a:t>
            </a:r>
            <a:r>
              <a:rPr dirty="0" sz="2000" spc="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 spc="-5">
                <a:solidFill>
                  <a:srgbClr val="393939"/>
                </a:solidFill>
                <a:latin typeface="Ebrima"/>
                <a:cs typeface="Ebrima"/>
              </a:rPr>
              <a:t>maximum</a:t>
            </a:r>
            <a:r>
              <a:rPr dirty="0" sz="2000" spc="-2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coverage</a:t>
            </a:r>
            <a:r>
              <a:rPr dirty="0" sz="2000" b="1">
                <a:solidFill>
                  <a:srgbClr val="393939"/>
                </a:solidFill>
                <a:latin typeface="Ebrima"/>
                <a:cs typeface="Ebrima"/>
              </a:rPr>
              <a:t>.</a:t>
            </a:r>
            <a:endParaRPr sz="2000">
              <a:latin typeface="Ebrima"/>
              <a:cs typeface="Ebrima"/>
            </a:endParaRPr>
          </a:p>
          <a:p>
            <a:pPr marL="241300" indent="-228600">
              <a:lnSpc>
                <a:spcPct val="100000"/>
              </a:lnSpc>
              <a:spcBef>
                <a:spcPts val="12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393939"/>
                </a:solidFill>
                <a:latin typeface="Ebrima"/>
                <a:cs typeface="Ebrima"/>
              </a:rPr>
              <a:t>TestCase_01</a:t>
            </a:r>
            <a:r>
              <a:rPr dirty="0" sz="2400" spc="-5">
                <a:solidFill>
                  <a:srgbClr val="393939"/>
                </a:solidFill>
                <a:latin typeface="Ebrima"/>
                <a:cs typeface="Ebrima"/>
              </a:rPr>
              <a:t>:</a:t>
            </a:r>
            <a:r>
              <a:rPr dirty="0" sz="2400" spc="-1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400" spc="-5">
                <a:solidFill>
                  <a:srgbClr val="393939"/>
                </a:solidFill>
                <a:latin typeface="Ebrima"/>
                <a:cs typeface="Ebrima"/>
              </a:rPr>
              <a:t>A=33,</a:t>
            </a:r>
            <a:r>
              <a:rPr dirty="0" sz="2400" spc="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400">
                <a:solidFill>
                  <a:srgbClr val="393939"/>
                </a:solidFill>
                <a:latin typeface="Ebrima"/>
                <a:cs typeface="Ebrima"/>
              </a:rPr>
              <a:t>B=45</a:t>
            </a:r>
            <a:endParaRPr sz="2400">
              <a:latin typeface="Ebrima"/>
              <a:cs typeface="Ebrima"/>
            </a:endParaRPr>
          </a:p>
          <a:p>
            <a:pPr marL="241300" indent="-228600">
              <a:lnSpc>
                <a:spcPct val="100000"/>
              </a:lnSpc>
              <a:spcBef>
                <a:spcPts val="12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 b="1">
                <a:solidFill>
                  <a:srgbClr val="393939"/>
                </a:solidFill>
                <a:latin typeface="Ebrima"/>
                <a:cs typeface="Ebrima"/>
              </a:rPr>
              <a:t>TestCase_02</a:t>
            </a:r>
            <a:r>
              <a:rPr dirty="0" sz="2400" spc="-5">
                <a:solidFill>
                  <a:srgbClr val="393939"/>
                </a:solidFill>
                <a:latin typeface="Ebrima"/>
                <a:cs typeface="Ebrima"/>
              </a:rPr>
              <a:t>:</a:t>
            </a:r>
            <a:r>
              <a:rPr dirty="0" sz="2400" spc="-1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400" spc="-5">
                <a:solidFill>
                  <a:srgbClr val="393939"/>
                </a:solidFill>
                <a:latin typeface="Ebrima"/>
                <a:cs typeface="Ebrima"/>
              </a:rPr>
              <a:t>A=25,</a:t>
            </a:r>
            <a:r>
              <a:rPr dirty="0" sz="2400" spc="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400">
                <a:solidFill>
                  <a:srgbClr val="393939"/>
                </a:solidFill>
                <a:latin typeface="Ebrima"/>
                <a:cs typeface="Ebrima"/>
              </a:rPr>
              <a:t>B=30</a:t>
            </a:r>
            <a:endParaRPr sz="2400">
              <a:latin typeface="Ebrima"/>
              <a:cs typeface="Ebri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30056" y="2948939"/>
            <a:ext cx="2390140" cy="2042160"/>
            <a:chOff x="8830056" y="2948939"/>
            <a:chExt cx="2390140" cy="20421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3104" y="2951987"/>
              <a:ext cx="2383536" cy="2036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833104" y="2951987"/>
              <a:ext cx="2383790" cy="2036445"/>
            </a:xfrm>
            <a:custGeom>
              <a:avLst/>
              <a:gdLst/>
              <a:ahLst/>
              <a:cxnLst/>
              <a:rect l="l" t="t" r="r" b="b"/>
              <a:pathLst>
                <a:path w="2383790" h="2036445">
                  <a:moveTo>
                    <a:pt x="0" y="339344"/>
                  </a:moveTo>
                  <a:lnTo>
                    <a:pt x="3097" y="293289"/>
                  </a:lnTo>
                  <a:lnTo>
                    <a:pt x="12119" y="249119"/>
                  </a:lnTo>
                  <a:lnTo>
                    <a:pt x="26662" y="207240"/>
                  </a:lnTo>
                  <a:lnTo>
                    <a:pt x="46322" y="168053"/>
                  </a:lnTo>
                  <a:lnTo>
                    <a:pt x="70695" y="131965"/>
                  </a:lnTo>
                  <a:lnTo>
                    <a:pt x="99377" y="99377"/>
                  </a:lnTo>
                  <a:lnTo>
                    <a:pt x="131965" y="70695"/>
                  </a:lnTo>
                  <a:lnTo>
                    <a:pt x="168053" y="46322"/>
                  </a:lnTo>
                  <a:lnTo>
                    <a:pt x="207240" y="26662"/>
                  </a:lnTo>
                  <a:lnTo>
                    <a:pt x="249119" y="12119"/>
                  </a:lnTo>
                  <a:lnTo>
                    <a:pt x="293289" y="3097"/>
                  </a:lnTo>
                  <a:lnTo>
                    <a:pt x="339344" y="0"/>
                  </a:lnTo>
                  <a:lnTo>
                    <a:pt x="2044192" y="0"/>
                  </a:lnTo>
                  <a:lnTo>
                    <a:pt x="2090246" y="3097"/>
                  </a:lnTo>
                  <a:lnTo>
                    <a:pt x="2134416" y="12119"/>
                  </a:lnTo>
                  <a:lnTo>
                    <a:pt x="2176295" y="26662"/>
                  </a:lnTo>
                  <a:lnTo>
                    <a:pt x="2215482" y="46322"/>
                  </a:lnTo>
                  <a:lnTo>
                    <a:pt x="2251570" y="70695"/>
                  </a:lnTo>
                  <a:lnTo>
                    <a:pt x="2284158" y="99377"/>
                  </a:lnTo>
                  <a:lnTo>
                    <a:pt x="2312840" y="131965"/>
                  </a:lnTo>
                  <a:lnTo>
                    <a:pt x="2337213" y="168053"/>
                  </a:lnTo>
                  <a:lnTo>
                    <a:pt x="2356873" y="207240"/>
                  </a:lnTo>
                  <a:lnTo>
                    <a:pt x="2371416" y="249119"/>
                  </a:lnTo>
                  <a:lnTo>
                    <a:pt x="2380438" y="293289"/>
                  </a:lnTo>
                  <a:lnTo>
                    <a:pt x="2383536" y="339344"/>
                  </a:lnTo>
                  <a:lnTo>
                    <a:pt x="2383536" y="1696720"/>
                  </a:lnTo>
                  <a:lnTo>
                    <a:pt x="2380438" y="1742774"/>
                  </a:lnTo>
                  <a:lnTo>
                    <a:pt x="2371416" y="1786944"/>
                  </a:lnTo>
                  <a:lnTo>
                    <a:pt x="2356873" y="1828823"/>
                  </a:lnTo>
                  <a:lnTo>
                    <a:pt x="2337213" y="1868010"/>
                  </a:lnTo>
                  <a:lnTo>
                    <a:pt x="2312840" y="1904098"/>
                  </a:lnTo>
                  <a:lnTo>
                    <a:pt x="2284158" y="1936686"/>
                  </a:lnTo>
                  <a:lnTo>
                    <a:pt x="2251570" y="1965368"/>
                  </a:lnTo>
                  <a:lnTo>
                    <a:pt x="2215482" y="1989741"/>
                  </a:lnTo>
                  <a:lnTo>
                    <a:pt x="2176295" y="2009401"/>
                  </a:lnTo>
                  <a:lnTo>
                    <a:pt x="2134416" y="2023944"/>
                  </a:lnTo>
                  <a:lnTo>
                    <a:pt x="2090246" y="2032966"/>
                  </a:lnTo>
                  <a:lnTo>
                    <a:pt x="2044192" y="2036064"/>
                  </a:lnTo>
                  <a:lnTo>
                    <a:pt x="339344" y="2036064"/>
                  </a:lnTo>
                  <a:lnTo>
                    <a:pt x="293289" y="2032966"/>
                  </a:lnTo>
                  <a:lnTo>
                    <a:pt x="249119" y="2023944"/>
                  </a:lnTo>
                  <a:lnTo>
                    <a:pt x="207240" y="2009401"/>
                  </a:lnTo>
                  <a:lnTo>
                    <a:pt x="168053" y="1989741"/>
                  </a:lnTo>
                  <a:lnTo>
                    <a:pt x="131965" y="1965368"/>
                  </a:lnTo>
                  <a:lnTo>
                    <a:pt x="99377" y="1936686"/>
                  </a:lnTo>
                  <a:lnTo>
                    <a:pt x="70695" y="1904098"/>
                  </a:lnTo>
                  <a:lnTo>
                    <a:pt x="46322" y="1868010"/>
                  </a:lnTo>
                  <a:lnTo>
                    <a:pt x="26662" y="1828823"/>
                  </a:lnTo>
                  <a:lnTo>
                    <a:pt x="12119" y="1786944"/>
                  </a:lnTo>
                  <a:lnTo>
                    <a:pt x="3097" y="1742774"/>
                  </a:lnTo>
                  <a:lnTo>
                    <a:pt x="0" y="1696720"/>
                  </a:lnTo>
                  <a:lnTo>
                    <a:pt x="0" y="339344"/>
                  </a:lnTo>
                  <a:close/>
                </a:path>
              </a:pathLst>
            </a:custGeom>
            <a:ln w="6096">
              <a:solidFill>
                <a:srgbClr val="B97E9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9087739" y="2880741"/>
            <a:ext cx="2029460" cy="2160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5753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INPUT</a:t>
            </a:r>
            <a:r>
              <a:rPr dirty="0" sz="2000" spc="-15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A</a:t>
            </a:r>
            <a:r>
              <a:rPr dirty="0" sz="2000" spc="-114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&amp;</a:t>
            </a:r>
            <a:r>
              <a:rPr dirty="0" sz="2000" spc="-1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B 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C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=</a:t>
            </a:r>
            <a:r>
              <a:rPr dirty="0" sz="2000" spc="-135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A</a:t>
            </a:r>
            <a:r>
              <a:rPr dirty="0" sz="2000" spc="-114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+</a:t>
            </a:r>
            <a:r>
              <a:rPr dirty="0" sz="2000" spc="-15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B</a:t>
            </a:r>
            <a:endParaRPr sz="2000">
              <a:latin typeface="Arial MT"/>
              <a:cs typeface="Arial MT"/>
            </a:endParaRPr>
          </a:p>
          <a:p>
            <a:pPr marL="12700" marR="697865">
              <a:lnSpc>
                <a:spcPct val="100000"/>
              </a:lnSpc>
            </a:pP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IF C&gt;100 </a:t>
            </a:r>
            <a:r>
              <a:rPr dirty="0" sz="2000" spc="5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PRINT</a:t>
            </a:r>
            <a:r>
              <a:rPr dirty="0" sz="2000" spc="-12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“ITS </a:t>
            </a:r>
            <a:r>
              <a:rPr dirty="0" sz="2000" spc="-54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DONE”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Else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print</a:t>
            </a:r>
            <a:r>
              <a:rPr dirty="0" sz="2000" spc="-5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 spc="-5">
                <a:solidFill>
                  <a:srgbClr val="393939"/>
                </a:solidFill>
                <a:latin typeface="Arial MT"/>
                <a:cs typeface="Arial MT"/>
              </a:rPr>
              <a:t>“Its</a:t>
            </a:r>
            <a:r>
              <a:rPr dirty="0" sz="2000" spc="-5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393939"/>
                </a:solidFill>
                <a:latin typeface="Arial MT"/>
                <a:cs typeface="Arial MT"/>
              </a:rPr>
              <a:t>Pending”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63269"/>
            <a:ext cx="61677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5">
                <a:latin typeface="Calibri"/>
                <a:cs typeface="Calibri"/>
              </a:rPr>
              <a:t>White</a:t>
            </a:r>
            <a:r>
              <a:rPr dirty="0" sz="4000">
                <a:latin typeface="Calibri"/>
                <a:cs typeface="Calibri"/>
              </a:rPr>
              <a:t> </a:t>
            </a:r>
            <a:r>
              <a:rPr dirty="0" sz="4000" spc="-35">
                <a:latin typeface="Calibri"/>
                <a:cs typeface="Calibri"/>
              </a:rPr>
              <a:t>box</a:t>
            </a:r>
            <a:r>
              <a:rPr dirty="0" sz="4000" spc="-10">
                <a:latin typeface="Calibri"/>
                <a:cs typeface="Calibri"/>
              </a:rPr>
              <a:t> </a:t>
            </a:r>
            <a:r>
              <a:rPr dirty="0" sz="4000" spc="-20">
                <a:latin typeface="Calibri"/>
                <a:cs typeface="Calibri"/>
              </a:rPr>
              <a:t>testing</a:t>
            </a:r>
            <a:r>
              <a:rPr dirty="0" sz="4000" spc="10">
                <a:latin typeface="Calibri"/>
                <a:cs typeface="Calibri"/>
              </a:rPr>
              <a:t> </a:t>
            </a:r>
            <a:r>
              <a:rPr dirty="0" sz="4000" spc="-15">
                <a:latin typeface="Calibri"/>
                <a:cs typeface="Calibri"/>
              </a:rPr>
              <a:t>techniques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9915" y="4253560"/>
            <a:ext cx="639508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To</a:t>
            </a:r>
            <a:r>
              <a:rPr dirty="0" sz="1800" spc="-2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ensure</a:t>
            </a:r>
            <a:r>
              <a:rPr dirty="0" sz="1800" spc="-3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maximum coverage,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 we</a:t>
            </a:r>
            <a:r>
              <a:rPr dirty="0" sz="1800" spc="-1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would require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 4</a:t>
            </a:r>
            <a:r>
              <a:rPr dirty="0" sz="1800" spc="-1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test cases.</a:t>
            </a:r>
            <a:endParaRPr sz="1800">
              <a:latin typeface="Ebrima"/>
              <a:cs typeface="Ebri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28304" y="3570732"/>
            <a:ext cx="2893060" cy="2616835"/>
            <a:chOff x="8528304" y="3570732"/>
            <a:chExt cx="2893060" cy="2616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1352" y="3573780"/>
              <a:ext cx="2886455" cy="26106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31352" y="3573780"/>
              <a:ext cx="2886710" cy="2611120"/>
            </a:xfrm>
            <a:custGeom>
              <a:avLst/>
              <a:gdLst/>
              <a:ahLst/>
              <a:cxnLst/>
              <a:rect l="l" t="t" r="r" b="b"/>
              <a:pathLst>
                <a:path w="2886709" h="2611120">
                  <a:moveTo>
                    <a:pt x="0" y="435102"/>
                  </a:moveTo>
                  <a:lnTo>
                    <a:pt x="2553" y="387695"/>
                  </a:lnTo>
                  <a:lnTo>
                    <a:pt x="10036" y="341767"/>
                  </a:lnTo>
                  <a:lnTo>
                    <a:pt x="22183" y="297582"/>
                  </a:lnTo>
                  <a:lnTo>
                    <a:pt x="38729" y="255406"/>
                  </a:lnTo>
                  <a:lnTo>
                    <a:pt x="59407" y="215504"/>
                  </a:lnTo>
                  <a:lnTo>
                    <a:pt x="83954" y="178143"/>
                  </a:lnTo>
                  <a:lnTo>
                    <a:pt x="112102" y="143587"/>
                  </a:lnTo>
                  <a:lnTo>
                    <a:pt x="143587" y="112102"/>
                  </a:lnTo>
                  <a:lnTo>
                    <a:pt x="178143" y="83954"/>
                  </a:lnTo>
                  <a:lnTo>
                    <a:pt x="215504" y="59407"/>
                  </a:lnTo>
                  <a:lnTo>
                    <a:pt x="255406" y="38729"/>
                  </a:lnTo>
                  <a:lnTo>
                    <a:pt x="297582" y="22183"/>
                  </a:lnTo>
                  <a:lnTo>
                    <a:pt x="341767" y="10036"/>
                  </a:lnTo>
                  <a:lnTo>
                    <a:pt x="387695" y="2553"/>
                  </a:lnTo>
                  <a:lnTo>
                    <a:pt x="435101" y="0"/>
                  </a:lnTo>
                  <a:lnTo>
                    <a:pt x="2451354" y="0"/>
                  </a:lnTo>
                  <a:lnTo>
                    <a:pt x="2498760" y="2553"/>
                  </a:lnTo>
                  <a:lnTo>
                    <a:pt x="2544688" y="10036"/>
                  </a:lnTo>
                  <a:lnTo>
                    <a:pt x="2588873" y="22183"/>
                  </a:lnTo>
                  <a:lnTo>
                    <a:pt x="2631049" y="38729"/>
                  </a:lnTo>
                  <a:lnTo>
                    <a:pt x="2670951" y="59407"/>
                  </a:lnTo>
                  <a:lnTo>
                    <a:pt x="2708312" y="83954"/>
                  </a:lnTo>
                  <a:lnTo>
                    <a:pt x="2742868" y="112102"/>
                  </a:lnTo>
                  <a:lnTo>
                    <a:pt x="2774353" y="143587"/>
                  </a:lnTo>
                  <a:lnTo>
                    <a:pt x="2802501" y="178143"/>
                  </a:lnTo>
                  <a:lnTo>
                    <a:pt x="2827048" y="215504"/>
                  </a:lnTo>
                  <a:lnTo>
                    <a:pt x="2847726" y="255406"/>
                  </a:lnTo>
                  <a:lnTo>
                    <a:pt x="2864272" y="297582"/>
                  </a:lnTo>
                  <a:lnTo>
                    <a:pt x="2876419" y="341767"/>
                  </a:lnTo>
                  <a:lnTo>
                    <a:pt x="2883902" y="387695"/>
                  </a:lnTo>
                  <a:lnTo>
                    <a:pt x="2886455" y="435102"/>
                  </a:lnTo>
                  <a:lnTo>
                    <a:pt x="2886455" y="2175497"/>
                  </a:lnTo>
                  <a:lnTo>
                    <a:pt x="2883902" y="2222908"/>
                  </a:lnTo>
                  <a:lnTo>
                    <a:pt x="2876419" y="2268840"/>
                  </a:lnTo>
                  <a:lnTo>
                    <a:pt x="2864272" y="2313028"/>
                  </a:lnTo>
                  <a:lnTo>
                    <a:pt x="2847726" y="2355206"/>
                  </a:lnTo>
                  <a:lnTo>
                    <a:pt x="2827048" y="2395108"/>
                  </a:lnTo>
                  <a:lnTo>
                    <a:pt x="2802501" y="2432471"/>
                  </a:lnTo>
                  <a:lnTo>
                    <a:pt x="2774353" y="2467027"/>
                  </a:lnTo>
                  <a:lnTo>
                    <a:pt x="2742868" y="2498512"/>
                  </a:lnTo>
                  <a:lnTo>
                    <a:pt x="2708312" y="2526660"/>
                  </a:lnTo>
                  <a:lnTo>
                    <a:pt x="2670951" y="2551206"/>
                  </a:lnTo>
                  <a:lnTo>
                    <a:pt x="2631049" y="2571884"/>
                  </a:lnTo>
                  <a:lnTo>
                    <a:pt x="2588873" y="2588429"/>
                  </a:lnTo>
                  <a:lnTo>
                    <a:pt x="2544688" y="2600576"/>
                  </a:lnTo>
                  <a:lnTo>
                    <a:pt x="2498760" y="2608058"/>
                  </a:lnTo>
                  <a:lnTo>
                    <a:pt x="2451354" y="2610612"/>
                  </a:lnTo>
                  <a:lnTo>
                    <a:pt x="435101" y="2610612"/>
                  </a:lnTo>
                  <a:lnTo>
                    <a:pt x="387695" y="2608058"/>
                  </a:lnTo>
                  <a:lnTo>
                    <a:pt x="341767" y="2600576"/>
                  </a:lnTo>
                  <a:lnTo>
                    <a:pt x="297582" y="2588429"/>
                  </a:lnTo>
                  <a:lnTo>
                    <a:pt x="255406" y="2571884"/>
                  </a:lnTo>
                  <a:lnTo>
                    <a:pt x="215504" y="2551206"/>
                  </a:lnTo>
                  <a:lnTo>
                    <a:pt x="178143" y="2526660"/>
                  </a:lnTo>
                  <a:lnTo>
                    <a:pt x="143587" y="2498512"/>
                  </a:lnTo>
                  <a:lnTo>
                    <a:pt x="112102" y="2467027"/>
                  </a:lnTo>
                  <a:lnTo>
                    <a:pt x="83954" y="2432471"/>
                  </a:lnTo>
                  <a:lnTo>
                    <a:pt x="59407" y="2395108"/>
                  </a:lnTo>
                  <a:lnTo>
                    <a:pt x="38729" y="2355206"/>
                  </a:lnTo>
                  <a:lnTo>
                    <a:pt x="22183" y="2313028"/>
                  </a:lnTo>
                  <a:lnTo>
                    <a:pt x="10036" y="2268840"/>
                  </a:lnTo>
                  <a:lnTo>
                    <a:pt x="2553" y="2222908"/>
                  </a:lnTo>
                  <a:lnTo>
                    <a:pt x="0" y="2175497"/>
                  </a:lnTo>
                  <a:lnTo>
                    <a:pt x="0" y="435102"/>
                  </a:lnTo>
                  <a:close/>
                </a:path>
              </a:pathLst>
            </a:custGeom>
            <a:ln w="6096">
              <a:solidFill>
                <a:srgbClr val="B97E9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27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pc="-15"/>
              <a:t>Path</a:t>
            </a:r>
            <a:r>
              <a:rPr dirty="0" spc="-20"/>
              <a:t> </a:t>
            </a:r>
            <a:r>
              <a:rPr dirty="0" spc="-10"/>
              <a:t>Coverage:</a:t>
            </a:r>
          </a:p>
          <a:p>
            <a:pPr lvl="1" marL="698500" indent="-229235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used</a:t>
            </a:r>
            <a:r>
              <a:rPr dirty="0" sz="2000" spc="-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to</a:t>
            </a:r>
            <a:r>
              <a:rPr dirty="0" sz="2000" spc="-1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test</a:t>
            </a:r>
            <a:r>
              <a:rPr dirty="0" sz="2000" spc="-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the</a:t>
            </a:r>
            <a:r>
              <a:rPr dirty="0" sz="2000" spc="-1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complex</a:t>
            </a:r>
            <a:r>
              <a:rPr dirty="0" sz="2000" spc="-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code </a:t>
            </a:r>
            <a:r>
              <a:rPr dirty="0" sz="2000" spc="-5">
                <a:solidFill>
                  <a:srgbClr val="393939"/>
                </a:solidFill>
                <a:latin typeface="Ebrima"/>
                <a:cs typeface="Ebrima"/>
              </a:rPr>
              <a:t>snippets.</a:t>
            </a:r>
            <a:endParaRPr sz="2000">
              <a:latin typeface="Ebrima"/>
              <a:cs typeface="Ebrima"/>
            </a:endParaRPr>
          </a:p>
          <a:p>
            <a:pPr lvl="1" marL="697865" marR="500380" indent="-228600">
              <a:lnSpc>
                <a:spcPct val="110000"/>
              </a:lnSpc>
              <a:spcBef>
                <a:spcPts val="49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which</a:t>
            </a:r>
            <a:r>
              <a:rPr dirty="0" sz="2000" spc="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 spc="-5">
                <a:solidFill>
                  <a:srgbClr val="393939"/>
                </a:solidFill>
                <a:latin typeface="Ebrima"/>
                <a:cs typeface="Ebrima"/>
              </a:rPr>
              <a:t>basically involve</a:t>
            </a:r>
            <a:r>
              <a:rPr dirty="0" sz="2000" spc="2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 spc="-5">
                <a:solidFill>
                  <a:srgbClr val="393939"/>
                </a:solidFill>
                <a:latin typeface="Ebrima"/>
                <a:cs typeface="Ebrima"/>
              </a:rPr>
              <a:t>loop</a:t>
            </a:r>
            <a:r>
              <a:rPr dirty="0" sz="2000" spc="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statements</a:t>
            </a:r>
            <a:r>
              <a:rPr dirty="0" sz="2000" spc="-1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or</a:t>
            </a:r>
            <a:r>
              <a:rPr dirty="0" sz="2000" spc="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combination</a:t>
            </a:r>
            <a:r>
              <a:rPr dirty="0" sz="2000" spc="-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of</a:t>
            </a:r>
            <a:r>
              <a:rPr dirty="0" sz="2000" spc="-5">
                <a:solidFill>
                  <a:srgbClr val="393939"/>
                </a:solidFill>
                <a:latin typeface="Ebrima"/>
                <a:cs typeface="Ebrima"/>
              </a:rPr>
              <a:t> loops</a:t>
            </a:r>
            <a:r>
              <a:rPr dirty="0" sz="2000" spc="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and</a:t>
            </a:r>
            <a:r>
              <a:rPr dirty="0" sz="2000" spc="-1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 spc="-5">
                <a:solidFill>
                  <a:srgbClr val="393939"/>
                </a:solidFill>
                <a:latin typeface="Ebrima"/>
                <a:cs typeface="Ebrima"/>
              </a:rPr>
              <a:t>decision </a:t>
            </a:r>
            <a:r>
              <a:rPr dirty="0" sz="2000" spc="-53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2000">
                <a:solidFill>
                  <a:srgbClr val="393939"/>
                </a:solidFill>
                <a:latin typeface="Ebrima"/>
                <a:cs typeface="Ebrima"/>
              </a:rPr>
              <a:t>statements</a:t>
            </a:r>
            <a:r>
              <a:rPr dirty="0" sz="2000" b="1">
                <a:solidFill>
                  <a:srgbClr val="393939"/>
                </a:solidFill>
                <a:latin typeface="Ebrima"/>
                <a:cs typeface="Ebrima"/>
              </a:rPr>
              <a:t>.</a:t>
            </a:r>
            <a:endParaRPr sz="2000">
              <a:latin typeface="Ebrima"/>
              <a:cs typeface="Ebrima"/>
            </a:endParaRPr>
          </a:p>
          <a:p>
            <a:pPr marL="8554720" marR="5080">
              <a:lnSpc>
                <a:spcPct val="100000"/>
              </a:lnSpc>
              <a:spcBef>
                <a:spcPts val="145"/>
              </a:spcBef>
            </a:pPr>
            <a:r>
              <a:rPr dirty="0" sz="1800" b="0" i="0">
                <a:solidFill>
                  <a:srgbClr val="393939"/>
                </a:solidFill>
                <a:latin typeface="Arial MT"/>
                <a:cs typeface="Arial MT"/>
              </a:rPr>
              <a:t>INPUT</a:t>
            </a:r>
            <a:r>
              <a:rPr dirty="0" sz="1800" spc="-130" b="0" i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1800" b="0" i="0">
                <a:solidFill>
                  <a:srgbClr val="393939"/>
                </a:solidFill>
                <a:latin typeface="Arial MT"/>
                <a:cs typeface="Arial MT"/>
              </a:rPr>
              <a:t>A</a:t>
            </a:r>
            <a:r>
              <a:rPr dirty="0" sz="1800" spc="-110" b="0" i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1800" b="0" i="0">
                <a:solidFill>
                  <a:srgbClr val="393939"/>
                </a:solidFill>
                <a:latin typeface="Arial MT"/>
                <a:cs typeface="Arial MT"/>
              </a:rPr>
              <a:t>&amp; B  </a:t>
            </a:r>
            <a:r>
              <a:rPr dirty="0" sz="1800" spc="-5" b="0" i="0">
                <a:solidFill>
                  <a:srgbClr val="393939"/>
                </a:solidFill>
                <a:latin typeface="Arial MT"/>
                <a:cs typeface="Arial MT"/>
              </a:rPr>
              <a:t>C</a:t>
            </a:r>
            <a:r>
              <a:rPr dirty="0" sz="1800" spc="-15" b="0" i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1800" b="0" i="0">
                <a:solidFill>
                  <a:srgbClr val="393939"/>
                </a:solidFill>
                <a:latin typeface="Arial MT"/>
                <a:cs typeface="Arial MT"/>
              </a:rPr>
              <a:t>=</a:t>
            </a:r>
            <a:r>
              <a:rPr dirty="0" sz="1800" spc="-105" b="0" i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1800" b="0" i="0">
                <a:solidFill>
                  <a:srgbClr val="393939"/>
                </a:solidFill>
                <a:latin typeface="Arial MT"/>
                <a:cs typeface="Arial MT"/>
              </a:rPr>
              <a:t>A</a:t>
            </a:r>
            <a:r>
              <a:rPr dirty="0" sz="1800" spc="-120" b="0" i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1800" b="0" i="0">
                <a:solidFill>
                  <a:srgbClr val="393939"/>
                </a:solidFill>
                <a:latin typeface="Arial MT"/>
                <a:cs typeface="Arial MT"/>
              </a:rPr>
              <a:t>+</a:t>
            </a:r>
            <a:r>
              <a:rPr dirty="0" sz="1800" spc="-10" b="0" i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1800" b="0" i="0">
                <a:solidFill>
                  <a:srgbClr val="393939"/>
                </a:solidFill>
                <a:latin typeface="Arial MT"/>
                <a:cs typeface="Arial MT"/>
              </a:rPr>
              <a:t>B</a:t>
            </a:r>
            <a:endParaRPr sz="1800">
              <a:latin typeface="Arial MT"/>
              <a:cs typeface="Arial MT"/>
            </a:endParaRPr>
          </a:p>
          <a:p>
            <a:pPr marL="8554720">
              <a:lnSpc>
                <a:spcPct val="100000"/>
              </a:lnSpc>
              <a:spcBef>
                <a:spcPts val="5"/>
              </a:spcBef>
            </a:pPr>
            <a:r>
              <a:rPr dirty="0" sz="1800" b="0" i="0">
                <a:solidFill>
                  <a:srgbClr val="393939"/>
                </a:solidFill>
                <a:latin typeface="Arial MT"/>
                <a:cs typeface="Arial MT"/>
              </a:rPr>
              <a:t>IF</a:t>
            </a:r>
            <a:r>
              <a:rPr dirty="0" sz="1800" spc="-95" b="0" i="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1800" spc="-5" b="0" i="0">
                <a:solidFill>
                  <a:srgbClr val="393939"/>
                </a:solidFill>
                <a:latin typeface="Arial MT"/>
                <a:cs typeface="Arial MT"/>
              </a:rPr>
              <a:t>C&gt;100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31985" y="4407534"/>
            <a:ext cx="2002155" cy="1671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393939"/>
                </a:solidFill>
                <a:latin typeface="Arial MT"/>
                <a:cs typeface="Arial MT"/>
              </a:rPr>
              <a:t>PRINT</a:t>
            </a:r>
            <a:r>
              <a:rPr dirty="0" sz="1800" spc="-8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93939"/>
                </a:solidFill>
                <a:latin typeface="Arial MT"/>
                <a:cs typeface="Arial MT"/>
              </a:rPr>
              <a:t>“ITS</a:t>
            </a:r>
            <a:r>
              <a:rPr dirty="0" sz="1800" spc="-65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Arial MT"/>
                <a:cs typeface="Arial MT"/>
              </a:rPr>
              <a:t>DONE” </a:t>
            </a:r>
            <a:r>
              <a:rPr dirty="0" sz="1800" spc="-484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Arial MT"/>
                <a:cs typeface="Arial MT"/>
              </a:rPr>
              <a:t>END</a:t>
            </a:r>
            <a:r>
              <a:rPr dirty="0" sz="1800" spc="-15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93939"/>
                </a:solidFill>
                <a:latin typeface="Arial MT"/>
                <a:cs typeface="Arial MT"/>
              </a:rPr>
              <a:t>IF</a:t>
            </a:r>
            <a:endParaRPr sz="1800">
              <a:latin typeface="Arial MT"/>
              <a:cs typeface="Arial MT"/>
            </a:endParaRPr>
          </a:p>
          <a:p>
            <a:pPr marL="12700" marR="802005">
              <a:lnSpc>
                <a:spcPct val="100000"/>
              </a:lnSpc>
            </a:pPr>
            <a:r>
              <a:rPr dirty="0" sz="1800">
                <a:solidFill>
                  <a:srgbClr val="393939"/>
                </a:solidFill>
                <a:latin typeface="Arial MT"/>
                <a:cs typeface="Arial MT"/>
              </a:rPr>
              <a:t>IF </a:t>
            </a:r>
            <a:r>
              <a:rPr dirty="0" sz="1800" spc="-5">
                <a:solidFill>
                  <a:srgbClr val="393939"/>
                </a:solidFill>
                <a:latin typeface="Arial MT"/>
                <a:cs typeface="Arial MT"/>
              </a:rPr>
              <a:t>A&gt;50 </a:t>
            </a:r>
            <a:r>
              <a:rPr dirty="0" sz="1800">
                <a:solidFill>
                  <a:srgbClr val="393939"/>
                </a:solidFill>
                <a:latin typeface="Arial MT"/>
                <a:cs typeface="Arial MT"/>
              </a:rPr>
              <a:t> PRINT</a:t>
            </a:r>
            <a:r>
              <a:rPr dirty="0" sz="1800" spc="-12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93939"/>
                </a:solidFill>
                <a:latin typeface="Arial MT"/>
                <a:cs typeface="Arial MT"/>
              </a:rPr>
              <a:t>“ITS </a:t>
            </a:r>
            <a:r>
              <a:rPr dirty="0" sz="1800" spc="-484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Arial MT"/>
                <a:cs typeface="Arial MT"/>
              </a:rPr>
              <a:t>PENDING” </a:t>
            </a:r>
            <a:r>
              <a:rPr dirty="0" sz="1800" spc="-490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1800" spc="-5">
                <a:solidFill>
                  <a:srgbClr val="393939"/>
                </a:solidFill>
                <a:latin typeface="Arial MT"/>
                <a:cs typeface="Arial MT"/>
              </a:rPr>
              <a:t>END</a:t>
            </a:r>
            <a:r>
              <a:rPr dirty="0" sz="1800" spc="-25">
                <a:solidFill>
                  <a:srgbClr val="393939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393939"/>
                </a:solidFill>
                <a:latin typeface="Arial MT"/>
                <a:cs typeface="Arial MT"/>
              </a:rPr>
              <a:t>IF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3263" y="647700"/>
            <a:ext cx="3492026" cy="494278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41247" y="6076188"/>
            <a:ext cx="10506710" cy="55244"/>
            <a:chOff x="841247" y="6076188"/>
            <a:chExt cx="10506710" cy="55244"/>
          </a:xfrm>
        </p:grpSpPr>
        <p:sp>
          <p:nvSpPr>
            <p:cNvPr id="4" name="object 4"/>
            <p:cNvSpPr/>
            <p:nvPr/>
          </p:nvSpPr>
          <p:spPr>
            <a:xfrm>
              <a:off x="5047488" y="6112764"/>
              <a:ext cx="6300470" cy="18415"/>
            </a:xfrm>
            <a:custGeom>
              <a:avLst/>
              <a:gdLst/>
              <a:ahLst/>
              <a:cxnLst/>
              <a:rect l="l" t="t" r="r" b="b"/>
              <a:pathLst>
                <a:path w="6300470" h="18414">
                  <a:moveTo>
                    <a:pt x="0" y="18288"/>
                  </a:moveTo>
                  <a:lnTo>
                    <a:pt x="6300216" y="18288"/>
                  </a:lnTo>
                  <a:lnTo>
                    <a:pt x="6300216" y="0"/>
                  </a:lnTo>
                  <a:lnTo>
                    <a:pt x="0" y="0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DBBC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841247" y="6076188"/>
              <a:ext cx="4206240" cy="55244"/>
            </a:xfrm>
            <a:custGeom>
              <a:avLst/>
              <a:gdLst/>
              <a:ahLst/>
              <a:cxnLst/>
              <a:rect l="l" t="t" r="r" b="b"/>
              <a:pathLst>
                <a:path w="4206240" h="55245">
                  <a:moveTo>
                    <a:pt x="4206240" y="0"/>
                  </a:moveTo>
                  <a:lnTo>
                    <a:pt x="0" y="0"/>
                  </a:lnTo>
                  <a:lnTo>
                    <a:pt x="0" y="54864"/>
                  </a:lnTo>
                  <a:lnTo>
                    <a:pt x="4206240" y="54864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C5959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446531" y="1455419"/>
            <a:ext cx="3592195" cy="3781425"/>
            <a:chOff x="446531" y="1455419"/>
            <a:chExt cx="3592195" cy="37814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79" y="1458467"/>
              <a:ext cx="3585972" cy="37749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49579" y="1458467"/>
              <a:ext cx="3586479" cy="3775075"/>
            </a:xfrm>
            <a:custGeom>
              <a:avLst/>
              <a:gdLst/>
              <a:ahLst/>
              <a:cxnLst/>
              <a:rect l="l" t="t" r="r" b="b"/>
              <a:pathLst>
                <a:path w="3586479" h="3775075">
                  <a:moveTo>
                    <a:pt x="0" y="597662"/>
                  </a:moveTo>
                  <a:lnTo>
                    <a:pt x="1981" y="548645"/>
                  </a:lnTo>
                  <a:lnTo>
                    <a:pt x="7822" y="500719"/>
                  </a:lnTo>
                  <a:lnTo>
                    <a:pt x="17370" y="454039"/>
                  </a:lnTo>
                  <a:lnTo>
                    <a:pt x="30469" y="408757"/>
                  </a:lnTo>
                  <a:lnTo>
                    <a:pt x="46968" y="365027"/>
                  </a:lnTo>
                  <a:lnTo>
                    <a:pt x="66711" y="323004"/>
                  </a:lnTo>
                  <a:lnTo>
                    <a:pt x="89545" y="282842"/>
                  </a:lnTo>
                  <a:lnTo>
                    <a:pt x="115316" y="244693"/>
                  </a:lnTo>
                  <a:lnTo>
                    <a:pt x="143871" y="208712"/>
                  </a:lnTo>
                  <a:lnTo>
                    <a:pt x="175055" y="175053"/>
                  </a:lnTo>
                  <a:lnTo>
                    <a:pt x="208714" y="143870"/>
                  </a:lnTo>
                  <a:lnTo>
                    <a:pt x="244696" y="115315"/>
                  </a:lnTo>
                  <a:lnTo>
                    <a:pt x="282845" y="89545"/>
                  </a:lnTo>
                  <a:lnTo>
                    <a:pt x="323009" y="66711"/>
                  </a:lnTo>
                  <a:lnTo>
                    <a:pt x="365033" y="46968"/>
                  </a:lnTo>
                  <a:lnTo>
                    <a:pt x="408763" y="30469"/>
                  </a:lnTo>
                  <a:lnTo>
                    <a:pt x="454046" y="17370"/>
                  </a:lnTo>
                  <a:lnTo>
                    <a:pt x="500728" y="7822"/>
                  </a:lnTo>
                  <a:lnTo>
                    <a:pt x="548656" y="1981"/>
                  </a:lnTo>
                  <a:lnTo>
                    <a:pt x="597674" y="0"/>
                  </a:lnTo>
                  <a:lnTo>
                    <a:pt x="2988310" y="0"/>
                  </a:lnTo>
                  <a:lnTo>
                    <a:pt x="3037326" y="1981"/>
                  </a:lnTo>
                  <a:lnTo>
                    <a:pt x="3085252" y="7822"/>
                  </a:lnTo>
                  <a:lnTo>
                    <a:pt x="3131932" y="17370"/>
                  </a:lnTo>
                  <a:lnTo>
                    <a:pt x="3177214" y="30469"/>
                  </a:lnTo>
                  <a:lnTo>
                    <a:pt x="3220944" y="46968"/>
                  </a:lnTo>
                  <a:lnTo>
                    <a:pt x="3262967" y="66711"/>
                  </a:lnTo>
                  <a:lnTo>
                    <a:pt x="3303129" y="89545"/>
                  </a:lnTo>
                  <a:lnTo>
                    <a:pt x="3341278" y="115316"/>
                  </a:lnTo>
                  <a:lnTo>
                    <a:pt x="3377259" y="143870"/>
                  </a:lnTo>
                  <a:lnTo>
                    <a:pt x="3410918" y="175053"/>
                  </a:lnTo>
                  <a:lnTo>
                    <a:pt x="3442101" y="208712"/>
                  </a:lnTo>
                  <a:lnTo>
                    <a:pt x="3470656" y="244693"/>
                  </a:lnTo>
                  <a:lnTo>
                    <a:pt x="3496426" y="282842"/>
                  </a:lnTo>
                  <a:lnTo>
                    <a:pt x="3519260" y="323004"/>
                  </a:lnTo>
                  <a:lnTo>
                    <a:pt x="3539003" y="365027"/>
                  </a:lnTo>
                  <a:lnTo>
                    <a:pt x="3555502" y="408757"/>
                  </a:lnTo>
                  <a:lnTo>
                    <a:pt x="3568601" y="454039"/>
                  </a:lnTo>
                  <a:lnTo>
                    <a:pt x="3578149" y="500719"/>
                  </a:lnTo>
                  <a:lnTo>
                    <a:pt x="3583990" y="548645"/>
                  </a:lnTo>
                  <a:lnTo>
                    <a:pt x="3585972" y="597662"/>
                  </a:lnTo>
                  <a:lnTo>
                    <a:pt x="3585972" y="3177286"/>
                  </a:lnTo>
                  <a:lnTo>
                    <a:pt x="3583990" y="3226302"/>
                  </a:lnTo>
                  <a:lnTo>
                    <a:pt x="3578149" y="3274228"/>
                  </a:lnTo>
                  <a:lnTo>
                    <a:pt x="3568601" y="3320908"/>
                  </a:lnTo>
                  <a:lnTo>
                    <a:pt x="3555502" y="3366190"/>
                  </a:lnTo>
                  <a:lnTo>
                    <a:pt x="3539003" y="3409920"/>
                  </a:lnTo>
                  <a:lnTo>
                    <a:pt x="3519260" y="3451943"/>
                  </a:lnTo>
                  <a:lnTo>
                    <a:pt x="3496426" y="3492105"/>
                  </a:lnTo>
                  <a:lnTo>
                    <a:pt x="3470656" y="3530254"/>
                  </a:lnTo>
                  <a:lnTo>
                    <a:pt x="3442101" y="3566235"/>
                  </a:lnTo>
                  <a:lnTo>
                    <a:pt x="3410918" y="3599894"/>
                  </a:lnTo>
                  <a:lnTo>
                    <a:pt x="3377259" y="3631077"/>
                  </a:lnTo>
                  <a:lnTo>
                    <a:pt x="3341278" y="3659632"/>
                  </a:lnTo>
                  <a:lnTo>
                    <a:pt x="3303129" y="3685402"/>
                  </a:lnTo>
                  <a:lnTo>
                    <a:pt x="3262967" y="3708236"/>
                  </a:lnTo>
                  <a:lnTo>
                    <a:pt x="3220944" y="3727979"/>
                  </a:lnTo>
                  <a:lnTo>
                    <a:pt x="3177214" y="3744478"/>
                  </a:lnTo>
                  <a:lnTo>
                    <a:pt x="3131932" y="3757577"/>
                  </a:lnTo>
                  <a:lnTo>
                    <a:pt x="3085252" y="3767125"/>
                  </a:lnTo>
                  <a:lnTo>
                    <a:pt x="3037326" y="3772966"/>
                  </a:lnTo>
                  <a:lnTo>
                    <a:pt x="2988310" y="3774948"/>
                  </a:lnTo>
                  <a:lnTo>
                    <a:pt x="597674" y="3774948"/>
                  </a:lnTo>
                  <a:lnTo>
                    <a:pt x="548656" y="3772966"/>
                  </a:lnTo>
                  <a:lnTo>
                    <a:pt x="500728" y="3767125"/>
                  </a:lnTo>
                  <a:lnTo>
                    <a:pt x="454046" y="3757577"/>
                  </a:lnTo>
                  <a:lnTo>
                    <a:pt x="408763" y="3744478"/>
                  </a:lnTo>
                  <a:lnTo>
                    <a:pt x="365033" y="3727979"/>
                  </a:lnTo>
                  <a:lnTo>
                    <a:pt x="323009" y="3708236"/>
                  </a:lnTo>
                  <a:lnTo>
                    <a:pt x="282845" y="3685402"/>
                  </a:lnTo>
                  <a:lnTo>
                    <a:pt x="244696" y="3659632"/>
                  </a:lnTo>
                  <a:lnTo>
                    <a:pt x="208714" y="3631077"/>
                  </a:lnTo>
                  <a:lnTo>
                    <a:pt x="175055" y="3599894"/>
                  </a:lnTo>
                  <a:lnTo>
                    <a:pt x="143871" y="3566235"/>
                  </a:lnTo>
                  <a:lnTo>
                    <a:pt x="115316" y="3530254"/>
                  </a:lnTo>
                  <a:lnTo>
                    <a:pt x="89545" y="3492105"/>
                  </a:lnTo>
                  <a:lnTo>
                    <a:pt x="66711" y="3451943"/>
                  </a:lnTo>
                  <a:lnTo>
                    <a:pt x="46968" y="3409920"/>
                  </a:lnTo>
                  <a:lnTo>
                    <a:pt x="30469" y="3366190"/>
                  </a:lnTo>
                  <a:lnTo>
                    <a:pt x="17370" y="3320908"/>
                  </a:lnTo>
                  <a:lnTo>
                    <a:pt x="7822" y="3274228"/>
                  </a:lnTo>
                  <a:lnTo>
                    <a:pt x="1981" y="3226302"/>
                  </a:lnTo>
                  <a:lnTo>
                    <a:pt x="0" y="3177286"/>
                  </a:lnTo>
                  <a:lnTo>
                    <a:pt x="0" y="597662"/>
                  </a:lnTo>
                  <a:close/>
                </a:path>
              </a:pathLst>
            </a:custGeom>
            <a:ln w="6096">
              <a:solidFill>
                <a:srgbClr val="B97E9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767587" y="2632075"/>
            <a:ext cx="2644140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393939"/>
                </a:solidFill>
                <a:latin typeface="Ebrima"/>
                <a:cs typeface="Ebrima"/>
              </a:rPr>
              <a:t>TestCase_01:</a:t>
            </a:r>
            <a:r>
              <a:rPr dirty="0" sz="1800" spc="-45" b="1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A=50,</a:t>
            </a:r>
            <a:r>
              <a:rPr dirty="0" sz="1800" spc="-2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B=60 </a:t>
            </a:r>
            <a:r>
              <a:rPr dirty="0" sz="1800" spc="-48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 b="1">
                <a:solidFill>
                  <a:srgbClr val="393939"/>
                </a:solidFill>
                <a:latin typeface="Ebrima"/>
                <a:cs typeface="Ebrima"/>
              </a:rPr>
              <a:t>TestCase_02</a:t>
            </a:r>
            <a:r>
              <a:rPr dirty="0" sz="1800" spc="-5">
                <a:solidFill>
                  <a:srgbClr val="393939"/>
                </a:solidFill>
                <a:latin typeface="Ebrima"/>
                <a:cs typeface="Ebrima"/>
              </a:rPr>
              <a:t>: 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A=55, B=40 </a:t>
            </a:r>
            <a:r>
              <a:rPr dirty="0" sz="1800" spc="-48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 b="1">
                <a:solidFill>
                  <a:srgbClr val="393939"/>
                </a:solidFill>
                <a:latin typeface="Ebrima"/>
                <a:cs typeface="Ebrima"/>
              </a:rPr>
              <a:t>TestCase_03:</a:t>
            </a:r>
            <a:r>
              <a:rPr dirty="0" sz="1800" spc="-35" b="1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A=40,</a:t>
            </a:r>
            <a:r>
              <a:rPr dirty="0" sz="1800" spc="-2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B=65 </a:t>
            </a:r>
            <a:r>
              <a:rPr dirty="0" sz="1800" spc="-480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 spc="-5" b="1">
                <a:solidFill>
                  <a:srgbClr val="393939"/>
                </a:solidFill>
                <a:latin typeface="Ebrima"/>
                <a:cs typeface="Ebrima"/>
              </a:rPr>
              <a:t>TestCase_04:</a:t>
            </a:r>
            <a:r>
              <a:rPr dirty="0" sz="1800" spc="-30" b="1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A=30,</a:t>
            </a:r>
            <a:r>
              <a:rPr dirty="0" sz="1800" spc="-25">
                <a:solidFill>
                  <a:srgbClr val="393939"/>
                </a:solidFill>
                <a:latin typeface="Ebrima"/>
                <a:cs typeface="Ebrima"/>
              </a:rPr>
              <a:t> </a:t>
            </a:r>
            <a:r>
              <a:rPr dirty="0" sz="1800">
                <a:solidFill>
                  <a:srgbClr val="393939"/>
                </a:solidFill>
                <a:latin typeface="Ebrima"/>
                <a:cs typeface="Ebrima"/>
              </a:rPr>
              <a:t>B=30</a:t>
            </a:r>
            <a:endParaRPr sz="1800">
              <a:latin typeface="Ebrima"/>
              <a:cs typeface="Ebri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09259" y="5420867"/>
            <a:ext cx="986155" cy="198120"/>
            <a:chOff x="5509259" y="5420867"/>
            <a:chExt cx="986155" cy="198120"/>
          </a:xfrm>
        </p:grpSpPr>
        <p:sp>
          <p:nvSpPr>
            <p:cNvPr id="11" name="object 11"/>
            <p:cNvSpPr/>
            <p:nvPr/>
          </p:nvSpPr>
          <p:spPr>
            <a:xfrm>
              <a:off x="5515355" y="5426963"/>
              <a:ext cx="974090" cy="186055"/>
            </a:xfrm>
            <a:custGeom>
              <a:avLst/>
              <a:gdLst/>
              <a:ahLst/>
              <a:cxnLst/>
              <a:rect l="l" t="t" r="r" b="b"/>
              <a:pathLst>
                <a:path w="974089" h="186054">
                  <a:moveTo>
                    <a:pt x="973836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973836" y="185928"/>
                  </a:lnTo>
                  <a:lnTo>
                    <a:pt x="973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515355" y="5426963"/>
              <a:ext cx="974090" cy="186055"/>
            </a:xfrm>
            <a:custGeom>
              <a:avLst/>
              <a:gdLst/>
              <a:ahLst/>
              <a:cxnLst/>
              <a:rect l="l" t="t" r="r" b="b"/>
              <a:pathLst>
                <a:path w="974089" h="186054">
                  <a:moveTo>
                    <a:pt x="0" y="185928"/>
                  </a:moveTo>
                  <a:lnTo>
                    <a:pt x="973836" y="185928"/>
                  </a:lnTo>
                  <a:lnTo>
                    <a:pt x="973836" y="0"/>
                  </a:lnTo>
                  <a:lnTo>
                    <a:pt x="0" y="0"/>
                  </a:lnTo>
                  <a:lnTo>
                    <a:pt x="0" y="18592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7968995" y="795527"/>
            <a:ext cx="4223385" cy="4726305"/>
            <a:chOff x="7968995" y="795527"/>
            <a:chExt cx="4223385" cy="472630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68995" y="795527"/>
              <a:ext cx="4223004" cy="470306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732263" y="5330951"/>
              <a:ext cx="974090" cy="184785"/>
            </a:xfrm>
            <a:custGeom>
              <a:avLst/>
              <a:gdLst/>
              <a:ahLst/>
              <a:cxnLst/>
              <a:rect l="l" t="t" r="r" b="b"/>
              <a:pathLst>
                <a:path w="974090" h="184785">
                  <a:moveTo>
                    <a:pt x="973835" y="0"/>
                  </a:moveTo>
                  <a:lnTo>
                    <a:pt x="0" y="0"/>
                  </a:lnTo>
                  <a:lnTo>
                    <a:pt x="0" y="184404"/>
                  </a:lnTo>
                  <a:lnTo>
                    <a:pt x="973835" y="184404"/>
                  </a:lnTo>
                  <a:lnTo>
                    <a:pt x="9738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732263" y="5330951"/>
              <a:ext cx="974090" cy="184785"/>
            </a:xfrm>
            <a:custGeom>
              <a:avLst/>
              <a:gdLst/>
              <a:ahLst/>
              <a:cxnLst/>
              <a:rect l="l" t="t" r="r" b="b"/>
              <a:pathLst>
                <a:path w="974090" h="184785">
                  <a:moveTo>
                    <a:pt x="0" y="184404"/>
                  </a:moveTo>
                  <a:lnTo>
                    <a:pt x="973835" y="184404"/>
                  </a:lnTo>
                  <a:lnTo>
                    <a:pt x="973835" y="0"/>
                  </a:lnTo>
                  <a:lnTo>
                    <a:pt x="0" y="0"/>
                  </a:lnTo>
                  <a:lnTo>
                    <a:pt x="0" y="18440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52095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0"/>
              <a:t>Test</a:t>
            </a:r>
            <a:r>
              <a:rPr dirty="0" sz="4000" spc="-20"/>
              <a:t> </a:t>
            </a:r>
            <a:r>
              <a:rPr dirty="0" sz="4000" spc="-5"/>
              <a:t>cases</a:t>
            </a:r>
            <a:r>
              <a:rPr dirty="0" sz="4000" spc="-10"/>
              <a:t> </a:t>
            </a:r>
            <a:r>
              <a:rPr dirty="0" sz="4000" spc="-5"/>
              <a:t>objectives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4612" y="2388170"/>
            <a:ext cx="8300084" cy="317246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0" b="1">
                <a:latin typeface="Arial"/>
                <a:cs typeface="Arial"/>
              </a:rPr>
              <a:t>Test</a:t>
            </a:r>
            <a:r>
              <a:rPr dirty="0" sz="2400" spc="-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to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pass(Happy</a:t>
            </a:r>
            <a:r>
              <a:rPr dirty="0" sz="2400" spc="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scenario)</a:t>
            </a:r>
            <a:endParaRPr sz="2400">
              <a:latin typeface="Arial"/>
              <a:cs typeface="Arial"/>
            </a:endParaRPr>
          </a:p>
          <a:p>
            <a:pPr lvl="1" marL="697865" indent="-229235">
              <a:lnSpc>
                <a:spcPct val="100000"/>
              </a:lnSpc>
              <a:spcBef>
                <a:spcPts val="80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Arial MT"/>
                <a:cs typeface="Arial MT"/>
              </a:rPr>
              <a:t>Assures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that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software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minimally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works</a:t>
            </a:r>
            <a:endParaRPr sz="2000">
              <a:latin typeface="Arial MT"/>
              <a:cs typeface="Arial MT"/>
            </a:endParaRPr>
          </a:p>
          <a:p>
            <a:pPr lvl="1" marL="697865" indent="-229235">
              <a:lnSpc>
                <a:spcPct val="100000"/>
              </a:lnSpc>
              <a:spcBef>
                <a:spcPts val="73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Arial MT"/>
                <a:cs typeface="Arial MT"/>
              </a:rPr>
              <a:t>Applies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simple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straightforward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test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cases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400" spc="-50" b="1">
                <a:latin typeface="Arial"/>
                <a:cs typeface="Arial"/>
              </a:rPr>
              <a:t>Test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to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fail(Bad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scenario)</a:t>
            </a:r>
            <a:endParaRPr sz="2400">
              <a:latin typeface="Arial"/>
              <a:cs typeface="Arial"/>
            </a:endParaRPr>
          </a:p>
          <a:p>
            <a:pPr lvl="1" marL="697865" indent="-229235">
              <a:lnSpc>
                <a:spcPct val="100000"/>
              </a:lnSpc>
              <a:spcBef>
                <a:spcPts val="79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Arial MT"/>
                <a:cs typeface="Arial MT"/>
              </a:rPr>
              <a:t>Choose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test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cases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appear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weaknesses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 software</a:t>
            </a:r>
            <a:endParaRPr sz="2000">
              <a:latin typeface="Arial MT"/>
              <a:cs typeface="Arial MT"/>
            </a:endParaRPr>
          </a:p>
          <a:p>
            <a:pPr lvl="1" marL="697865" indent="-229235">
              <a:lnSpc>
                <a:spcPct val="100000"/>
              </a:lnSpc>
              <a:spcBef>
                <a:spcPts val="73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Arial MT"/>
                <a:cs typeface="Arial MT"/>
              </a:rPr>
              <a:t>Designing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test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cases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 spc="-5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sole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purpose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breaking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software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671449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Software</a:t>
            </a:r>
            <a:r>
              <a:rPr dirty="0" sz="4000" spc="-10"/>
              <a:t> </a:t>
            </a:r>
            <a:r>
              <a:rPr dirty="0" sz="4000" spc="-5"/>
              <a:t>Deployment Cycle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1284" y="2989359"/>
            <a:ext cx="9758122" cy="291756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39141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SDLC</a:t>
            </a:r>
            <a:r>
              <a:rPr dirty="0" sz="4000" spc="-30"/>
              <a:t> </a:t>
            </a:r>
            <a:r>
              <a:rPr dirty="0" sz="4000" spc="-5"/>
              <a:t>and</a:t>
            </a:r>
            <a:r>
              <a:rPr dirty="0" sz="4000" spc="-50"/>
              <a:t> </a:t>
            </a:r>
            <a:r>
              <a:rPr dirty="0" sz="4000" spc="-5"/>
              <a:t>STLC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4612" y="2452243"/>
            <a:ext cx="9772015" cy="2693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672465" indent="-22860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85">
                <a:solidFill>
                  <a:srgbClr val="212121"/>
                </a:solidFill>
                <a:latin typeface="Tahoma"/>
                <a:cs typeface="Tahoma"/>
              </a:rPr>
              <a:t>SDLC:</a:t>
            </a:r>
            <a:r>
              <a:rPr dirty="0" sz="2400" spc="-2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30">
                <a:solidFill>
                  <a:srgbClr val="212121"/>
                </a:solidFill>
                <a:latin typeface="Tahoma"/>
                <a:cs typeface="Tahoma"/>
              </a:rPr>
              <a:t>SDLC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24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Tahoma"/>
                <a:cs typeface="Tahoma"/>
              </a:rPr>
              <a:t>Software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Tahoma"/>
                <a:cs typeface="Tahoma"/>
              </a:rPr>
              <a:t>Development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Tahoma"/>
                <a:cs typeface="Tahoma"/>
              </a:rPr>
              <a:t>Life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Tahoma"/>
                <a:cs typeface="Tahoma"/>
              </a:rPr>
              <a:t>Cycle.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45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Tahoma"/>
                <a:cs typeface="Tahoma"/>
              </a:rPr>
              <a:t>sequence</a:t>
            </a:r>
            <a:r>
              <a:rPr dirty="0" sz="2400" spc="-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Tahoma"/>
                <a:cs typeface="Tahoma"/>
              </a:rPr>
              <a:t>of </a:t>
            </a:r>
            <a:r>
              <a:rPr dirty="0" sz="2400" spc="-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212121"/>
                </a:solidFill>
                <a:latin typeface="Tahoma"/>
                <a:cs typeface="Tahoma"/>
              </a:rPr>
              <a:t>activities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45">
                <a:solidFill>
                  <a:srgbClr val="212121"/>
                </a:solidFill>
                <a:latin typeface="Tahoma"/>
                <a:cs typeface="Tahoma"/>
              </a:rPr>
              <a:t>carried</a:t>
            </a:r>
            <a:r>
              <a:rPr dirty="0" sz="24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Tahoma"/>
                <a:cs typeface="Tahoma"/>
              </a:rPr>
              <a:t>out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95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dirty="0" sz="2400" spc="-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70">
                <a:solidFill>
                  <a:srgbClr val="212121"/>
                </a:solidFill>
                <a:latin typeface="Tahoma"/>
                <a:cs typeface="Tahoma"/>
              </a:rPr>
              <a:t>Developers</a:t>
            </a:r>
            <a:r>
              <a:rPr dirty="0" sz="24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24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Tahoma"/>
                <a:cs typeface="Tahoma"/>
              </a:rPr>
              <a:t>design</a:t>
            </a:r>
            <a:r>
              <a:rPr dirty="0" sz="24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85">
                <a:solidFill>
                  <a:srgbClr val="212121"/>
                </a:solidFill>
                <a:latin typeface="Tahoma"/>
                <a:cs typeface="Tahoma"/>
              </a:rPr>
              <a:t>develop</a:t>
            </a:r>
            <a:r>
              <a:rPr dirty="0" sz="2400" spc="-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35">
                <a:solidFill>
                  <a:srgbClr val="212121"/>
                </a:solidFill>
                <a:latin typeface="Tahoma"/>
                <a:cs typeface="Tahoma"/>
              </a:rPr>
              <a:t>high-quality </a:t>
            </a:r>
            <a:r>
              <a:rPr dirty="0" sz="2400" spc="-7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Tahoma"/>
                <a:cs typeface="Tahoma"/>
              </a:rPr>
              <a:t>software.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12121"/>
              </a:buClr>
              <a:buFont typeface="Arial MT"/>
              <a:buChar char="•"/>
            </a:pPr>
            <a:endParaRPr sz="4250">
              <a:latin typeface="Tahoma"/>
              <a:cs typeface="Tahoma"/>
            </a:endParaRPr>
          </a:p>
          <a:p>
            <a:pPr marL="240665" marR="5080" indent="-228600">
              <a:lnSpc>
                <a:spcPct val="110000"/>
              </a:lnSpc>
              <a:buFont typeface="Arial MT"/>
              <a:buChar char="•"/>
              <a:tabLst>
                <a:tab pos="241300" algn="l"/>
              </a:tabLst>
            </a:pPr>
            <a:r>
              <a:rPr dirty="0" sz="2400" spc="-90">
                <a:solidFill>
                  <a:srgbClr val="212121"/>
                </a:solidFill>
                <a:latin typeface="Tahoma"/>
                <a:cs typeface="Tahoma"/>
              </a:rPr>
              <a:t>STLC:</a:t>
            </a:r>
            <a:r>
              <a:rPr dirty="0" sz="2400" spc="-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40">
                <a:solidFill>
                  <a:srgbClr val="212121"/>
                </a:solidFill>
                <a:latin typeface="Tahoma"/>
                <a:cs typeface="Tahoma"/>
              </a:rPr>
              <a:t>STLC</a:t>
            </a:r>
            <a:r>
              <a:rPr dirty="0" sz="2400" spc="-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1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24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Tahoma"/>
                <a:cs typeface="Tahoma"/>
              </a:rPr>
              <a:t>Software</a:t>
            </a:r>
            <a:r>
              <a:rPr dirty="0" sz="24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Tahoma"/>
                <a:cs typeface="Tahoma"/>
              </a:rPr>
              <a:t>Testing</a:t>
            </a:r>
            <a:r>
              <a:rPr dirty="0" sz="24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Tahoma"/>
                <a:cs typeface="Tahoma"/>
              </a:rPr>
              <a:t>Life</a:t>
            </a:r>
            <a:r>
              <a:rPr dirty="0" sz="24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114">
                <a:solidFill>
                  <a:srgbClr val="212121"/>
                </a:solidFill>
                <a:latin typeface="Tahoma"/>
                <a:cs typeface="Tahoma"/>
              </a:rPr>
              <a:t>Cycle.</a:t>
            </a:r>
            <a:r>
              <a:rPr dirty="0" sz="24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9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2400" spc="-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35">
                <a:solidFill>
                  <a:srgbClr val="212121"/>
                </a:solidFill>
                <a:latin typeface="Tahoma"/>
                <a:cs typeface="Tahoma"/>
              </a:rPr>
              <a:t>consists</a:t>
            </a:r>
            <a:r>
              <a:rPr dirty="0" sz="24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11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24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50">
                <a:solidFill>
                  <a:srgbClr val="212121"/>
                </a:solidFill>
                <a:latin typeface="Tahoma"/>
                <a:cs typeface="Tahoma"/>
              </a:rPr>
              <a:t>series</a:t>
            </a:r>
            <a:r>
              <a:rPr dirty="0" sz="2400" spc="-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15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2400" spc="-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212121"/>
                </a:solidFill>
                <a:latin typeface="Tahoma"/>
                <a:cs typeface="Tahoma"/>
              </a:rPr>
              <a:t>activities </a:t>
            </a:r>
            <a:r>
              <a:rPr dirty="0" sz="2400" spc="-7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45">
                <a:solidFill>
                  <a:srgbClr val="212121"/>
                </a:solidFill>
                <a:latin typeface="Tahoma"/>
                <a:cs typeface="Tahoma"/>
              </a:rPr>
              <a:t>carried</a:t>
            </a:r>
            <a:r>
              <a:rPr dirty="0" sz="24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Tahoma"/>
                <a:cs typeface="Tahoma"/>
              </a:rPr>
              <a:t>out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95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dirty="0" sz="2400" spc="-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80">
                <a:solidFill>
                  <a:srgbClr val="212121"/>
                </a:solidFill>
                <a:latin typeface="Tahoma"/>
                <a:cs typeface="Tahoma"/>
              </a:rPr>
              <a:t>Testers</a:t>
            </a:r>
            <a:r>
              <a:rPr dirty="0" sz="24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55">
                <a:solidFill>
                  <a:srgbClr val="212121"/>
                </a:solidFill>
                <a:latin typeface="Tahoma"/>
                <a:cs typeface="Tahoma"/>
              </a:rPr>
              <a:t>methodologically</a:t>
            </a:r>
            <a:r>
              <a:rPr dirty="0" sz="2400" spc="-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5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24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20">
                <a:solidFill>
                  <a:srgbClr val="212121"/>
                </a:solidFill>
                <a:latin typeface="Tahoma"/>
                <a:cs typeface="Tahoma"/>
              </a:rPr>
              <a:t>test</a:t>
            </a:r>
            <a:r>
              <a:rPr dirty="0" sz="2400" spc="-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Tahoma"/>
                <a:cs typeface="Tahoma"/>
              </a:rPr>
              <a:t>your</a:t>
            </a:r>
            <a:r>
              <a:rPr dirty="0" sz="2400" spc="-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60">
                <a:solidFill>
                  <a:srgbClr val="212121"/>
                </a:solidFill>
                <a:latin typeface="Tahoma"/>
                <a:cs typeface="Tahoma"/>
              </a:rPr>
              <a:t>software</a:t>
            </a:r>
            <a:r>
              <a:rPr dirty="0" sz="2400" spc="-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2400" spc="-65">
                <a:solidFill>
                  <a:srgbClr val="212121"/>
                </a:solidFill>
                <a:latin typeface="Tahoma"/>
                <a:cs typeface="Tahoma"/>
              </a:rPr>
              <a:t>product.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140525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SD</a:t>
            </a:r>
            <a:r>
              <a:rPr dirty="0" sz="4000" spc="-20"/>
              <a:t>L</a:t>
            </a:r>
            <a:r>
              <a:rPr dirty="0" sz="4000" spc="-5"/>
              <a:t>C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3927" y="2246374"/>
            <a:ext cx="4596913" cy="459691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38893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STLC</a:t>
            </a:r>
            <a:r>
              <a:rPr dirty="0" sz="4000" spc="-35"/>
              <a:t> </a:t>
            </a:r>
            <a:r>
              <a:rPr dirty="0" sz="4000" spc="-5"/>
              <a:t>Life</a:t>
            </a:r>
            <a:r>
              <a:rPr dirty="0" sz="4000" spc="-20"/>
              <a:t> </a:t>
            </a:r>
            <a:r>
              <a:rPr dirty="0" sz="4000" spc="-5"/>
              <a:t>Cycle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0548" y="2478023"/>
            <a:ext cx="6325682" cy="35223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58698"/>
            <a:ext cx="55149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0">
                <a:latin typeface="Calibri"/>
                <a:cs typeface="Calibri"/>
              </a:rPr>
              <a:t>Why</a:t>
            </a:r>
            <a:r>
              <a:rPr dirty="0" sz="4000" spc="-25">
                <a:latin typeface="Calibri"/>
                <a:cs typeface="Calibri"/>
              </a:rPr>
              <a:t> </a:t>
            </a:r>
            <a:r>
              <a:rPr dirty="0" sz="4000" spc="-60">
                <a:latin typeface="Calibri"/>
                <a:cs typeface="Calibri"/>
              </a:rPr>
              <a:t>Testing</a:t>
            </a:r>
            <a:r>
              <a:rPr dirty="0" sz="4000" spc="-20">
                <a:latin typeface="Calibri"/>
                <a:cs typeface="Calibri"/>
              </a:rPr>
              <a:t> </a:t>
            </a:r>
            <a:r>
              <a:rPr dirty="0" sz="4000" spc="-5">
                <a:latin typeface="Calibri"/>
                <a:cs typeface="Calibri"/>
              </a:rPr>
              <a:t>is </a:t>
            </a:r>
            <a:r>
              <a:rPr dirty="0" sz="4000" spc="-10">
                <a:latin typeface="Calibri"/>
                <a:cs typeface="Calibri"/>
              </a:rPr>
              <a:t>Important?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4612" y="2618359"/>
            <a:ext cx="6835775" cy="2418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400" spc="-135">
                <a:latin typeface="Arial MT"/>
                <a:cs typeface="Arial MT"/>
              </a:rPr>
              <a:t>To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find and </a:t>
            </a:r>
            <a:r>
              <a:rPr dirty="0" sz="2400">
                <a:latin typeface="Arial MT"/>
                <a:cs typeface="Arial MT"/>
              </a:rPr>
              <a:t>correct</a:t>
            </a:r>
            <a:r>
              <a:rPr dirty="0" sz="2400" spc="-5">
                <a:latin typeface="Arial MT"/>
                <a:cs typeface="Arial MT"/>
              </a:rPr>
              <a:t> defects.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dirty="0" sz="2400" spc="-135">
                <a:latin typeface="Arial MT"/>
                <a:cs typeface="Arial MT"/>
              </a:rPr>
              <a:t>To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Check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whether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5">
                <a:latin typeface="Arial MT"/>
                <a:cs typeface="Arial MT"/>
              </a:rPr>
              <a:t>user’s</a:t>
            </a:r>
            <a:r>
              <a:rPr dirty="0" sz="2400" spc="3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needs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are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satisfied.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dirty="0" sz="2400" spc="-135">
                <a:latin typeface="Arial MT"/>
                <a:cs typeface="Arial MT"/>
              </a:rPr>
              <a:t>To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avoid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user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detecting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problems.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dirty="0" sz="2400" spc="-5">
                <a:latin typeface="Arial MT"/>
                <a:cs typeface="Arial MT"/>
              </a:rPr>
              <a:t>Also,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provide quality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products.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19697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V</a:t>
            </a:r>
            <a:r>
              <a:rPr dirty="0" sz="4000" spc="-75"/>
              <a:t> </a:t>
            </a:r>
            <a:r>
              <a:rPr dirty="0" sz="4000" spc="-10"/>
              <a:t>Model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7567" y="2205227"/>
            <a:ext cx="7508748" cy="437997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2073" y="0"/>
            <a:ext cx="1736644" cy="685799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63858" y="0"/>
            <a:ext cx="10119360" cy="6867525"/>
            <a:chOff x="963858" y="0"/>
            <a:chExt cx="10119360" cy="68675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858" y="0"/>
              <a:ext cx="1746067" cy="68579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14044" y="0"/>
              <a:ext cx="9964420" cy="6858000"/>
            </a:xfrm>
            <a:custGeom>
              <a:avLst/>
              <a:gdLst/>
              <a:ahLst/>
              <a:cxnLst/>
              <a:rect l="l" t="t" r="r" b="b"/>
              <a:pathLst>
                <a:path w="9964420" h="6858000">
                  <a:moveTo>
                    <a:pt x="8368030" y="0"/>
                  </a:moveTo>
                  <a:lnTo>
                    <a:pt x="1595882" y="0"/>
                  </a:lnTo>
                  <a:lnTo>
                    <a:pt x="1459230" y="130301"/>
                  </a:lnTo>
                  <a:lnTo>
                    <a:pt x="1425158" y="164703"/>
                  </a:lnTo>
                  <a:lnTo>
                    <a:pt x="1391420" y="199433"/>
                  </a:lnTo>
                  <a:lnTo>
                    <a:pt x="1358018" y="234488"/>
                  </a:lnTo>
                  <a:lnTo>
                    <a:pt x="1324955" y="269866"/>
                  </a:lnTo>
                  <a:lnTo>
                    <a:pt x="1292232" y="305564"/>
                  </a:lnTo>
                  <a:lnTo>
                    <a:pt x="1259853" y="341579"/>
                  </a:lnTo>
                  <a:lnTo>
                    <a:pt x="1227820" y="377909"/>
                  </a:lnTo>
                  <a:lnTo>
                    <a:pt x="1196136" y="414552"/>
                  </a:lnTo>
                  <a:lnTo>
                    <a:pt x="1164804" y="451504"/>
                  </a:lnTo>
                  <a:lnTo>
                    <a:pt x="1133825" y="488764"/>
                  </a:lnTo>
                  <a:lnTo>
                    <a:pt x="1103204" y="526328"/>
                  </a:lnTo>
                  <a:lnTo>
                    <a:pt x="1072941" y="564194"/>
                  </a:lnTo>
                  <a:lnTo>
                    <a:pt x="1043040" y="602359"/>
                  </a:lnTo>
                  <a:lnTo>
                    <a:pt x="1013504" y="640821"/>
                  </a:lnTo>
                  <a:lnTo>
                    <a:pt x="984335" y="679577"/>
                  </a:lnTo>
                  <a:lnTo>
                    <a:pt x="955535" y="718625"/>
                  </a:lnTo>
                  <a:lnTo>
                    <a:pt x="927108" y="757961"/>
                  </a:lnTo>
                  <a:lnTo>
                    <a:pt x="899056" y="797584"/>
                  </a:lnTo>
                  <a:lnTo>
                    <a:pt x="871381" y="837491"/>
                  </a:lnTo>
                  <a:lnTo>
                    <a:pt x="844086" y="877679"/>
                  </a:lnTo>
                  <a:lnTo>
                    <a:pt x="817173" y="918146"/>
                  </a:lnTo>
                  <a:lnTo>
                    <a:pt x="790646" y="958888"/>
                  </a:lnTo>
                  <a:lnTo>
                    <a:pt x="764507" y="999904"/>
                  </a:lnTo>
                  <a:lnTo>
                    <a:pt x="738759" y="1041190"/>
                  </a:lnTo>
                  <a:lnTo>
                    <a:pt x="713403" y="1082745"/>
                  </a:lnTo>
                  <a:lnTo>
                    <a:pt x="688443" y="1124565"/>
                  </a:lnTo>
                  <a:lnTo>
                    <a:pt x="663881" y="1166648"/>
                  </a:lnTo>
                  <a:lnTo>
                    <a:pt x="639721" y="1208992"/>
                  </a:lnTo>
                  <a:lnTo>
                    <a:pt x="615963" y="1251593"/>
                  </a:lnTo>
                  <a:lnTo>
                    <a:pt x="592612" y="1294450"/>
                  </a:lnTo>
                  <a:lnTo>
                    <a:pt x="569669" y="1337559"/>
                  </a:lnTo>
                  <a:lnTo>
                    <a:pt x="547138" y="1380918"/>
                  </a:lnTo>
                  <a:lnTo>
                    <a:pt x="525021" y="1424525"/>
                  </a:lnTo>
                  <a:lnTo>
                    <a:pt x="503319" y="1468376"/>
                  </a:lnTo>
                  <a:lnTo>
                    <a:pt x="482038" y="1512469"/>
                  </a:lnTo>
                  <a:lnTo>
                    <a:pt x="461177" y="1556802"/>
                  </a:lnTo>
                  <a:lnTo>
                    <a:pt x="440741" y="1601372"/>
                  </a:lnTo>
                  <a:lnTo>
                    <a:pt x="420732" y="1646177"/>
                  </a:lnTo>
                  <a:lnTo>
                    <a:pt x="401153" y="1691213"/>
                  </a:lnTo>
                  <a:lnTo>
                    <a:pt x="382005" y="1736478"/>
                  </a:lnTo>
                  <a:lnTo>
                    <a:pt x="363292" y="1781970"/>
                  </a:lnTo>
                  <a:lnTo>
                    <a:pt x="345017" y="1827686"/>
                  </a:lnTo>
                  <a:lnTo>
                    <a:pt x="327181" y="1873623"/>
                  </a:lnTo>
                  <a:lnTo>
                    <a:pt x="309788" y="1919779"/>
                  </a:lnTo>
                  <a:lnTo>
                    <a:pt x="292839" y="1966152"/>
                  </a:lnTo>
                  <a:lnTo>
                    <a:pt x="276339" y="2012738"/>
                  </a:lnTo>
                  <a:lnTo>
                    <a:pt x="260289" y="2059535"/>
                  </a:lnTo>
                  <a:lnTo>
                    <a:pt x="244692" y="2106540"/>
                  </a:lnTo>
                  <a:lnTo>
                    <a:pt x="229550" y="2153751"/>
                  </a:lnTo>
                  <a:lnTo>
                    <a:pt x="214866" y="2201165"/>
                  </a:lnTo>
                  <a:lnTo>
                    <a:pt x="200643" y="2248780"/>
                  </a:lnTo>
                  <a:lnTo>
                    <a:pt x="186883" y="2296593"/>
                  </a:lnTo>
                  <a:lnTo>
                    <a:pt x="173589" y="2344602"/>
                  </a:lnTo>
                  <a:lnTo>
                    <a:pt x="160764" y="2392803"/>
                  </a:lnTo>
                  <a:lnTo>
                    <a:pt x="148410" y="2441194"/>
                  </a:lnTo>
                  <a:lnTo>
                    <a:pt x="136529" y="2489774"/>
                  </a:lnTo>
                  <a:lnTo>
                    <a:pt x="125125" y="2538538"/>
                  </a:lnTo>
                  <a:lnTo>
                    <a:pt x="114200" y="2587484"/>
                  </a:lnTo>
                  <a:lnTo>
                    <a:pt x="103756" y="2636610"/>
                  </a:lnTo>
                  <a:lnTo>
                    <a:pt x="93796" y="2685914"/>
                  </a:lnTo>
                  <a:lnTo>
                    <a:pt x="84323" y="2735392"/>
                  </a:lnTo>
                  <a:lnTo>
                    <a:pt x="75339" y="2785043"/>
                  </a:lnTo>
                  <a:lnTo>
                    <a:pt x="66848" y="2834862"/>
                  </a:lnTo>
                  <a:lnTo>
                    <a:pt x="58850" y="2884849"/>
                  </a:lnTo>
                  <a:lnTo>
                    <a:pt x="51350" y="2934999"/>
                  </a:lnTo>
                  <a:lnTo>
                    <a:pt x="44349" y="2985312"/>
                  </a:lnTo>
                  <a:lnTo>
                    <a:pt x="37851" y="3035783"/>
                  </a:lnTo>
                  <a:lnTo>
                    <a:pt x="31858" y="3086411"/>
                  </a:lnTo>
                  <a:lnTo>
                    <a:pt x="26372" y="3137193"/>
                  </a:lnTo>
                  <a:lnTo>
                    <a:pt x="21396" y="3188126"/>
                  </a:lnTo>
                  <a:lnTo>
                    <a:pt x="16933" y="3239208"/>
                  </a:lnTo>
                  <a:lnTo>
                    <a:pt x="12986" y="3290435"/>
                  </a:lnTo>
                  <a:lnTo>
                    <a:pt x="9556" y="3341806"/>
                  </a:lnTo>
                  <a:lnTo>
                    <a:pt x="6647" y="3393318"/>
                  </a:lnTo>
                  <a:lnTo>
                    <a:pt x="4261" y="3444969"/>
                  </a:lnTo>
                  <a:lnTo>
                    <a:pt x="2400" y="3496755"/>
                  </a:lnTo>
                  <a:lnTo>
                    <a:pt x="1068" y="3548674"/>
                  </a:lnTo>
                  <a:lnTo>
                    <a:pt x="267" y="3600723"/>
                  </a:lnTo>
                  <a:lnTo>
                    <a:pt x="0" y="3652901"/>
                  </a:lnTo>
                  <a:lnTo>
                    <a:pt x="268" y="3705167"/>
                  </a:lnTo>
                  <a:lnTo>
                    <a:pt x="1072" y="3757305"/>
                  </a:lnTo>
                  <a:lnTo>
                    <a:pt x="2409" y="3809313"/>
                  </a:lnTo>
                  <a:lnTo>
                    <a:pt x="4276" y="3861187"/>
                  </a:lnTo>
                  <a:lnTo>
                    <a:pt x="6671" y="3912925"/>
                  </a:lnTo>
                  <a:lnTo>
                    <a:pt x="9591" y="3964524"/>
                  </a:lnTo>
                  <a:lnTo>
                    <a:pt x="13033" y="4015983"/>
                  </a:lnTo>
                  <a:lnTo>
                    <a:pt x="16995" y="4067297"/>
                  </a:lnTo>
                  <a:lnTo>
                    <a:pt x="21474" y="4118466"/>
                  </a:lnTo>
                  <a:lnTo>
                    <a:pt x="26468" y="4169485"/>
                  </a:lnTo>
                  <a:lnTo>
                    <a:pt x="31973" y="4220352"/>
                  </a:lnTo>
                  <a:lnTo>
                    <a:pt x="37988" y="4271065"/>
                  </a:lnTo>
                  <a:lnTo>
                    <a:pt x="44510" y="4321621"/>
                  </a:lnTo>
                  <a:lnTo>
                    <a:pt x="51536" y="4372018"/>
                  </a:lnTo>
                  <a:lnTo>
                    <a:pt x="59063" y="4422253"/>
                  </a:lnTo>
                  <a:lnTo>
                    <a:pt x="67089" y="4472323"/>
                  </a:lnTo>
                  <a:lnTo>
                    <a:pt x="75611" y="4522225"/>
                  </a:lnTo>
                  <a:lnTo>
                    <a:pt x="84627" y="4571957"/>
                  </a:lnTo>
                  <a:lnTo>
                    <a:pt x="94134" y="4621517"/>
                  </a:lnTo>
                  <a:lnTo>
                    <a:pt x="104129" y="4670902"/>
                  </a:lnTo>
                  <a:lnTo>
                    <a:pt x="114610" y="4720109"/>
                  </a:lnTo>
                  <a:lnTo>
                    <a:pt x="125574" y="4769135"/>
                  </a:lnTo>
                  <a:lnTo>
                    <a:pt x="137018" y="4817978"/>
                  </a:lnTo>
                  <a:lnTo>
                    <a:pt x="148941" y="4866636"/>
                  </a:lnTo>
                  <a:lnTo>
                    <a:pt x="161339" y="4915105"/>
                  </a:lnTo>
                  <a:lnTo>
                    <a:pt x="174209" y="4963383"/>
                  </a:lnTo>
                  <a:lnTo>
                    <a:pt x="187550" y="5011468"/>
                  </a:lnTo>
                  <a:lnTo>
                    <a:pt x="201358" y="5059356"/>
                  </a:lnTo>
                  <a:lnTo>
                    <a:pt x="215631" y="5107046"/>
                  </a:lnTo>
                  <a:lnTo>
                    <a:pt x="230366" y="5154534"/>
                  </a:lnTo>
                  <a:lnTo>
                    <a:pt x="245560" y="5201819"/>
                  </a:lnTo>
                  <a:lnTo>
                    <a:pt x="261212" y="5248896"/>
                  </a:lnTo>
                  <a:lnTo>
                    <a:pt x="277318" y="5295765"/>
                  </a:lnTo>
                  <a:lnTo>
                    <a:pt x="293876" y="5342421"/>
                  </a:lnTo>
                  <a:lnTo>
                    <a:pt x="310882" y="5388863"/>
                  </a:lnTo>
                  <a:lnTo>
                    <a:pt x="328336" y="5435088"/>
                  </a:lnTo>
                  <a:lnTo>
                    <a:pt x="346233" y="5481094"/>
                  </a:lnTo>
                  <a:lnTo>
                    <a:pt x="364572" y="5526876"/>
                  </a:lnTo>
                  <a:lnTo>
                    <a:pt x="383349" y="5572434"/>
                  </a:lnTo>
                  <a:lnTo>
                    <a:pt x="402562" y="5617765"/>
                  </a:lnTo>
                  <a:lnTo>
                    <a:pt x="422209" y="5662865"/>
                  </a:lnTo>
                  <a:lnTo>
                    <a:pt x="442286" y="5707732"/>
                  </a:lnTo>
                  <a:lnTo>
                    <a:pt x="462792" y="5752364"/>
                  </a:lnTo>
                  <a:lnTo>
                    <a:pt x="483723" y="5796758"/>
                  </a:lnTo>
                  <a:lnTo>
                    <a:pt x="505077" y="5840911"/>
                  </a:lnTo>
                  <a:lnTo>
                    <a:pt x="526852" y="5884821"/>
                  </a:lnTo>
                  <a:lnTo>
                    <a:pt x="549044" y="5928485"/>
                  </a:lnTo>
                  <a:lnTo>
                    <a:pt x="571652" y="5971901"/>
                  </a:lnTo>
                  <a:lnTo>
                    <a:pt x="594672" y="6015065"/>
                  </a:lnTo>
                  <a:lnTo>
                    <a:pt x="618101" y="6057976"/>
                  </a:lnTo>
                  <a:lnTo>
                    <a:pt x="641938" y="6100630"/>
                  </a:lnTo>
                  <a:lnTo>
                    <a:pt x="666180" y="6143025"/>
                  </a:lnTo>
                  <a:lnTo>
                    <a:pt x="690824" y="6185159"/>
                  </a:lnTo>
                  <a:lnTo>
                    <a:pt x="715867" y="6227028"/>
                  </a:lnTo>
                  <a:lnTo>
                    <a:pt x="741307" y="6268631"/>
                  </a:lnTo>
                  <a:lnTo>
                    <a:pt x="767141" y="6309964"/>
                  </a:lnTo>
                  <a:lnTo>
                    <a:pt x="793367" y="6351025"/>
                  </a:lnTo>
                  <a:lnTo>
                    <a:pt x="819982" y="6391811"/>
                  </a:lnTo>
                  <a:lnTo>
                    <a:pt x="846983" y="6432320"/>
                  </a:lnTo>
                  <a:lnTo>
                    <a:pt x="874367" y="6472549"/>
                  </a:lnTo>
                  <a:lnTo>
                    <a:pt x="902133" y="6512496"/>
                  </a:lnTo>
                  <a:lnTo>
                    <a:pt x="930278" y="6552157"/>
                  </a:lnTo>
                  <a:lnTo>
                    <a:pt x="958798" y="6591531"/>
                  </a:lnTo>
                  <a:lnTo>
                    <a:pt x="987691" y="6630614"/>
                  </a:lnTo>
                  <a:lnTo>
                    <a:pt x="1016955" y="6669404"/>
                  </a:lnTo>
                  <a:lnTo>
                    <a:pt x="1046587" y="6707899"/>
                  </a:lnTo>
                  <a:lnTo>
                    <a:pt x="1076585" y="6746095"/>
                  </a:lnTo>
                  <a:lnTo>
                    <a:pt x="1106945" y="6783990"/>
                  </a:lnTo>
                  <a:lnTo>
                    <a:pt x="1137666" y="6821582"/>
                  </a:lnTo>
                  <a:lnTo>
                    <a:pt x="1169162" y="6857999"/>
                  </a:lnTo>
                  <a:lnTo>
                    <a:pt x="8794750" y="6857999"/>
                  </a:lnTo>
                  <a:lnTo>
                    <a:pt x="8826246" y="6821582"/>
                  </a:lnTo>
                  <a:lnTo>
                    <a:pt x="8856966" y="6783990"/>
                  </a:lnTo>
                  <a:lnTo>
                    <a:pt x="8887326" y="6746095"/>
                  </a:lnTo>
                  <a:lnTo>
                    <a:pt x="8917324" y="6707899"/>
                  </a:lnTo>
                  <a:lnTo>
                    <a:pt x="8946956" y="6669404"/>
                  </a:lnTo>
                  <a:lnTo>
                    <a:pt x="8976220" y="6630614"/>
                  </a:lnTo>
                  <a:lnTo>
                    <a:pt x="9005113" y="6591531"/>
                  </a:lnTo>
                  <a:lnTo>
                    <a:pt x="9033633" y="6552157"/>
                  </a:lnTo>
                  <a:lnTo>
                    <a:pt x="9061778" y="6512496"/>
                  </a:lnTo>
                  <a:lnTo>
                    <a:pt x="9089544" y="6472549"/>
                  </a:lnTo>
                  <a:lnTo>
                    <a:pt x="9116928" y="6432320"/>
                  </a:lnTo>
                  <a:lnTo>
                    <a:pt x="9143929" y="6391811"/>
                  </a:lnTo>
                  <a:lnTo>
                    <a:pt x="9170544" y="6351025"/>
                  </a:lnTo>
                  <a:lnTo>
                    <a:pt x="9196770" y="6309964"/>
                  </a:lnTo>
                  <a:lnTo>
                    <a:pt x="9222604" y="6268631"/>
                  </a:lnTo>
                  <a:lnTo>
                    <a:pt x="9248044" y="6227028"/>
                  </a:lnTo>
                  <a:lnTo>
                    <a:pt x="9273087" y="6185159"/>
                  </a:lnTo>
                  <a:lnTo>
                    <a:pt x="9297731" y="6143025"/>
                  </a:lnTo>
                  <a:lnTo>
                    <a:pt x="9321973" y="6100630"/>
                  </a:lnTo>
                  <a:lnTo>
                    <a:pt x="9345810" y="6057976"/>
                  </a:lnTo>
                  <a:lnTo>
                    <a:pt x="9369239" y="6015065"/>
                  </a:lnTo>
                  <a:lnTo>
                    <a:pt x="9392259" y="5971901"/>
                  </a:lnTo>
                  <a:lnTo>
                    <a:pt x="9414867" y="5928485"/>
                  </a:lnTo>
                  <a:lnTo>
                    <a:pt x="9437059" y="5884821"/>
                  </a:lnTo>
                  <a:lnTo>
                    <a:pt x="9458834" y="5840911"/>
                  </a:lnTo>
                  <a:lnTo>
                    <a:pt x="9480188" y="5796758"/>
                  </a:lnTo>
                  <a:lnTo>
                    <a:pt x="9501119" y="5752364"/>
                  </a:lnTo>
                  <a:lnTo>
                    <a:pt x="9521625" y="5707732"/>
                  </a:lnTo>
                  <a:lnTo>
                    <a:pt x="9541702" y="5662865"/>
                  </a:lnTo>
                  <a:lnTo>
                    <a:pt x="9561349" y="5617765"/>
                  </a:lnTo>
                  <a:lnTo>
                    <a:pt x="9580562" y="5572434"/>
                  </a:lnTo>
                  <a:lnTo>
                    <a:pt x="9599339" y="5526876"/>
                  </a:lnTo>
                  <a:lnTo>
                    <a:pt x="9617678" y="5481094"/>
                  </a:lnTo>
                  <a:lnTo>
                    <a:pt x="9635575" y="5435088"/>
                  </a:lnTo>
                  <a:lnTo>
                    <a:pt x="9653029" y="5388863"/>
                  </a:lnTo>
                  <a:lnTo>
                    <a:pt x="9670035" y="5342421"/>
                  </a:lnTo>
                  <a:lnTo>
                    <a:pt x="9686593" y="5295765"/>
                  </a:lnTo>
                  <a:lnTo>
                    <a:pt x="9702699" y="5248896"/>
                  </a:lnTo>
                  <a:lnTo>
                    <a:pt x="9718351" y="5201819"/>
                  </a:lnTo>
                  <a:lnTo>
                    <a:pt x="9733545" y="5154534"/>
                  </a:lnTo>
                  <a:lnTo>
                    <a:pt x="9748280" y="5107046"/>
                  </a:lnTo>
                  <a:lnTo>
                    <a:pt x="9762553" y="5059356"/>
                  </a:lnTo>
                  <a:lnTo>
                    <a:pt x="9776361" y="5011468"/>
                  </a:lnTo>
                  <a:lnTo>
                    <a:pt x="9789702" y="4963383"/>
                  </a:lnTo>
                  <a:lnTo>
                    <a:pt x="9802572" y="4915105"/>
                  </a:lnTo>
                  <a:lnTo>
                    <a:pt x="9814970" y="4866636"/>
                  </a:lnTo>
                  <a:lnTo>
                    <a:pt x="9826893" y="4817978"/>
                  </a:lnTo>
                  <a:lnTo>
                    <a:pt x="9838337" y="4769135"/>
                  </a:lnTo>
                  <a:lnTo>
                    <a:pt x="9849301" y="4720109"/>
                  </a:lnTo>
                  <a:lnTo>
                    <a:pt x="9859782" y="4670902"/>
                  </a:lnTo>
                  <a:lnTo>
                    <a:pt x="9869777" y="4621517"/>
                  </a:lnTo>
                  <a:lnTo>
                    <a:pt x="9879284" y="4571957"/>
                  </a:lnTo>
                  <a:lnTo>
                    <a:pt x="9888300" y="4522225"/>
                  </a:lnTo>
                  <a:lnTo>
                    <a:pt x="9896822" y="4472323"/>
                  </a:lnTo>
                  <a:lnTo>
                    <a:pt x="9904848" y="4422253"/>
                  </a:lnTo>
                  <a:lnTo>
                    <a:pt x="9912375" y="4372018"/>
                  </a:lnTo>
                  <a:lnTo>
                    <a:pt x="9919401" y="4321621"/>
                  </a:lnTo>
                  <a:lnTo>
                    <a:pt x="9925923" y="4271065"/>
                  </a:lnTo>
                  <a:lnTo>
                    <a:pt x="9931938" y="4220352"/>
                  </a:lnTo>
                  <a:lnTo>
                    <a:pt x="9937443" y="4169485"/>
                  </a:lnTo>
                  <a:lnTo>
                    <a:pt x="9942437" y="4118466"/>
                  </a:lnTo>
                  <a:lnTo>
                    <a:pt x="9946916" y="4067297"/>
                  </a:lnTo>
                  <a:lnTo>
                    <a:pt x="9950878" y="4015983"/>
                  </a:lnTo>
                  <a:lnTo>
                    <a:pt x="9954320" y="3964524"/>
                  </a:lnTo>
                  <a:lnTo>
                    <a:pt x="9957240" y="3912925"/>
                  </a:lnTo>
                  <a:lnTo>
                    <a:pt x="9959635" y="3861187"/>
                  </a:lnTo>
                  <a:lnTo>
                    <a:pt x="9961502" y="3809313"/>
                  </a:lnTo>
                  <a:lnTo>
                    <a:pt x="9962839" y="3757305"/>
                  </a:lnTo>
                  <a:lnTo>
                    <a:pt x="9963643" y="3705167"/>
                  </a:lnTo>
                  <a:lnTo>
                    <a:pt x="9963912" y="3652901"/>
                  </a:lnTo>
                  <a:lnTo>
                    <a:pt x="9963644" y="3600723"/>
                  </a:lnTo>
                  <a:lnTo>
                    <a:pt x="9962843" y="3548674"/>
                  </a:lnTo>
                  <a:lnTo>
                    <a:pt x="9961511" y="3496755"/>
                  </a:lnTo>
                  <a:lnTo>
                    <a:pt x="9959650" y="3444969"/>
                  </a:lnTo>
                  <a:lnTo>
                    <a:pt x="9957264" y="3393318"/>
                  </a:lnTo>
                  <a:lnTo>
                    <a:pt x="9954355" y="3341806"/>
                  </a:lnTo>
                  <a:lnTo>
                    <a:pt x="9950925" y="3290435"/>
                  </a:lnTo>
                  <a:lnTo>
                    <a:pt x="9946978" y="3239208"/>
                  </a:lnTo>
                  <a:lnTo>
                    <a:pt x="9942515" y="3188126"/>
                  </a:lnTo>
                  <a:lnTo>
                    <a:pt x="9937539" y="3137193"/>
                  </a:lnTo>
                  <a:lnTo>
                    <a:pt x="9932053" y="3086411"/>
                  </a:lnTo>
                  <a:lnTo>
                    <a:pt x="9926060" y="3035783"/>
                  </a:lnTo>
                  <a:lnTo>
                    <a:pt x="9919562" y="2985312"/>
                  </a:lnTo>
                  <a:lnTo>
                    <a:pt x="9912561" y="2934999"/>
                  </a:lnTo>
                  <a:lnTo>
                    <a:pt x="9905061" y="2884849"/>
                  </a:lnTo>
                  <a:lnTo>
                    <a:pt x="9897063" y="2834862"/>
                  </a:lnTo>
                  <a:lnTo>
                    <a:pt x="9888572" y="2785043"/>
                  </a:lnTo>
                  <a:lnTo>
                    <a:pt x="9879588" y="2735392"/>
                  </a:lnTo>
                  <a:lnTo>
                    <a:pt x="9870115" y="2685914"/>
                  </a:lnTo>
                  <a:lnTo>
                    <a:pt x="9860155" y="2636610"/>
                  </a:lnTo>
                  <a:lnTo>
                    <a:pt x="9849711" y="2587484"/>
                  </a:lnTo>
                  <a:lnTo>
                    <a:pt x="9838786" y="2538538"/>
                  </a:lnTo>
                  <a:lnTo>
                    <a:pt x="9827382" y="2489774"/>
                  </a:lnTo>
                  <a:lnTo>
                    <a:pt x="9815501" y="2441194"/>
                  </a:lnTo>
                  <a:lnTo>
                    <a:pt x="9803147" y="2392803"/>
                  </a:lnTo>
                  <a:lnTo>
                    <a:pt x="9790322" y="2344602"/>
                  </a:lnTo>
                  <a:lnTo>
                    <a:pt x="9777028" y="2296593"/>
                  </a:lnTo>
                  <a:lnTo>
                    <a:pt x="9763268" y="2248780"/>
                  </a:lnTo>
                  <a:lnTo>
                    <a:pt x="9749045" y="2201165"/>
                  </a:lnTo>
                  <a:lnTo>
                    <a:pt x="9734361" y="2153751"/>
                  </a:lnTo>
                  <a:lnTo>
                    <a:pt x="9719219" y="2106540"/>
                  </a:lnTo>
                  <a:lnTo>
                    <a:pt x="9703622" y="2059535"/>
                  </a:lnTo>
                  <a:lnTo>
                    <a:pt x="9687572" y="2012738"/>
                  </a:lnTo>
                  <a:lnTo>
                    <a:pt x="9671072" y="1966152"/>
                  </a:lnTo>
                  <a:lnTo>
                    <a:pt x="9654123" y="1919779"/>
                  </a:lnTo>
                  <a:lnTo>
                    <a:pt x="9636730" y="1873623"/>
                  </a:lnTo>
                  <a:lnTo>
                    <a:pt x="9618894" y="1827686"/>
                  </a:lnTo>
                  <a:lnTo>
                    <a:pt x="9600619" y="1781970"/>
                  </a:lnTo>
                  <a:lnTo>
                    <a:pt x="9581906" y="1736478"/>
                  </a:lnTo>
                  <a:lnTo>
                    <a:pt x="9562758" y="1691213"/>
                  </a:lnTo>
                  <a:lnTo>
                    <a:pt x="9543179" y="1646177"/>
                  </a:lnTo>
                  <a:lnTo>
                    <a:pt x="9523170" y="1601372"/>
                  </a:lnTo>
                  <a:lnTo>
                    <a:pt x="9502734" y="1556802"/>
                  </a:lnTo>
                  <a:lnTo>
                    <a:pt x="9481873" y="1512469"/>
                  </a:lnTo>
                  <a:lnTo>
                    <a:pt x="9460592" y="1468376"/>
                  </a:lnTo>
                  <a:lnTo>
                    <a:pt x="9438890" y="1424525"/>
                  </a:lnTo>
                  <a:lnTo>
                    <a:pt x="9416773" y="1380918"/>
                  </a:lnTo>
                  <a:lnTo>
                    <a:pt x="9394242" y="1337559"/>
                  </a:lnTo>
                  <a:lnTo>
                    <a:pt x="9371299" y="1294450"/>
                  </a:lnTo>
                  <a:lnTo>
                    <a:pt x="9347948" y="1251593"/>
                  </a:lnTo>
                  <a:lnTo>
                    <a:pt x="9324190" y="1208992"/>
                  </a:lnTo>
                  <a:lnTo>
                    <a:pt x="9300030" y="1166648"/>
                  </a:lnTo>
                  <a:lnTo>
                    <a:pt x="9275468" y="1124565"/>
                  </a:lnTo>
                  <a:lnTo>
                    <a:pt x="9250508" y="1082745"/>
                  </a:lnTo>
                  <a:lnTo>
                    <a:pt x="9225152" y="1041190"/>
                  </a:lnTo>
                  <a:lnTo>
                    <a:pt x="9199404" y="999904"/>
                  </a:lnTo>
                  <a:lnTo>
                    <a:pt x="9173265" y="958888"/>
                  </a:lnTo>
                  <a:lnTo>
                    <a:pt x="9146738" y="918146"/>
                  </a:lnTo>
                  <a:lnTo>
                    <a:pt x="9119825" y="877679"/>
                  </a:lnTo>
                  <a:lnTo>
                    <a:pt x="9092530" y="837491"/>
                  </a:lnTo>
                  <a:lnTo>
                    <a:pt x="9064855" y="797584"/>
                  </a:lnTo>
                  <a:lnTo>
                    <a:pt x="9036803" y="757961"/>
                  </a:lnTo>
                  <a:lnTo>
                    <a:pt x="9008376" y="718625"/>
                  </a:lnTo>
                  <a:lnTo>
                    <a:pt x="8979576" y="679577"/>
                  </a:lnTo>
                  <a:lnTo>
                    <a:pt x="8950407" y="640821"/>
                  </a:lnTo>
                  <a:lnTo>
                    <a:pt x="8920871" y="602359"/>
                  </a:lnTo>
                  <a:lnTo>
                    <a:pt x="8890970" y="564194"/>
                  </a:lnTo>
                  <a:lnTo>
                    <a:pt x="8860707" y="526328"/>
                  </a:lnTo>
                  <a:lnTo>
                    <a:pt x="8830086" y="488764"/>
                  </a:lnTo>
                  <a:lnTo>
                    <a:pt x="8799107" y="451504"/>
                  </a:lnTo>
                  <a:lnTo>
                    <a:pt x="8767775" y="414552"/>
                  </a:lnTo>
                  <a:lnTo>
                    <a:pt x="8736091" y="377909"/>
                  </a:lnTo>
                  <a:lnTo>
                    <a:pt x="8704058" y="341579"/>
                  </a:lnTo>
                  <a:lnTo>
                    <a:pt x="8671679" y="305564"/>
                  </a:lnTo>
                  <a:lnTo>
                    <a:pt x="8638956" y="269866"/>
                  </a:lnTo>
                  <a:lnTo>
                    <a:pt x="8605893" y="234488"/>
                  </a:lnTo>
                  <a:lnTo>
                    <a:pt x="8572491" y="199433"/>
                  </a:lnTo>
                  <a:lnTo>
                    <a:pt x="8538753" y="164703"/>
                  </a:lnTo>
                  <a:lnTo>
                    <a:pt x="8504682" y="130301"/>
                  </a:lnTo>
                  <a:lnTo>
                    <a:pt x="83680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114044" y="0"/>
              <a:ext cx="9964420" cy="6858000"/>
            </a:xfrm>
            <a:custGeom>
              <a:avLst/>
              <a:gdLst/>
              <a:ahLst/>
              <a:cxnLst/>
              <a:rect l="l" t="t" r="r" b="b"/>
              <a:pathLst>
                <a:path w="9964420" h="6858000">
                  <a:moveTo>
                    <a:pt x="1595882" y="0"/>
                  </a:moveTo>
                  <a:lnTo>
                    <a:pt x="8368030" y="0"/>
                  </a:lnTo>
                  <a:lnTo>
                    <a:pt x="8504682" y="130301"/>
                  </a:lnTo>
                  <a:lnTo>
                    <a:pt x="8538753" y="164703"/>
                  </a:lnTo>
                  <a:lnTo>
                    <a:pt x="8572491" y="199433"/>
                  </a:lnTo>
                  <a:lnTo>
                    <a:pt x="8605893" y="234488"/>
                  </a:lnTo>
                  <a:lnTo>
                    <a:pt x="8638956" y="269866"/>
                  </a:lnTo>
                  <a:lnTo>
                    <a:pt x="8671679" y="305564"/>
                  </a:lnTo>
                  <a:lnTo>
                    <a:pt x="8704058" y="341579"/>
                  </a:lnTo>
                  <a:lnTo>
                    <a:pt x="8736091" y="377909"/>
                  </a:lnTo>
                  <a:lnTo>
                    <a:pt x="8767775" y="414552"/>
                  </a:lnTo>
                  <a:lnTo>
                    <a:pt x="8799107" y="451504"/>
                  </a:lnTo>
                  <a:lnTo>
                    <a:pt x="8830086" y="488764"/>
                  </a:lnTo>
                  <a:lnTo>
                    <a:pt x="8860707" y="526328"/>
                  </a:lnTo>
                  <a:lnTo>
                    <a:pt x="8890970" y="564194"/>
                  </a:lnTo>
                  <a:lnTo>
                    <a:pt x="8920871" y="602359"/>
                  </a:lnTo>
                  <a:lnTo>
                    <a:pt x="8950407" y="640821"/>
                  </a:lnTo>
                  <a:lnTo>
                    <a:pt x="8979576" y="679577"/>
                  </a:lnTo>
                  <a:lnTo>
                    <a:pt x="9008376" y="718625"/>
                  </a:lnTo>
                  <a:lnTo>
                    <a:pt x="9036803" y="757961"/>
                  </a:lnTo>
                  <a:lnTo>
                    <a:pt x="9064855" y="797584"/>
                  </a:lnTo>
                  <a:lnTo>
                    <a:pt x="9092530" y="837491"/>
                  </a:lnTo>
                  <a:lnTo>
                    <a:pt x="9119825" y="877679"/>
                  </a:lnTo>
                  <a:lnTo>
                    <a:pt x="9146738" y="918146"/>
                  </a:lnTo>
                  <a:lnTo>
                    <a:pt x="9173265" y="958888"/>
                  </a:lnTo>
                  <a:lnTo>
                    <a:pt x="9199404" y="999904"/>
                  </a:lnTo>
                  <a:lnTo>
                    <a:pt x="9225152" y="1041190"/>
                  </a:lnTo>
                  <a:lnTo>
                    <a:pt x="9250508" y="1082745"/>
                  </a:lnTo>
                  <a:lnTo>
                    <a:pt x="9275468" y="1124565"/>
                  </a:lnTo>
                  <a:lnTo>
                    <a:pt x="9300030" y="1166648"/>
                  </a:lnTo>
                  <a:lnTo>
                    <a:pt x="9324190" y="1208992"/>
                  </a:lnTo>
                  <a:lnTo>
                    <a:pt x="9347948" y="1251593"/>
                  </a:lnTo>
                  <a:lnTo>
                    <a:pt x="9371299" y="1294450"/>
                  </a:lnTo>
                  <a:lnTo>
                    <a:pt x="9394242" y="1337559"/>
                  </a:lnTo>
                  <a:lnTo>
                    <a:pt x="9416773" y="1380918"/>
                  </a:lnTo>
                  <a:lnTo>
                    <a:pt x="9438890" y="1424525"/>
                  </a:lnTo>
                  <a:lnTo>
                    <a:pt x="9460592" y="1468376"/>
                  </a:lnTo>
                  <a:lnTo>
                    <a:pt x="9481873" y="1512469"/>
                  </a:lnTo>
                  <a:lnTo>
                    <a:pt x="9502734" y="1556802"/>
                  </a:lnTo>
                  <a:lnTo>
                    <a:pt x="9523170" y="1601372"/>
                  </a:lnTo>
                  <a:lnTo>
                    <a:pt x="9543179" y="1646177"/>
                  </a:lnTo>
                  <a:lnTo>
                    <a:pt x="9562758" y="1691213"/>
                  </a:lnTo>
                  <a:lnTo>
                    <a:pt x="9581906" y="1736478"/>
                  </a:lnTo>
                  <a:lnTo>
                    <a:pt x="9600619" y="1781970"/>
                  </a:lnTo>
                  <a:lnTo>
                    <a:pt x="9618894" y="1827686"/>
                  </a:lnTo>
                  <a:lnTo>
                    <a:pt x="9636730" y="1873623"/>
                  </a:lnTo>
                  <a:lnTo>
                    <a:pt x="9654123" y="1919779"/>
                  </a:lnTo>
                  <a:lnTo>
                    <a:pt x="9671072" y="1966152"/>
                  </a:lnTo>
                  <a:lnTo>
                    <a:pt x="9687572" y="2012738"/>
                  </a:lnTo>
                  <a:lnTo>
                    <a:pt x="9703622" y="2059535"/>
                  </a:lnTo>
                  <a:lnTo>
                    <a:pt x="9719219" y="2106540"/>
                  </a:lnTo>
                  <a:lnTo>
                    <a:pt x="9734361" y="2153751"/>
                  </a:lnTo>
                  <a:lnTo>
                    <a:pt x="9749045" y="2201165"/>
                  </a:lnTo>
                  <a:lnTo>
                    <a:pt x="9763268" y="2248780"/>
                  </a:lnTo>
                  <a:lnTo>
                    <a:pt x="9777028" y="2296593"/>
                  </a:lnTo>
                  <a:lnTo>
                    <a:pt x="9790322" y="2344602"/>
                  </a:lnTo>
                  <a:lnTo>
                    <a:pt x="9803147" y="2392803"/>
                  </a:lnTo>
                  <a:lnTo>
                    <a:pt x="9815501" y="2441194"/>
                  </a:lnTo>
                  <a:lnTo>
                    <a:pt x="9827382" y="2489774"/>
                  </a:lnTo>
                  <a:lnTo>
                    <a:pt x="9838786" y="2538538"/>
                  </a:lnTo>
                  <a:lnTo>
                    <a:pt x="9849711" y="2587484"/>
                  </a:lnTo>
                  <a:lnTo>
                    <a:pt x="9860155" y="2636610"/>
                  </a:lnTo>
                  <a:lnTo>
                    <a:pt x="9870115" y="2685914"/>
                  </a:lnTo>
                  <a:lnTo>
                    <a:pt x="9879588" y="2735392"/>
                  </a:lnTo>
                  <a:lnTo>
                    <a:pt x="9888572" y="2785043"/>
                  </a:lnTo>
                  <a:lnTo>
                    <a:pt x="9897063" y="2834862"/>
                  </a:lnTo>
                  <a:lnTo>
                    <a:pt x="9905061" y="2884849"/>
                  </a:lnTo>
                  <a:lnTo>
                    <a:pt x="9912561" y="2934999"/>
                  </a:lnTo>
                  <a:lnTo>
                    <a:pt x="9919562" y="2985312"/>
                  </a:lnTo>
                  <a:lnTo>
                    <a:pt x="9926060" y="3035783"/>
                  </a:lnTo>
                  <a:lnTo>
                    <a:pt x="9932053" y="3086411"/>
                  </a:lnTo>
                  <a:lnTo>
                    <a:pt x="9937539" y="3137193"/>
                  </a:lnTo>
                  <a:lnTo>
                    <a:pt x="9942515" y="3188126"/>
                  </a:lnTo>
                  <a:lnTo>
                    <a:pt x="9946978" y="3239208"/>
                  </a:lnTo>
                  <a:lnTo>
                    <a:pt x="9950925" y="3290435"/>
                  </a:lnTo>
                  <a:lnTo>
                    <a:pt x="9954355" y="3341806"/>
                  </a:lnTo>
                  <a:lnTo>
                    <a:pt x="9957264" y="3393318"/>
                  </a:lnTo>
                  <a:lnTo>
                    <a:pt x="9959650" y="3444969"/>
                  </a:lnTo>
                  <a:lnTo>
                    <a:pt x="9961511" y="3496755"/>
                  </a:lnTo>
                  <a:lnTo>
                    <a:pt x="9962843" y="3548674"/>
                  </a:lnTo>
                  <a:lnTo>
                    <a:pt x="9963644" y="3600723"/>
                  </a:lnTo>
                  <a:lnTo>
                    <a:pt x="9963912" y="3652901"/>
                  </a:lnTo>
                  <a:lnTo>
                    <a:pt x="9963643" y="3705167"/>
                  </a:lnTo>
                  <a:lnTo>
                    <a:pt x="9962839" y="3757305"/>
                  </a:lnTo>
                  <a:lnTo>
                    <a:pt x="9961502" y="3809313"/>
                  </a:lnTo>
                  <a:lnTo>
                    <a:pt x="9959635" y="3861187"/>
                  </a:lnTo>
                  <a:lnTo>
                    <a:pt x="9957240" y="3912925"/>
                  </a:lnTo>
                  <a:lnTo>
                    <a:pt x="9954320" y="3964524"/>
                  </a:lnTo>
                  <a:lnTo>
                    <a:pt x="9950878" y="4015983"/>
                  </a:lnTo>
                  <a:lnTo>
                    <a:pt x="9946916" y="4067297"/>
                  </a:lnTo>
                  <a:lnTo>
                    <a:pt x="9942437" y="4118466"/>
                  </a:lnTo>
                  <a:lnTo>
                    <a:pt x="9937443" y="4169485"/>
                  </a:lnTo>
                  <a:lnTo>
                    <a:pt x="9931938" y="4220352"/>
                  </a:lnTo>
                  <a:lnTo>
                    <a:pt x="9925923" y="4271065"/>
                  </a:lnTo>
                  <a:lnTo>
                    <a:pt x="9919401" y="4321621"/>
                  </a:lnTo>
                  <a:lnTo>
                    <a:pt x="9912375" y="4372018"/>
                  </a:lnTo>
                  <a:lnTo>
                    <a:pt x="9904848" y="4422253"/>
                  </a:lnTo>
                  <a:lnTo>
                    <a:pt x="9896822" y="4472323"/>
                  </a:lnTo>
                  <a:lnTo>
                    <a:pt x="9888300" y="4522225"/>
                  </a:lnTo>
                  <a:lnTo>
                    <a:pt x="9879284" y="4571957"/>
                  </a:lnTo>
                  <a:lnTo>
                    <a:pt x="9869777" y="4621517"/>
                  </a:lnTo>
                  <a:lnTo>
                    <a:pt x="9859782" y="4670902"/>
                  </a:lnTo>
                  <a:lnTo>
                    <a:pt x="9849301" y="4720109"/>
                  </a:lnTo>
                  <a:lnTo>
                    <a:pt x="9838337" y="4769135"/>
                  </a:lnTo>
                  <a:lnTo>
                    <a:pt x="9826893" y="4817978"/>
                  </a:lnTo>
                  <a:lnTo>
                    <a:pt x="9814970" y="4866636"/>
                  </a:lnTo>
                  <a:lnTo>
                    <a:pt x="9802572" y="4915105"/>
                  </a:lnTo>
                  <a:lnTo>
                    <a:pt x="9789702" y="4963383"/>
                  </a:lnTo>
                  <a:lnTo>
                    <a:pt x="9776361" y="5011468"/>
                  </a:lnTo>
                  <a:lnTo>
                    <a:pt x="9762553" y="5059356"/>
                  </a:lnTo>
                  <a:lnTo>
                    <a:pt x="9748280" y="5107046"/>
                  </a:lnTo>
                  <a:lnTo>
                    <a:pt x="9733545" y="5154534"/>
                  </a:lnTo>
                  <a:lnTo>
                    <a:pt x="9718351" y="5201819"/>
                  </a:lnTo>
                  <a:lnTo>
                    <a:pt x="9702699" y="5248896"/>
                  </a:lnTo>
                  <a:lnTo>
                    <a:pt x="9686593" y="5295765"/>
                  </a:lnTo>
                  <a:lnTo>
                    <a:pt x="9670035" y="5342421"/>
                  </a:lnTo>
                  <a:lnTo>
                    <a:pt x="9653029" y="5388863"/>
                  </a:lnTo>
                  <a:lnTo>
                    <a:pt x="9635575" y="5435088"/>
                  </a:lnTo>
                  <a:lnTo>
                    <a:pt x="9617678" y="5481094"/>
                  </a:lnTo>
                  <a:lnTo>
                    <a:pt x="9599339" y="5526876"/>
                  </a:lnTo>
                  <a:lnTo>
                    <a:pt x="9580562" y="5572434"/>
                  </a:lnTo>
                  <a:lnTo>
                    <a:pt x="9561349" y="5617765"/>
                  </a:lnTo>
                  <a:lnTo>
                    <a:pt x="9541702" y="5662865"/>
                  </a:lnTo>
                  <a:lnTo>
                    <a:pt x="9521625" y="5707732"/>
                  </a:lnTo>
                  <a:lnTo>
                    <a:pt x="9501119" y="5752364"/>
                  </a:lnTo>
                  <a:lnTo>
                    <a:pt x="9480188" y="5796758"/>
                  </a:lnTo>
                  <a:lnTo>
                    <a:pt x="9458834" y="5840911"/>
                  </a:lnTo>
                  <a:lnTo>
                    <a:pt x="9437059" y="5884821"/>
                  </a:lnTo>
                  <a:lnTo>
                    <a:pt x="9414867" y="5928485"/>
                  </a:lnTo>
                  <a:lnTo>
                    <a:pt x="9392259" y="5971901"/>
                  </a:lnTo>
                  <a:lnTo>
                    <a:pt x="9369239" y="6015065"/>
                  </a:lnTo>
                  <a:lnTo>
                    <a:pt x="9345810" y="6057976"/>
                  </a:lnTo>
                  <a:lnTo>
                    <a:pt x="9321973" y="6100630"/>
                  </a:lnTo>
                  <a:lnTo>
                    <a:pt x="9297731" y="6143025"/>
                  </a:lnTo>
                  <a:lnTo>
                    <a:pt x="9273087" y="6185159"/>
                  </a:lnTo>
                  <a:lnTo>
                    <a:pt x="9248044" y="6227028"/>
                  </a:lnTo>
                  <a:lnTo>
                    <a:pt x="9222604" y="6268631"/>
                  </a:lnTo>
                  <a:lnTo>
                    <a:pt x="9196770" y="6309964"/>
                  </a:lnTo>
                  <a:lnTo>
                    <a:pt x="9170544" y="6351025"/>
                  </a:lnTo>
                  <a:lnTo>
                    <a:pt x="9143929" y="6391811"/>
                  </a:lnTo>
                  <a:lnTo>
                    <a:pt x="9116928" y="6432320"/>
                  </a:lnTo>
                  <a:lnTo>
                    <a:pt x="9089544" y="6472549"/>
                  </a:lnTo>
                  <a:lnTo>
                    <a:pt x="9061778" y="6512496"/>
                  </a:lnTo>
                  <a:lnTo>
                    <a:pt x="9033633" y="6552157"/>
                  </a:lnTo>
                  <a:lnTo>
                    <a:pt x="9005113" y="6591531"/>
                  </a:lnTo>
                  <a:lnTo>
                    <a:pt x="8976220" y="6630614"/>
                  </a:lnTo>
                  <a:lnTo>
                    <a:pt x="8946956" y="6669404"/>
                  </a:lnTo>
                  <a:lnTo>
                    <a:pt x="8917324" y="6707899"/>
                  </a:lnTo>
                  <a:lnTo>
                    <a:pt x="8887326" y="6746095"/>
                  </a:lnTo>
                  <a:lnTo>
                    <a:pt x="8856966" y="6783990"/>
                  </a:lnTo>
                  <a:lnTo>
                    <a:pt x="8826246" y="6821582"/>
                  </a:lnTo>
                  <a:lnTo>
                    <a:pt x="8794750" y="6857999"/>
                  </a:lnTo>
                  <a:lnTo>
                    <a:pt x="1169162" y="6857999"/>
                  </a:lnTo>
                  <a:lnTo>
                    <a:pt x="1137666" y="6821582"/>
                  </a:lnTo>
                  <a:lnTo>
                    <a:pt x="1106945" y="6783990"/>
                  </a:lnTo>
                  <a:lnTo>
                    <a:pt x="1076585" y="6746095"/>
                  </a:lnTo>
                  <a:lnTo>
                    <a:pt x="1046587" y="6707899"/>
                  </a:lnTo>
                  <a:lnTo>
                    <a:pt x="1016955" y="6669404"/>
                  </a:lnTo>
                  <a:lnTo>
                    <a:pt x="987691" y="6630614"/>
                  </a:lnTo>
                  <a:lnTo>
                    <a:pt x="958798" y="6591531"/>
                  </a:lnTo>
                  <a:lnTo>
                    <a:pt x="930278" y="6552157"/>
                  </a:lnTo>
                  <a:lnTo>
                    <a:pt x="902133" y="6512496"/>
                  </a:lnTo>
                  <a:lnTo>
                    <a:pt x="874367" y="6472549"/>
                  </a:lnTo>
                  <a:lnTo>
                    <a:pt x="846983" y="6432320"/>
                  </a:lnTo>
                  <a:lnTo>
                    <a:pt x="819982" y="6391811"/>
                  </a:lnTo>
                  <a:lnTo>
                    <a:pt x="793367" y="6351025"/>
                  </a:lnTo>
                  <a:lnTo>
                    <a:pt x="767141" y="6309964"/>
                  </a:lnTo>
                  <a:lnTo>
                    <a:pt x="741307" y="6268631"/>
                  </a:lnTo>
                  <a:lnTo>
                    <a:pt x="715867" y="6227028"/>
                  </a:lnTo>
                  <a:lnTo>
                    <a:pt x="690824" y="6185159"/>
                  </a:lnTo>
                  <a:lnTo>
                    <a:pt x="666180" y="6143025"/>
                  </a:lnTo>
                  <a:lnTo>
                    <a:pt x="641938" y="6100630"/>
                  </a:lnTo>
                  <a:lnTo>
                    <a:pt x="618101" y="6057976"/>
                  </a:lnTo>
                  <a:lnTo>
                    <a:pt x="594672" y="6015065"/>
                  </a:lnTo>
                  <a:lnTo>
                    <a:pt x="571652" y="5971901"/>
                  </a:lnTo>
                  <a:lnTo>
                    <a:pt x="549044" y="5928485"/>
                  </a:lnTo>
                  <a:lnTo>
                    <a:pt x="526852" y="5884821"/>
                  </a:lnTo>
                  <a:lnTo>
                    <a:pt x="505077" y="5840911"/>
                  </a:lnTo>
                  <a:lnTo>
                    <a:pt x="483723" y="5796758"/>
                  </a:lnTo>
                  <a:lnTo>
                    <a:pt x="462792" y="5752364"/>
                  </a:lnTo>
                  <a:lnTo>
                    <a:pt x="442286" y="5707732"/>
                  </a:lnTo>
                  <a:lnTo>
                    <a:pt x="422209" y="5662865"/>
                  </a:lnTo>
                  <a:lnTo>
                    <a:pt x="402562" y="5617765"/>
                  </a:lnTo>
                  <a:lnTo>
                    <a:pt x="383349" y="5572434"/>
                  </a:lnTo>
                  <a:lnTo>
                    <a:pt x="364572" y="5526876"/>
                  </a:lnTo>
                  <a:lnTo>
                    <a:pt x="346233" y="5481094"/>
                  </a:lnTo>
                  <a:lnTo>
                    <a:pt x="328336" y="5435088"/>
                  </a:lnTo>
                  <a:lnTo>
                    <a:pt x="310882" y="5388863"/>
                  </a:lnTo>
                  <a:lnTo>
                    <a:pt x="293876" y="5342421"/>
                  </a:lnTo>
                  <a:lnTo>
                    <a:pt x="277318" y="5295765"/>
                  </a:lnTo>
                  <a:lnTo>
                    <a:pt x="261212" y="5248896"/>
                  </a:lnTo>
                  <a:lnTo>
                    <a:pt x="245560" y="5201819"/>
                  </a:lnTo>
                  <a:lnTo>
                    <a:pt x="230366" y="5154534"/>
                  </a:lnTo>
                  <a:lnTo>
                    <a:pt x="215631" y="5107046"/>
                  </a:lnTo>
                  <a:lnTo>
                    <a:pt x="201358" y="5059356"/>
                  </a:lnTo>
                  <a:lnTo>
                    <a:pt x="187550" y="5011468"/>
                  </a:lnTo>
                  <a:lnTo>
                    <a:pt x="174209" y="4963383"/>
                  </a:lnTo>
                  <a:lnTo>
                    <a:pt x="161339" y="4915105"/>
                  </a:lnTo>
                  <a:lnTo>
                    <a:pt x="148941" y="4866636"/>
                  </a:lnTo>
                  <a:lnTo>
                    <a:pt x="137018" y="4817978"/>
                  </a:lnTo>
                  <a:lnTo>
                    <a:pt x="125574" y="4769135"/>
                  </a:lnTo>
                  <a:lnTo>
                    <a:pt x="114610" y="4720109"/>
                  </a:lnTo>
                  <a:lnTo>
                    <a:pt x="104129" y="4670902"/>
                  </a:lnTo>
                  <a:lnTo>
                    <a:pt x="94134" y="4621517"/>
                  </a:lnTo>
                  <a:lnTo>
                    <a:pt x="84627" y="4571957"/>
                  </a:lnTo>
                  <a:lnTo>
                    <a:pt x="75611" y="4522225"/>
                  </a:lnTo>
                  <a:lnTo>
                    <a:pt x="67089" y="4472323"/>
                  </a:lnTo>
                  <a:lnTo>
                    <a:pt x="59063" y="4422253"/>
                  </a:lnTo>
                  <a:lnTo>
                    <a:pt x="51536" y="4372018"/>
                  </a:lnTo>
                  <a:lnTo>
                    <a:pt x="44510" y="4321621"/>
                  </a:lnTo>
                  <a:lnTo>
                    <a:pt x="37988" y="4271065"/>
                  </a:lnTo>
                  <a:lnTo>
                    <a:pt x="31973" y="4220352"/>
                  </a:lnTo>
                  <a:lnTo>
                    <a:pt x="26468" y="4169485"/>
                  </a:lnTo>
                  <a:lnTo>
                    <a:pt x="21474" y="4118466"/>
                  </a:lnTo>
                  <a:lnTo>
                    <a:pt x="16995" y="4067297"/>
                  </a:lnTo>
                  <a:lnTo>
                    <a:pt x="13033" y="4015983"/>
                  </a:lnTo>
                  <a:lnTo>
                    <a:pt x="9591" y="3964524"/>
                  </a:lnTo>
                  <a:lnTo>
                    <a:pt x="6671" y="3912925"/>
                  </a:lnTo>
                  <a:lnTo>
                    <a:pt x="4276" y="3861187"/>
                  </a:lnTo>
                  <a:lnTo>
                    <a:pt x="2409" y="3809313"/>
                  </a:lnTo>
                  <a:lnTo>
                    <a:pt x="1072" y="3757305"/>
                  </a:lnTo>
                  <a:lnTo>
                    <a:pt x="268" y="3705167"/>
                  </a:lnTo>
                  <a:lnTo>
                    <a:pt x="0" y="3652901"/>
                  </a:lnTo>
                  <a:lnTo>
                    <a:pt x="267" y="3600723"/>
                  </a:lnTo>
                  <a:lnTo>
                    <a:pt x="1068" y="3548674"/>
                  </a:lnTo>
                  <a:lnTo>
                    <a:pt x="2400" y="3496755"/>
                  </a:lnTo>
                  <a:lnTo>
                    <a:pt x="4261" y="3444969"/>
                  </a:lnTo>
                  <a:lnTo>
                    <a:pt x="6647" y="3393318"/>
                  </a:lnTo>
                  <a:lnTo>
                    <a:pt x="9556" y="3341806"/>
                  </a:lnTo>
                  <a:lnTo>
                    <a:pt x="12986" y="3290435"/>
                  </a:lnTo>
                  <a:lnTo>
                    <a:pt x="16933" y="3239208"/>
                  </a:lnTo>
                  <a:lnTo>
                    <a:pt x="21396" y="3188126"/>
                  </a:lnTo>
                  <a:lnTo>
                    <a:pt x="26372" y="3137193"/>
                  </a:lnTo>
                  <a:lnTo>
                    <a:pt x="31858" y="3086411"/>
                  </a:lnTo>
                  <a:lnTo>
                    <a:pt x="37851" y="3035783"/>
                  </a:lnTo>
                  <a:lnTo>
                    <a:pt x="44349" y="2985312"/>
                  </a:lnTo>
                  <a:lnTo>
                    <a:pt x="51350" y="2934999"/>
                  </a:lnTo>
                  <a:lnTo>
                    <a:pt x="58850" y="2884849"/>
                  </a:lnTo>
                  <a:lnTo>
                    <a:pt x="66848" y="2834862"/>
                  </a:lnTo>
                  <a:lnTo>
                    <a:pt x="75339" y="2785043"/>
                  </a:lnTo>
                  <a:lnTo>
                    <a:pt x="84323" y="2735392"/>
                  </a:lnTo>
                  <a:lnTo>
                    <a:pt x="93796" y="2685914"/>
                  </a:lnTo>
                  <a:lnTo>
                    <a:pt x="103756" y="2636610"/>
                  </a:lnTo>
                  <a:lnTo>
                    <a:pt x="114200" y="2587484"/>
                  </a:lnTo>
                  <a:lnTo>
                    <a:pt x="125125" y="2538538"/>
                  </a:lnTo>
                  <a:lnTo>
                    <a:pt x="136529" y="2489774"/>
                  </a:lnTo>
                  <a:lnTo>
                    <a:pt x="148410" y="2441194"/>
                  </a:lnTo>
                  <a:lnTo>
                    <a:pt x="160764" y="2392803"/>
                  </a:lnTo>
                  <a:lnTo>
                    <a:pt x="173589" y="2344602"/>
                  </a:lnTo>
                  <a:lnTo>
                    <a:pt x="186883" y="2296593"/>
                  </a:lnTo>
                  <a:lnTo>
                    <a:pt x="200643" y="2248780"/>
                  </a:lnTo>
                  <a:lnTo>
                    <a:pt x="214866" y="2201165"/>
                  </a:lnTo>
                  <a:lnTo>
                    <a:pt x="229550" y="2153751"/>
                  </a:lnTo>
                  <a:lnTo>
                    <a:pt x="244692" y="2106540"/>
                  </a:lnTo>
                  <a:lnTo>
                    <a:pt x="260289" y="2059535"/>
                  </a:lnTo>
                  <a:lnTo>
                    <a:pt x="276339" y="2012738"/>
                  </a:lnTo>
                  <a:lnTo>
                    <a:pt x="292839" y="1966152"/>
                  </a:lnTo>
                  <a:lnTo>
                    <a:pt x="309788" y="1919779"/>
                  </a:lnTo>
                  <a:lnTo>
                    <a:pt x="327181" y="1873623"/>
                  </a:lnTo>
                  <a:lnTo>
                    <a:pt x="345017" y="1827686"/>
                  </a:lnTo>
                  <a:lnTo>
                    <a:pt x="363292" y="1781970"/>
                  </a:lnTo>
                  <a:lnTo>
                    <a:pt x="382005" y="1736478"/>
                  </a:lnTo>
                  <a:lnTo>
                    <a:pt x="401153" y="1691213"/>
                  </a:lnTo>
                  <a:lnTo>
                    <a:pt x="420732" y="1646177"/>
                  </a:lnTo>
                  <a:lnTo>
                    <a:pt x="440741" y="1601372"/>
                  </a:lnTo>
                  <a:lnTo>
                    <a:pt x="461177" y="1556802"/>
                  </a:lnTo>
                  <a:lnTo>
                    <a:pt x="482038" y="1512469"/>
                  </a:lnTo>
                  <a:lnTo>
                    <a:pt x="503319" y="1468376"/>
                  </a:lnTo>
                  <a:lnTo>
                    <a:pt x="525021" y="1424525"/>
                  </a:lnTo>
                  <a:lnTo>
                    <a:pt x="547138" y="1380918"/>
                  </a:lnTo>
                  <a:lnTo>
                    <a:pt x="569669" y="1337559"/>
                  </a:lnTo>
                  <a:lnTo>
                    <a:pt x="592612" y="1294450"/>
                  </a:lnTo>
                  <a:lnTo>
                    <a:pt x="615963" y="1251593"/>
                  </a:lnTo>
                  <a:lnTo>
                    <a:pt x="639721" y="1208992"/>
                  </a:lnTo>
                  <a:lnTo>
                    <a:pt x="663881" y="1166648"/>
                  </a:lnTo>
                  <a:lnTo>
                    <a:pt x="688443" y="1124565"/>
                  </a:lnTo>
                  <a:lnTo>
                    <a:pt x="713403" y="1082745"/>
                  </a:lnTo>
                  <a:lnTo>
                    <a:pt x="738759" y="1041190"/>
                  </a:lnTo>
                  <a:lnTo>
                    <a:pt x="764507" y="999904"/>
                  </a:lnTo>
                  <a:lnTo>
                    <a:pt x="790646" y="958888"/>
                  </a:lnTo>
                  <a:lnTo>
                    <a:pt x="817173" y="918146"/>
                  </a:lnTo>
                  <a:lnTo>
                    <a:pt x="844086" y="877679"/>
                  </a:lnTo>
                  <a:lnTo>
                    <a:pt x="871381" y="837491"/>
                  </a:lnTo>
                  <a:lnTo>
                    <a:pt x="899056" y="797584"/>
                  </a:lnTo>
                  <a:lnTo>
                    <a:pt x="927108" y="757961"/>
                  </a:lnTo>
                  <a:lnTo>
                    <a:pt x="955535" y="718625"/>
                  </a:lnTo>
                  <a:lnTo>
                    <a:pt x="984335" y="679577"/>
                  </a:lnTo>
                  <a:lnTo>
                    <a:pt x="1013504" y="640821"/>
                  </a:lnTo>
                  <a:lnTo>
                    <a:pt x="1043040" y="602359"/>
                  </a:lnTo>
                  <a:lnTo>
                    <a:pt x="1072941" y="564194"/>
                  </a:lnTo>
                  <a:lnTo>
                    <a:pt x="1103204" y="526328"/>
                  </a:lnTo>
                  <a:lnTo>
                    <a:pt x="1133825" y="488764"/>
                  </a:lnTo>
                  <a:lnTo>
                    <a:pt x="1164804" y="451504"/>
                  </a:lnTo>
                  <a:lnTo>
                    <a:pt x="1196136" y="414552"/>
                  </a:lnTo>
                  <a:lnTo>
                    <a:pt x="1227820" y="377909"/>
                  </a:lnTo>
                  <a:lnTo>
                    <a:pt x="1259853" y="341579"/>
                  </a:lnTo>
                  <a:lnTo>
                    <a:pt x="1292232" y="305564"/>
                  </a:lnTo>
                  <a:lnTo>
                    <a:pt x="1324955" y="269866"/>
                  </a:lnTo>
                  <a:lnTo>
                    <a:pt x="1358018" y="234488"/>
                  </a:lnTo>
                  <a:lnTo>
                    <a:pt x="1391420" y="199433"/>
                  </a:lnTo>
                  <a:lnTo>
                    <a:pt x="1425158" y="164703"/>
                  </a:lnTo>
                  <a:lnTo>
                    <a:pt x="1459230" y="130301"/>
                  </a:lnTo>
                  <a:lnTo>
                    <a:pt x="1595882" y="0"/>
                  </a:lnTo>
                  <a:close/>
                </a:path>
              </a:pathLst>
            </a:custGeom>
            <a:ln w="9144">
              <a:solidFill>
                <a:srgbClr val="EFE4E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21664" y="0"/>
              <a:ext cx="9949180" cy="6858000"/>
            </a:xfrm>
            <a:custGeom>
              <a:avLst/>
              <a:gdLst/>
              <a:ahLst/>
              <a:cxnLst/>
              <a:rect l="l" t="t" r="r" b="b"/>
              <a:pathLst>
                <a:path w="9949180" h="6858000">
                  <a:moveTo>
                    <a:pt x="8355203" y="0"/>
                  </a:moveTo>
                  <a:lnTo>
                    <a:pt x="1593469" y="0"/>
                  </a:lnTo>
                  <a:lnTo>
                    <a:pt x="1456944" y="130301"/>
                  </a:lnTo>
                  <a:lnTo>
                    <a:pt x="1422925" y="164703"/>
                  </a:lnTo>
                  <a:lnTo>
                    <a:pt x="1389239" y="199433"/>
                  </a:lnTo>
                  <a:lnTo>
                    <a:pt x="1355889" y="234488"/>
                  </a:lnTo>
                  <a:lnTo>
                    <a:pt x="1322877" y="269866"/>
                  </a:lnTo>
                  <a:lnTo>
                    <a:pt x="1290205" y="305564"/>
                  </a:lnTo>
                  <a:lnTo>
                    <a:pt x="1257876" y="341579"/>
                  </a:lnTo>
                  <a:lnTo>
                    <a:pt x="1225893" y="377909"/>
                  </a:lnTo>
                  <a:lnTo>
                    <a:pt x="1194259" y="414552"/>
                  </a:lnTo>
                  <a:lnTo>
                    <a:pt x="1162975" y="451504"/>
                  </a:lnTo>
                  <a:lnTo>
                    <a:pt x="1132045" y="488764"/>
                  </a:lnTo>
                  <a:lnTo>
                    <a:pt x="1101470" y="526328"/>
                  </a:lnTo>
                  <a:lnTo>
                    <a:pt x="1071255" y="564194"/>
                  </a:lnTo>
                  <a:lnTo>
                    <a:pt x="1041401" y="602359"/>
                  </a:lnTo>
                  <a:lnTo>
                    <a:pt x="1011911" y="640821"/>
                  </a:lnTo>
                  <a:lnTo>
                    <a:pt x="982787" y="679577"/>
                  </a:lnTo>
                  <a:lnTo>
                    <a:pt x="954032" y="718625"/>
                  </a:lnTo>
                  <a:lnTo>
                    <a:pt x="925650" y="757961"/>
                  </a:lnTo>
                  <a:lnTo>
                    <a:pt x="897641" y="797584"/>
                  </a:lnTo>
                  <a:lnTo>
                    <a:pt x="870009" y="837491"/>
                  </a:lnTo>
                  <a:lnTo>
                    <a:pt x="842757" y="877679"/>
                  </a:lnTo>
                  <a:lnTo>
                    <a:pt x="815887" y="918146"/>
                  </a:lnTo>
                  <a:lnTo>
                    <a:pt x="789401" y="958888"/>
                  </a:lnTo>
                  <a:lnTo>
                    <a:pt x="763303" y="999904"/>
                  </a:lnTo>
                  <a:lnTo>
                    <a:pt x="737595" y="1041190"/>
                  </a:lnTo>
                  <a:lnTo>
                    <a:pt x="712279" y="1082745"/>
                  </a:lnTo>
                  <a:lnTo>
                    <a:pt x="687358" y="1124565"/>
                  </a:lnTo>
                  <a:lnTo>
                    <a:pt x="662835" y="1166648"/>
                  </a:lnTo>
                  <a:lnTo>
                    <a:pt x="638712" y="1208992"/>
                  </a:lnTo>
                  <a:lnTo>
                    <a:pt x="614991" y="1251593"/>
                  </a:lnTo>
                  <a:lnTo>
                    <a:pt x="591677" y="1294450"/>
                  </a:lnTo>
                  <a:lnTo>
                    <a:pt x="568770" y="1337559"/>
                  </a:lnTo>
                  <a:lnTo>
                    <a:pt x="546274" y="1380918"/>
                  </a:lnTo>
                  <a:lnTo>
                    <a:pt x="524191" y="1424525"/>
                  </a:lnTo>
                  <a:lnTo>
                    <a:pt x="502525" y="1468376"/>
                  </a:lnTo>
                  <a:lnTo>
                    <a:pt x="481276" y="1512469"/>
                  </a:lnTo>
                  <a:lnTo>
                    <a:pt x="460449" y="1556802"/>
                  </a:lnTo>
                  <a:lnTo>
                    <a:pt x="440045" y="1601372"/>
                  </a:lnTo>
                  <a:lnTo>
                    <a:pt x="420067" y="1646177"/>
                  </a:lnTo>
                  <a:lnTo>
                    <a:pt x="400518" y="1691213"/>
                  </a:lnTo>
                  <a:lnTo>
                    <a:pt x="381401" y="1736478"/>
                  </a:lnTo>
                  <a:lnTo>
                    <a:pt x="362717" y="1781970"/>
                  </a:lnTo>
                  <a:lnTo>
                    <a:pt x="344471" y="1827686"/>
                  </a:lnTo>
                  <a:lnTo>
                    <a:pt x="326663" y="1873623"/>
                  </a:lnTo>
                  <a:lnTo>
                    <a:pt x="309297" y="1919779"/>
                  </a:lnTo>
                  <a:lnTo>
                    <a:pt x="292376" y="1966152"/>
                  </a:lnTo>
                  <a:lnTo>
                    <a:pt x="275901" y="2012738"/>
                  </a:lnTo>
                  <a:lnTo>
                    <a:pt x="259877" y="2059535"/>
                  </a:lnTo>
                  <a:lnTo>
                    <a:pt x="244304" y="2106540"/>
                  </a:lnTo>
                  <a:lnTo>
                    <a:pt x="229186" y="2153751"/>
                  </a:lnTo>
                  <a:lnTo>
                    <a:pt x="214526" y="2201165"/>
                  </a:lnTo>
                  <a:lnTo>
                    <a:pt x="200325" y="2248780"/>
                  </a:lnTo>
                  <a:lnTo>
                    <a:pt x="186587" y="2296593"/>
                  </a:lnTo>
                  <a:lnTo>
                    <a:pt x="173314" y="2344602"/>
                  </a:lnTo>
                  <a:lnTo>
                    <a:pt x="160509" y="2392803"/>
                  </a:lnTo>
                  <a:lnTo>
                    <a:pt x="148174" y="2441194"/>
                  </a:lnTo>
                  <a:lnTo>
                    <a:pt x="136313" y="2489774"/>
                  </a:lnTo>
                  <a:lnTo>
                    <a:pt x="124927" y="2538538"/>
                  </a:lnTo>
                  <a:lnTo>
                    <a:pt x="114018" y="2587484"/>
                  </a:lnTo>
                  <a:lnTo>
                    <a:pt x="103591" y="2636610"/>
                  </a:lnTo>
                  <a:lnTo>
                    <a:pt x="93647" y="2685914"/>
                  </a:lnTo>
                  <a:lnTo>
                    <a:pt x="84189" y="2735392"/>
                  </a:lnTo>
                  <a:lnTo>
                    <a:pt x="75220" y="2785043"/>
                  </a:lnTo>
                  <a:lnTo>
                    <a:pt x="66741" y="2834862"/>
                  </a:lnTo>
                  <a:lnTo>
                    <a:pt x="58757" y="2884849"/>
                  </a:lnTo>
                  <a:lnTo>
                    <a:pt x="51268" y="2934999"/>
                  </a:lnTo>
                  <a:lnTo>
                    <a:pt x="44279" y="2985312"/>
                  </a:lnTo>
                  <a:lnTo>
                    <a:pt x="37791" y="3035783"/>
                  </a:lnTo>
                  <a:lnTo>
                    <a:pt x="31807" y="3086411"/>
                  </a:lnTo>
                  <a:lnTo>
                    <a:pt x="26330" y="3137193"/>
                  </a:lnTo>
                  <a:lnTo>
                    <a:pt x="21362" y="3188126"/>
                  </a:lnTo>
                  <a:lnTo>
                    <a:pt x="16907" y="3239208"/>
                  </a:lnTo>
                  <a:lnTo>
                    <a:pt x="12965" y="3290435"/>
                  </a:lnTo>
                  <a:lnTo>
                    <a:pt x="9541" y="3341806"/>
                  </a:lnTo>
                  <a:lnTo>
                    <a:pt x="6636" y="3393318"/>
                  </a:lnTo>
                  <a:lnTo>
                    <a:pt x="4254" y="3444969"/>
                  </a:lnTo>
                  <a:lnTo>
                    <a:pt x="2397" y="3496755"/>
                  </a:lnTo>
                  <a:lnTo>
                    <a:pt x="1067" y="3548674"/>
                  </a:lnTo>
                  <a:lnTo>
                    <a:pt x="267" y="3600723"/>
                  </a:lnTo>
                  <a:lnTo>
                    <a:pt x="0" y="3652901"/>
                  </a:lnTo>
                  <a:lnTo>
                    <a:pt x="268" y="3705167"/>
                  </a:lnTo>
                  <a:lnTo>
                    <a:pt x="1071" y="3757305"/>
                  </a:lnTo>
                  <a:lnTo>
                    <a:pt x="2406" y="3809313"/>
                  </a:lnTo>
                  <a:lnTo>
                    <a:pt x="4270" y="3861187"/>
                  </a:lnTo>
                  <a:lnTo>
                    <a:pt x="6661" y="3912925"/>
                  </a:lnTo>
                  <a:lnTo>
                    <a:pt x="9577" y="3964524"/>
                  </a:lnTo>
                  <a:lnTo>
                    <a:pt x="13014" y="4015983"/>
                  </a:lnTo>
                  <a:lnTo>
                    <a:pt x="16970" y="4067297"/>
                  </a:lnTo>
                  <a:lnTo>
                    <a:pt x="21442" y="4118466"/>
                  </a:lnTo>
                  <a:lnTo>
                    <a:pt x="26428" y="4169485"/>
                  </a:lnTo>
                  <a:lnTo>
                    <a:pt x="31926" y="4220352"/>
                  </a:lnTo>
                  <a:lnTo>
                    <a:pt x="37931" y="4271065"/>
                  </a:lnTo>
                  <a:lnTo>
                    <a:pt x="44443" y="4321621"/>
                  </a:lnTo>
                  <a:lnTo>
                    <a:pt x="51458" y="4372018"/>
                  </a:lnTo>
                  <a:lnTo>
                    <a:pt x="58974" y="4422253"/>
                  </a:lnTo>
                  <a:lnTo>
                    <a:pt x="66988" y="4472323"/>
                  </a:lnTo>
                  <a:lnTo>
                    <a:pt x="75497" y="4522225"/>
                  </a:lnTo>
                  <a:lnTo>
                    <a:pt x="84499" y="4571957"/>
                  </a:lnTo>
                  <a:lnTo>
                    <a:pt x="93992" y="4621517"/>
                  </a:lnTo>
                  <a:lnTo>
                    <a:pt x="103972" y="4670902"/>
                  </a:lnTo>
                  <a:lnTo>
                    <a:pt x="114437" y="4720109"/>
                  </a:lnTo>
                  <a:lnTo>
                    <a:pt x="125384" y="4769135"/>
                  </a:lnTo>
                  <a:lnTo>
                    <a:pt x="136811" y="4817978"/>
                  </a:lnTo>
                  <a:lnTo>
                    <a:pt x="148716" y="4866636"/>
                  </a:lnTo>
                  <a:lnTo>
                    <a:pt x="161095" y="4915105"/>
                  </a:lnTo>
                  <a:lnTo>
                    <a:pt x="173946" y="4963383"/>
                  </a:lnTo>
                  <a:lnTo>
                    <a:pt x="187266" y="5011468"/>
                  </a:lnTo>
                  <a:lnTo>
                    <a:pt x="201053" y="5059356"/>
                  </a:lnTo>
                  <a:lnTo>
                    <a:pt x="215304" y="5107046"/>
                  </a:lnTo>
                  <a:lnTo>
                    <a:pt x="230016" y="5154534"/>
                  </a:lnTo>
                  <a:lnTo>
                    <a:pt x="245187" y="5201819"/>
                  </a:lnTo>
                  <a:lnTo>
                    <a:pt x="260815" y="5248896"/>
                  </a:lnTo>
                  <a:lnTo>
                    <a:pt x="276896" y="5295765"/>
                  </a:lnTo>
                  <a:lnTo>
                    <a:pt x="293428" y="5342421"/>
                  </a:lnTo>
                  <a:lnTo>
                    <a:pt x="310409" y="5388863"/>
                  </a:lnTo>
                  <a:lnTo>
                    <a:pt x="327835" y="5435088"/>
                  </a:lnTo>
                  <a:lnTo>
                    <a:pt x="345705" y="5481094"/>
                  </a:lnTo>
                  <a:lnTo>
                    <a:pt x="364015" y="5526876"/>
                  </a:lnTo>
                  <a:lnTo>
                    <a:pt x="382763" y="5572434"/>
                  </a:lnTo>
                  <a:lnTo>
                    <a:pt x="401947" y="5617765"/>
                  </a:lnTo>
                  <a:lnTo>
                    <a:pt x="421563" y="5662865"/>
                  </a:lnTo>
                  <a:lnTo>
                    <a:pt x="441609" y="5707732"/>
                  </a:lnTo>
                  <a:lnTo>
                    <a:pt x="462083" y="5752364"/>
                  </a:lnTo>
                  <a:lnTo>
                    <a:pt x="482981" y="5796758"/>
                  </a:lnTo>
                  <a:lnTo>
                    <a:pt x="504302" y="5840911"/>
                  </a:lnTo>
                  <a:lnTo>
                    <a:pt x="526043" y="5884821"/>
                  </a:lnTo>
                  <a:lnTo>
                    <a:pt x="548201" y="5928485"/>
                  </a:lnTo>
                  <a:lnTo>
                    <a:pt x="570773" y="5971901"/>
                  </a:lnTo>
                  <a:lnTo>
                    <a:pt x="593756" y="6015065"/>
                  </a:lnTo>
                  <a:lnTo>
                    <a:pt x="617149" y="6057976"/>
                  </a:lnTo>
                  <a:lnTo>
                    <a:pt x="640949" y="6100630"/>
                  </a:lnTo>
                  <a:lnTo>
                    <a:pt x="665153" y="6143025"/>
                  </a:lnTo>
                  <a:lnTo>
                    <a:pt x="689758" y="6185159"/>
                  </a:lnTo>
                  <a:lnTo>
                    <a:pt x="714761" y="6227028"/>
                  </a:lnTo>
                  <a:lnTo>
                    <a:pt x="740161" y="6268631"/>
                  </a:lnTo>
                  <a:lnTo>
                    <a:pt x="765954" y="6309964"/>
                  </a:lnTo>
                  <a:lnTo>
                    <a:pt x="792139" y="6351025"/>
                  </a:lnTo>
                  <a:lnTo>
                    <a:pt x="818711" y="6391811"/>
                  </a:lnTo>
                  <a:lnTo>
                    <a:pt x="845669" y="6432320"/>
                  </a:lnTo>
                  <a:lnTo>
                    <a:pt x="873010" y="6472549"/>
                  </a:lnTo>
                  <a:lnTo>
                    <a:pt x="900732" y="6512496"/>
                  </a:lnTo>
                  <a:lnTo>
                    <a:pt x="928832" y="6552157"/>
                  </a:lnTo>
                  <a:lnTo>
                    <a:pt x="957306" y="6591531"/>
                  </a:lnTo>
                  <a:lnTo>
                    <a:pt x="986154" y="6630614"/>
                  </a:lnTo>
                  <a:lnTo>
                    <a:pt x="1015371" y="6669404"/>
                  </a:lnTo>
                  <a:lnTo>
                    <a:pt x="1044956" y="6707899"/>
                  </a:lnTo>
                  <a:lnTo>
                    <a:pt x="1074905" y="6746095"/>
                  </a:lnTo>
                  <a:lnTo>
                    <a:pt x="1105216" y="6783990"/>
                  </a:lnTo>
                  <a:lnTo>
                    <a:pt x="1135888" y="6821582"/>
                  </a:lnTo>
                  <a:lnTo>
                    <a:pt x="1167384" y="6857999"/>
                  </a:lnTo>
                  <a:lnTo>
                    <a:pt x="8781288" y="6857999"/>
                  </a:lnTo>
                  <a:lnTo>
                    <a:pt x="8812784" y="6821582"/>
                  </a:lnTo>
                  <a:lnTo>
                    <a:pt x="8843455" y="6783990"/>
                  </a:lnTo>
                  <a:lnTo>
                    <a:pt x="8873766" y="6746095"/>
                  </a:lnTo>
                  <a:lnTo>
                    <a:pt x="8903716" y="6707899"/>
                  </a:lnTo>
                  <a:lnTo>
                    <a:pt x="8933300" y="6669404"/>
                  </a:lnTo>
                  <a:lnTo>
                    <a:pt x="8962517" y="6630614"/>
                  </a:lnTo>
                  <a:lnTo>
                    <a:pt x="8991365" y="6591531"/>
                  </a:lnTo>
                  <a:lnTo>
                    <a:pt x="9019839" y="6552157"/>
                  </a:lnTo>
                  <a:lnTo>
                    <a:pt x="9047939" y="6512496"/>
                  </a:lnTo>
                  <a:lnTo>
                    <a:pt x="9075661" y="6472549"/>
                  </a:lnTo>
                  <a:lnTo>
                    <a:pt x="9103002" y="6432320"/>
                  </a:lnTo>
                  <a:lnTo>
                    <a:pt x="9129960" y="6391811"/>
                  </a:lnTo>
                  <a:lnTo>
                    <a:pt x="9156532" y="6351025"/>
                  </a:lnTo>
                  <a:lnTo>
                    <a:pt x="9182717" y="6309964"/>
                  </a:lnTo>
                  <a:lnTo>
                    <a:pt x="9208510" y="6268631"/>
                  </a:lnTo>
                  <a:lnTo>
                    <a:pt x="9233910" y="6227028"/>
                  </a:lnTo>
                  <a:lnTo>
                    <a:pt x="9258913" y="6185159"/>
                  </a:lnTo>
                  <a:lnTo>
                    <a:pt x="9283518" y="6143025"/>
                  </a:lnTo>
                  <a:lnTo>
                    <a:pt x="9307722" y="6100630"/>
                  </a:lnTo>
                  <a:lnTo>
                    <a:pt x="9331522" y="6057976"/>
                  </a:lnTo>
                  <a:lnTo>
                    <a:pt x="9354915" y="6015065"/>
                  </a:lnTo>
                  <a:lnTo>
                    <a:pt x="9377898" y="5971901"/>
                  </a:lnTo>
                  <a:lnTo>
                    <a:pt x="9400470" y="5928485"/>
                  </a:lnTo>
                  <a:lnTo>
                    <a:pt x="9422628" y="5884821"/>
                  </a:lnTo>
                  <a:lnTo>
                    <a:pt x="9444369" y="5840911"/>
                  </a:lnTo>
                  <a:lnTo>
                    <a:pt x="9465690" y="5796758"/>
                  </a:lnTo>
                  <a:lnTo>
                    <a:pt x="9486588" y="5752364"/>
                  </a:lnTo>
                  <a:lnTo>
                    <a:pt x="9507062" y="5707732"/>
                  </a:lnTo>
                  <a:lnTo>
                    <a:pt x="9527108" y="5662865"/>
                  </a:lnTo>
                  <a:lnTo>
                    <a:pt x="9546724" y="5617765"/>
                  </a:lnTo>
                  <a:lnTo>
                    <a:pt x="9565908" y="5572434"/>
                  </a:lnTo>
                  <a:lnTo>
                    <a:pt x="9584656" y="5526876"/>
                  </a:lnTo>
                  <a:lnTo>
                    <a:pt x="9602966" y="5481094"/>
                  </a:lnTo>
                  <a:lnTo>
                    <a:pt x="9620836" y="5435088"/>
                  </a:lnTo>
                  <a:lnTo>
                    <a:pt x="9638262" y="5388863"/>
                  </a:lnTo>
                  <a:lnTo>
                    <a:pt x="9655243" y="5342421"/>
                  </a:lnTo>
                  <a:lnTo>
                    <a:pt x="9671775" y="5295765"/>
                  </a:lnTo>
                  <a:lnTo>
                    <a:pt x="9687856" y="5248896"/>
                  </a:lnTo>
                  <a:lnTo>
                    <a:pt x="9703484" y="5201819"/>
                  </a:lnTo>
                  <a:lnTo>
                    <a:pt x="9718655" y="5154534"/>
                  </a:lnTo>
                  <a:lnTo>
                    <a:pt x="9733367" y="5107046"/>
                  </a:lnTo>
                  <a:lnTo>
                    <a:pt x="9747618" y="5059356"/>
                  </a:lnTo>
                  <a:lnTo>
                    <a:pt x="9761405" y="5011468"/>
                  </a:lnTo>
                  <a:lnTo>
                    <a:pt x="9774725" y="4963383"/>
                  </a:lnTo>
                  <a:lnTo>
                    <a:pt x="9787576" y="4915105"/>
                  </a:lnTo>
                  <a:lnTo>
                    <a:pt x="9799955" y="4866636"/>
                  </a:lnTo>
                  <a:lnTo>
                    <a:pt x="9811860" y="4817978"/>
                  </a:lnTo>
                  <a:lnTo>
                    <a:pt x="9823287" y="4769135"/>
                  </a:lnTo>
                  <a:lnTo>
                    <a:pt x="9834234" y="4720109"/>
                  </a:lnTo>
                  <a:lnTo>
                    <a:pt x="9844699" y="4670902"/>
                  </a:lnTo>
                  <a:lnTo>
                    <a:pt x="9854679" y="4621517"/>
                  </a:lnTo>
                  <a:lnTo>
                    <a:pt x="9864172" y="4571957"/>
                  </a:lnTo>
                  <a:lnTo>
                    <a:pt x="9873174" y="4522225"/>
                  </a:lnTo>
                  <a:lnTo>
                    <a:pt x="9881683" y="4472323"/>
                  </a:lnTo>
                  <a:lnTo>
                    <a:pt x="9889697" y="4422253"/>
                  </a:lnTo>
                  <a:lnTo>
                    <a:pt x="9897213" y="4372018"/>
                  </a:lnTo>
                  <a:lnTo>
                    <a:pt x="9904228" y="4321621"/>
                  </a:lnTo>
                  <a:lnTo>
                    <a:pt x="9910740" y="4271065"/>
                  </a:lnTo>
                  <a:lnTo>
                    <a:pt x="9916745" y="4220352"/>
                  </a:lnTo>
                  <a:lnTo>
                    <a:pt x="9922243" y="4169485"/>
                  </a:lnTo>
                  <a:lnTo>
                    <a:pt x="9927229" y="4118466"/>
                  </a:lnTo>
                  <a:lnTo>
                    <a:pt x="9931701" y="4067297"/>
                  </a:lnTo>
                  <a:lnTo>
                    <a:pt x="9935657" y="4015983"/>
                  </a:lnTo>
                  <a:lnTo>
                    <a:pt x="9939094" y="3964524"/>
                  </a:lnTo>
                  <a:lnTo>
                    <a:pt x="9942010" y="3912925"/>
                  </a:lnTo>
                  <a:lnTo>
                    <a:pt x="9944401" y="3861187"/>
                  </a:lnTo>
                  <a:lnTo>
                    <a:pt x="9946265" y="3809313"/>
                  </a:lnTo>
                  <a:lnTo>
                    <a:pt x="9947600" y="3757305"/>
                  </a:lnTo>
                  <a:lnTo>
                    <a:pt x="9948403" y="3705167"/>
                  </a:lnTo>
                  <a:lnTo>
                    <a:pt x="9948671" y="3652901"/>
                  </a:lnTo>
                  <a:lnTo>
                    <a:pt x="9948404" y="3600723"/>
                  </a:lnTo>
                  <a:lnTo>
                    <a:pt x="9947604" y="3548674"/>
                  </a:lnTo>
                  <a:lnTo>
                    <a:pt x="9946274" y="3496755"/>
                  </a:lnTo>
                  <a:lnTo>
                    <a:pt x="9944417" y="3444969"/>
                  </a:lnTo>
                  <a:lnTo>
                    <a:pt x="9942035" y="3393318"/>
                  </a:lnTo>
                  <a:lnTo>
                    <a:pt x="9939130" y="3341806"/>
                  </a:lnTo>
                  <a:lnTo>
                    <a:pt x="9935706" y="3290435"/>
                  </a:lnTo>
                  <a:lnTo>
                    <a:pt x="9931764" y="3239208"/>
                  </a:lnTo>
                  <a:lnTo>
                    <a:pt x="9927309" y="3188126"/>
                  </a:lnTo>
                  <a:lnTo>
                    <a:pt x="9922341" y="3137193"/>
                  </a:lnTo>
                  <a:lnTo>
                    <a:pt x="9916864" y="3086411"/>
                  </a:lnTo>
                  <a:lnTo>
                    <a:pt x="9910880" y="3035783"/>
                  </a:lnTo>
                  <a:lnTo>
                    <a:pt x="9904392" y="2985312"/>
                  </a:lnTo>
                  <a:lnTo>
                    <a:pt x="9897403" y="2934999"/>
                  </a:lnTo>
                  <a:lnTo>
                    <a:pt x="9889914" y="2884849"/>
                  </a:lnTo>
                  <a:lnTo>
                    <a:pt x="9881930" y="2834862"/>
                  </a:lnTo>
                  <a:lnTo>
                    <a:pt x="9873451" y="2785043"/>
                  </a:lnTo>
                  <a:lnTo>
                    <a:pt x="9864482" y="2735392"/>
                  </a:lnTo>
                  <a:lnTo>
                    <a:pt x="9855024" y="2685914"/>
                  </a:lnTo>
                  <a:lnTo>
                    <a:pt x="9845080" y="2636610"/>
                  </a:lnTo>
                  <a:lnTo>
                    <a:pt x="9834653" y="2587484"/>
                  </a:lnTo>
                  <a:lnTo>
                    <a:pt x="9823744" y="2538538"/>
                  </a:lnTo>
                  <a:lnTo>
                    <a:pt x="9812358" y="2489774"/>
                  </a:lnTo>
                  <a:lnTo>
                    <a:pt x="9800497" y="2441194"/>
                  </a:lnTo>
                  <a:lnTo>
                    <a:pt x="9788162" y="2392803"/>
                  </a:lnTo>
                  <a:lnTo>
                    <a:pt x="9775357" y="2344602"/>
                  </a:lnTo>
                  <a:lnTo>
                    <a:pt x="9762084" y="2296593"/>
                  </a:lnTo>
                  <a:lnTo>
                    <a:pt x="9748346" y="2248780"/>
                  </a:lnTo>
                  <a:lnTo>
                    <a:pt x="9734145" y="2201165"/>
                  </a:lnTo>
                  <a:lnTo>
                    <a:pt x="9719485" y="2153751"/>
                  </a:lnTo>
                  <a:lnTo>
                    <a:pt x="9704367" y="2106540"/>
                  </a:lnTo>
                  <a:lnTo>
                    <a:pt x="9688794" y="2059535"/>
                  </a:lnTo>
                  <a:lnTo>
                    <a:pt x="9672770" y="2012738"/>
                  </a:lnTo>
                  <a:lnTo>
                    <a:pt x="9656295" y="1966152"/>
                  </a:lnTo>
                  <a:lnTo>
                    <a:pt x="9639374" y="1919779"/>
                  </a:lnTo>
                  <a:lnTo>
                    <a:pt x="9622008" y="1873623"/>
                  </a:lnTo>
                  <a:lnTo>
                    <a:pt x="9604200" y="1827686"/>
                  </a:lnTo>
                  <a:lnTo>
                    <a:pt x="9585954" y="1781970"/>
                  </a:lnTo>
                  <a:lnTo>
                    <a:pt x="9567270" y="1736478"/>
                  </a:lnTo>
                  <a:lnTo>
                    <a:pt x="9548153" y="1691213"/>
                  </a:lnTo>
                  <a:lnTo>
                    <a:pt x="9528604" y="1646177"/>
                  </a:lnTo>
                  <a:lnTo>
                    <a:pt x="9508626" y="1601372"/>
                  </a:lnTo>
                  <a:lnTo>
                    <a:pt x="9488222" y="1556802"/>
                  </a:lnTo>
                  <a:lnTo>
                    <a:pt x="9467395" y="1512469"/>
                  </a:lnTo>
                  <a:lnTo>
                    <a:pt x="9446146" y="1468376"/>
                  </a:lnTo>
                  <a:lnTo>
                    <a:pt x="9424480" y="1424525"/>
                  </a:lnTo>
                  <a:lnTo>
                    <a:pt x="9402397" y="1380918"/>
                  </a:lnTo>
                  <a:lnTo>
                    <a:pt x="9379901" y="1337559"/>
                  </a:lnTo>
                  <a:lnTo>
                    <a:pt x="9356994" y="1294450"/>
                  </a:lnTo>
                  <a:lnTo>
                    <a:pt x="9333680" y="1251593"/>
                  </a:lnTo>
                  <a:lnTo>
                    <a:pt x="9309959" y="1208992"/>
                  </a:lnTo>
                  <a:lnTo>
                    <a:pt x="9285836" y="1166648"/>
                  </a:lnTo>
                  <a:lnTo>
                    <a:pt x="9261313" y="1124565"/>
                  </a:lnTo>
                  <a:lnTo>
                    <a:pt x="9236392" y="1082745"/>
                  </a:lnTo>
                  <a:lnTo>
                    <a:pt x="9211076" y="1041190"/>
                  </a:lnTo>
                  <a:lnTo>
                    <a:pt x="9185368" y="999904"/>
                  </a:lnTo>
                  <a:lnTo>
                    <a:pt x="9159270" y="958888"/>
                  </a:lnTo>
                  <a:lnTo>
                    <a:pt x="9132784" y="918146"/>
                  </a:lnTo>
                  <a:lnTo>
                    <a:pt x="9105914" y="877679"/>
                  </a:lnTo>
                  <a:lnTo>
                    <a:pt x="9078662" y="837491"/>
                  </a:lnTo>
                  <a:lnTo>
                    <a:pt x="9051030" y="797584"/>
                  </a:lnTo>
                  <a:lnTo>
                    <a:pt x="9023021" y="757961"/>
                  </a:lnTo>
                  <a:lnTo>
                    <a:pt x="8994639" y="718625"/>
                  </a:lnTo>
                  <a:lnTo>
                    <a:pt x="8965884" y="679577"/>
                  </a:lnTo>
                  <a:lnTo>
                    <a:pt x="8936760" y="640821"/>
                  </a:lnTo>
                  <a:lnTo>
                    <a:pt x="8907270" y="602359"/>
                  </a:lnTo>
                  <a:lnTo>
                    <a:pt x="8877416" y="564194"/>
                  </a:lnTo>
                  <a:lnTo>
                    <a:pt x="8847201" y="526328"/>
                  </a:lnTo>
                  <a:lnTo>
                    <a:pt x="8816626" y="488764"/>
                  </a:lnTo>
                  <a:lnTo>
                    <a:pt x="8785696" y="451504"/>
                  </a:lnTo>
                  <a:lnTo>
                    <a:pt x="8754412" y="414552"/>
                  </a:lnTo>
                  <a:lnTo>
                    <a:pt x="8722778" y="377909"/>
                  </a:lnTo>
                  <a:lnTo>
                    <a:pt x="8690795" y="341579"/>
                  </a:lnTo>
                  <a:lnTo>
                    <a:pt x="8658466" y="305564"/>
                  </a:lnTo>
                  <a:lnTo>
                    <a:pt x="8625794" y="269866"/>
                  </a:lnTo>
                  <a:lnTo>
                    <a:pt x="8592782" y="234488"/>
                  </a:lnTo>
                  <a:lnTo>
                    <a:pt x="8559432" y="199433"/>
                  </a:lnTo>
                  <a:lnTo>
                    <a:pt x="8525746" y="164703"/>
                  </a:lnTo>
                  <a:lnTo>
                    <a:pt x="8491728" y="130301"/>
                  </a:lnTo>
                  <a:lnTo>
                    <a:pt x="83552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Thanks</a:t>
            </a:r>
          </a:p>
        </p:txBody>
      </p:sp>
      <p:sp>
        <p:nvSpPr>
          <p:cNvPr id="9" name="object 9"/>
          <p:cNvSpPr/>
          <p:nvPr/>
        </p:nvSpPr>
        <p:spPr>
          <a:xfrm>
            <a:off x="3718559" y="5524500"/>
            <a:ext cx="4754880" cy="27940"/>
          </a:xfrm>
          <a:custGeom>
            <a:avLst/>
            <a:gdLst/>
            <a:ahLst/>
            <a:cxnLst/>
            <a:rect l="l" t="t" r="r" b="b"/>
            <a:pathLst>
              <a:path w="4754880" h="27939">
                <a:moveTo>
                  <a:pt x="4754880" y="0"/>
                </a:moveTo>
                <a:lnTo>
                  <a:pt x="0" y="0"/>
                </a:lnTo>
                <a:lnTo>
                  <a:pt x="0" y="27431"/>
                </a:lnTo>
                <a:lnTo>
                  <a:pt x="4754880" y="27431"/>
                </a:lnTo>
                <a:lnTo>
                  <a:pt x="4754880" y="0"/>
                </a:lnTo>
                <a:close/>
              </a:path>
            </a:pathLst>
          </a:custGeom>
          <a:solidFill>
            <a:srgbClr val="C59596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259270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Objectives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4612" y="2618359"/>
            <a:ext cx="7633334" cy="3094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Ensure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requirement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matching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with</a:t>
            </a:r>
            <a:r>
              <a:rPr dirty="0" sz="2400" spc="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customer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needed.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/>
            </a:pPr>
            <a:endParaRPr sz="21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Define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defects.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AutoNum type="arabicPeriod"/>
            </a:pPr>
            <a:endParaRPr sz="21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Prevent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defects.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/>
            </a:pPr>
            <a:endParaRPr sz="21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Ensure </a:t>
            </a:r>
            <a:r>
              <a:rPr dirty="0" sz="2400">
                <a:latin typeface="Arial MT"/>
                <a:cs typeface="Arial MT"/>
              </a:rPr>
              <a:t>best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30">
                <a:latin typeface="Arial MT"/>
                <a:cs typeface="Arial MT"/>
              </a:rPr>
              <a:t>quality.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AutoNum type="arabicPeriod"/>
            </a:pPr>
            <a:endParaRPr sz="2100">
              <a:latin typeface="Arial MT"/>
              <a:cs typeface="Arial MT"/>
            </a:endParaRPr>
          </a:p>
          <a:p>
            <a:pPr marL="469265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dirty="0" sz="2400" spc="-5">
                <a:latin typeface="Arial MT"/>
                <a:cs typeface="Arial MT"/>
              </a:rPr>
              <a:t>Generate High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quality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test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cases.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639826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Why</a:t>
            </a:r>
            <a:r>
              <a:rPr dirty="0" sz="4000" spc="-15"/>
              <a:t> </a:t>
            </a:r>
            <a:r>
              <a:rPr dirty="0" sz="4000" spc="-5"/>
              <a:t>does</a:t>
            </a:r>
            <a:r>
              <a:rPr dirty="0" sz="4000" spc="-15"/>
              <a:t> </a:t>
            </a:r>
            <a:r>
              <a:rPr dirty="0" sz="4000" spc="-5"/>
              <a:t>SW</a:t>
            </a:r>
            <a:r>
              <a:rPr dirty="0" sz="4000" spc="-20"/>
              <a:t> </a:t>
            </a:r>
            <a:r>
              <a:rPr dirty="0" sz="4000" spc="-5"/>
              <a:t>have </a:t>
            </a:r>
            <a:r>
              <a:rPr dirty="0" sz="4000" spc="-10"/>
              <a:t>Bugs?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4612" y="2618359"/>
            <a:ext cx="8191500" cy="2894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 MT"/>
                <a:cs typeface="Arial MT"/>
              </a:rPr>
              <a:t>Miscommunication</a:t>
            </a:r>
            <a:r>
              <a:rPr dirty="0" sz="2400" spc="4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or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No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Communication.</a:t>
            </a:r>
            <a:endParaRPr sz="2400">
              <a:latin typeface="Arial MT"/>
              <a:cs typeface="Arial MT"/>
            </a:endParaRPr>
          </a:p>
          <a:p>
            <a:pPr lvl="1" marL="697865" indent="-229235">
              <a:lnSpc>
                <a:spcPct val="100000"/>
              </a:lnSpc>
              <a:spcBef>
                <a:spcPts val="172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800">
                <a:latin typeface="Arial MT"/>
                <a:cs typeface="Arial MT"/>
              </a:rPr>
              <a:t>That </a:t>
            </a:r>
            <a:r>
              <a:rPr dirty="0" sz="1800" spc="-25">
                <a:latin typeface="Arial MT"/>
                <a:cs typeface="Arial MT"/>
              </a:rPr>
              <a:t>we</a:t>
            </a:r>
            <a:r>
              <a:rPr dirty="0" sz="1800" spc="3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are not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clear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about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 spc="-15">
                <a:latin typeface="Arial MT"/>
                <a:cs typeface="Arial MT"/>
              </a:rPr>
              <a:t>what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an application</a:t>
            </a:r>
            <a:r>
              <a:rPr dirty="0" sz="1800" spc="30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should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do or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shouldn’t</a:t>
            </a:r>
            <a:r>
              <a:rPr dirty="0" sz="1800" spc="25">
                <a:latin typeface="Arial MT"/>
                <a:cs typeface="Arial MT"/>
              </a:rPr>
              <a:t> </a:t>
            </a:r>
            <a:r>
              <a:rPr dirty="0" sz="1800" spc="-5">
                <a:latin typeface="Arial MT"/>
                <a:cs typeface="Arial MT"/>
              </a:rPr>
              <a:t>de.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95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dirty="0" sz="2400" spc="-25">
                <a:latin typeface="Arial MT"/>
                <a:cs typeface="Arial MT"/>
              </a:rPr>
              <a:t>Time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Pressure.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dirty="0" sz="2400" spc="-5">
                <a:latin typeface="Arial MT"/>
                <a:cs typeface="Arial MT"/>
              </a:rPr>
              <a:t>Programming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Mistakes.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dirty="0" sz="2400" spc="-5">
                <a:latin typeface="Arial MT"/>
                <a:cs typeface="Arial MT"/>
              </a:rPr>
              <a:t>Changing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Requirements.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725932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SW</a:t>
            </a:r>
            <a:r>
              <a:rPr dirty="0" sz="4000" spc="-35"/>
              <a:t> </a:t>
            </a:r>
            <a:r>
              <a:rPr dirty="0" sz="4000" spc="-50"/>
              <a:t>Testing</a:t>
            </a:r>
            <a:r>
              <a:rPr dirty="0" sz="4000" spc="-20"/>
              <a:t> </a:t>
            </a:r>
            <a:r>
              <a:rPr dirty="0" sz="4000" spc="-5"/>
              <a:t>Misunderstanding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4612" y="2618359"/>
            <a:ext cx="8923020" cy="37706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dirty="0" sz="2400" spc="-40">
                <a:latin typeface="Arial MT"/>
                <a:cs typeface="Arial MT"/>
              </a:rPr>
              <a:t>Testing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debugging.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dirty="0" sz="2400">
                <a:latin typeface="Arial MT"/>
                <a:cs typeface="Arial MT"/>
              </a:rPr>
              <a:t>If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programmers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were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more carful,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testing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would</a:t>
            </a:r>
            <a:r>
              <a:rPr dirty="0" sz="2400" spc="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unnecessary.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dirty="0" sz="2400" spc="-40">
                <a:latin typeface="Arial MT"/>
                <a:cs typeface="Arial MT"/>
              </a:rPr>
              <a:t>Testing</a:t>
            </a:r>
            <a:r>
              <a:rPr dirty="0" sz="240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activities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start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only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after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 </a:t>
            </a:r>
            <a:r>
              <a:rPr dirty="0" sz="2400" spc="-5">
                <a:latin typeface="Arial MT"/>
                <a:cs typeface="Arial MT"/>
              </a:rPr>
              <a:t>coding</a:t>
            </a:r>
            <a:r>
              <a:rPr dirty="0" sz="2400" spc="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is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complete.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dirty="0" sz="2400" spc="-40">
                <a:latin typeface="Arial MT"/>
                <a:cs typeface="Arial MT"/>
              </a:rPr>
              <a:t>Testing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never ends.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dirty="0" sz="2400" spc="-40">
                <a:latin typeface="Arial MT"/>
                <a:cs typeface="Arial MT"/>
              </a:rPr>
              <a:t>Testing</a:t>
            </a:r>
            <a:r>
              <a:rPr dirty="0" sz="2400" spc="-10">
                <a:latin typeface="Arial MT"/>
                <a:cs typeface="Arial MT"/>
              </a:rPr>
              <a:t> is</a:t>
            </a:r>
            <a:r>
              <a:rPr dirty="0" sz="2400" spc="-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not </a:t>
            </a:r>
            <a:r>
              <a:rPr dirty="0" sz="2400" spc="-5">
                <a:latin typeface="Arial MT"/>
                <a:cs typeface="Arial MT"/>
              </a:rPr>
              <a:t>a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creative</a:t>
            </a:r>
            <a:r>
              <a:rPr dirty="0" sz="2400">
                <a:latin typeface="Arial MT"/>
                <a:cs typeface="Arial MT"/>
              </a:rPr>
              <a:t> task.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1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dirty="0" sz="2400" spc="-5">
                <a:latin typeface="Arial MT"/>
                <a:cs typeface="Arial MT"/>
              </a:rPr>
              <a:t>Manual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5">
                <a:latin typeface="Arial MT"/>
                <a:cs typeface="Arial MT"/>
              </a:rPr>
              <a:t>testing</a:t>
            </a:r>
            <a:r>
              <a:rPr dirty="0" sz="2400" spc="-10">
                <a:latin typeface="Arial MT"/>
                <a:cs typeface="Arial MT"/>
              </a:rPr>
              <a:t> </a:t>
            </a:r>
            <a:r>
              <a:rPr dirty="0" sz="2400" spc="-40">
                <a:latin typeface="Arial MT"/>
                <a:cs typeface="Arial MT"/>
              </a:rPr>
              <a:t>only.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831278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5"/>
              <a:t>What</a:t>
            </a:r>
            <a:r>
              <a:rPr dirty="0" sz="4000" spc="-10"/>
              <a:t> </a:t>
            </a:r>
            <a:r>
              <a:rPr dirty="0" sz="4000"/>
              <a:t>is</a:t>
            </a:r>
            <a:r>
              <a:rPr dirty="0" sz="4000" spc="-10"/>
              <a:t> </a:t>
            </a:r>
            <a:r>
              <a:rPr dirty="0" sz="4000" spc="-5"/>
              <a:t>Bug</a:t>
            </a:r>
            <a:r>
              <a:rPr dirty="0" sz="4000" spc="-10"/>
              <a:t> </a:t>
            </a:r>
            <a:r>
              <a:rPr dirty="0" sz="4000" spc="-5"/>
              <a:t>and</a:t>
            </a:r>
            <a:r>
              <a:rPr dirty="0" sz="4000" spc="-25"/>
              <a:t> </a:t>
            </a:r>
            <a:r>
              <a:rPr dirty="0" sz="4000" spc="-5"/>
              <a:t>How</a:t>
            </a:r>
            <a:r>
              <a:rPr dirty="0" sz="4000" spc="-10"/>
              <a:t> </a:t>
            </a:r>
            <a:r>
              <a:rPr dirty="0" sz="4000"/>
              <a:t>to</a:t>
            </a:r>
            <a:r>
              <a:rPr dirty="0" sz="4000" spc="-5"/>
              <a:t> find</a:t>
            </a:r>
            <a:r>
              <a:rPr dirty="0" sz="4000" spc="-15"/>
              <a:t> </a:t>
            </a:r>
            <a:r>
              <a:rPr dirty="0" sz="4000" spc="-10"/>
              <a:t>Bugs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996820" y="2462910"/>
            <a:ext cx="8406130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13380" marR="5080" indent="-2901315">
              <a:lnSpc>
                <a:spcPct val="110000"/>
              </a:lnSpc>
              <a:spcBef>
                <a:spcPts val="100"/>
              </a:spcBef>
            </a:pPr>
            <a:r>
              <a:rPr dirty="0" sz="3000">
                <a:latin typeface="Arial MT"/>
                <a:cs typeface="Arial MT"/>
              </a:rPr>
              <a:t>A</a:t>
            </a:r>
            <a:r>
              <a:rPr dirty="0" sz="3000" spc="-16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Bug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 spc="-5">
                <a:latin typeface="Arial MT"/>
                <a:cs typeface="Arial MT"/>
              </a:rPr>
              <a:t>is</a:t>
            </a:r>
            <a:r>
              <a:rPr dirty="0" sz="3000">
                <a:latin typeface="Arial MT"/>
                <a:cs typeface="Arial MT"/>
              </a:rPr>
              <a:t> the</a:t>
            </a:r>
            <a:r>
              <a:rPr dirty="0" sz="3000" spc="5"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FF0000"/>
                </a:solidFill>
                <a:latin typeface="Arial MT"/>
                <a:cs typeface="Arial MT"/>
              </a:rPr>
              <a:t>deviation</a:t>
            </a:r>
            <a:r>
              <a:rPr dirty="0" sz="3000" spc="-2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of the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00AF50"/>
                </a:solidFill>
                <a:latin typeface="Arial MT"/>
                <a:cs typeface="Arial MT"/>
              </a:rPr>
              <a:t>actual</a:t>
            </a:r>
            <a:r>
              <a:rPr dirty="0" sz="3000" spc="5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00AF50"/>
                </a:solidFill>
                <a:latin typeface="Arial MT"/>
                <a:cs typeface="Arial MT"/>
              </a:rPr>
              <a:t>result </a:t>
            </a:r>
            <a:r>
              <a:rPr dirty="0" sz="3000" spc="-5">
                <a:latin typeface="Arial MT"/>
                <a:cs typeface="Arial MT"/>
              </a:rPr>
              <a:t>from</a:t>
            </a:r>
            <a:r>
              <a:rPr dirty="0" sz="3000" spc="1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the </a:t>
            </a:r>
            <a:r>
              <a:rPr dirty="0" sz="3000" spc="-815"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00AFEF"/>
                </a:solidFill>
                <a:latin typeface="Arial MT"/>
                <a:cs typeface="Arial MT"/>
              </a:rPr>
              <a:t>expected</a:t>
            </a:r>
            <a:r>
              <a:rPr dirty="0" sz="3000" spc="-30">
                <a:solidFill>
                  <a:srgbClr val="00AFEF"/>
                </a:solidFill>
                <a:latin typeface="Arial MT"/>
                <a:cs typeface="Arial MT"/>
              </a:rPr>
              <a:t> </a:t>
            </a:r>
            <a:r>
              <a:rPr dirty="0" sz="3000" spc="-5">
                <a:solidFill>
                  <a:srgbClr val="00AFEF"/>
                </a:solidFill>
                <a:latin typeface="Arial MT"/>
                <a:cs typeface="Arial MT"/>
              </a:rPr>
              <a:t>result</a:t>
            </a:r>
            <a:endParaRPr sz="3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2279" y="3474720"/>
            <a:ext cx="6187440" cy="3383279"/>
            <a:chOff x="3002279" y="3474720"/>
            <a:chExt cx="6187440" cy="33832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2279" y="3480814"/>
              <a:ext cx="6187440" cy="337718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59623" y="3480816"/>
              <a:ext cx="807720" cy="169545"/>
            </a:xfrm>
            <a:custGeom>
              <a:avLst/>
              <a:gdLst/>
              <a:ahLst/>
              <a:cxnLst/>
              <a:rect l="l" t="t" r="r" b="b"/>
              <a:pathLst>
                <a:path w="807720" h="169545">
                  <a:moveTo>
                    <a:pt x="807720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807720" y="169164"/>
                  </a:lnTo>
                  <a:lnTo>
                    <a:pt x="8077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7659623" y="3480816"/>
              <a:ext cx="807720" cy="169545"/>
            </a:xfrm>
            <a:custGeom>
              <a:avLst/>
              <a:gdLst/>
              <a:ahLst/>
              <a:cxnLst/>
              <a:rect l="l" t="t" r="r" b="b"/>
              <a:pathLst>
                <a:path w="807720" h="169545">
                  <a:moveTo>
                    <a:pt x="0" y="169164"/>
                  </a:moveTo>
                  <a:lnTo>
                    <a:pt x="807720" y="169164"/>
                  </a:lnTo>
                  <a:lnTo>
                    <a:pt x="807720" y="0"/>
                  </a:lnTo>
                  <a:lnTo>
                    <a:pt x="0" y="0"/>
                  </a:lnTo>
                  <a:lnTo>
                    <a:pt x="0" y="16916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4612" y="776986"/>
            <a:ext cx="50095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80"/>
              <a:t>Type</a:t>
            </a:r>
            <a:r>
              <a:rPr dirty="0" sz="4000" spc="-20"/>
              <a:t> </a:t>
            </a:r>
            <a:r>
              <a:rPr dirty="0" sz="4000" spc="-5"/>
              <a:t>of</a:t>
            </a:r>
            <a:r>
              <a:rPr dirty="0" sz="4000" spc="-15"/>
              <a:t> </a:t>
            </a:r>
            <a:r>
              <a:rPr dirty="0" sz="4000" spc="-5"/>
              <a:t>Errors</a:t>
            </a:r>
            <a:r>
              <a:rPr dirty="0" sz="4000"/>
              <a:t> </a:t>
            </a:r>
            <a:r>
              <a:rPr dirty="0" sz="4000" spc="-5"/>
              <a:t>in</a:t>
            </a:r>
            <a:r>
              <a:rPr dirty="0" sz="4000" spc="-15"/>
              <a:t> </a:t>
            </a:r>
            <a:r>
              <a:rPr dirty="0" sz="4000" spc="-5"/>
              <a:t>SW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4612" y="2502535"/>
            <a:ext cx="9836150" cy="40214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18155" marR="5080" indent="-2835275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-14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person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makes</a:t>
            </a:r>
            <a:r>
              <a:rPr dirty="0" sz="2600" spc="-1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an</a:t>
            </a:r>
            <a:r>
              <a:rPr dirty="0" sz="2600" spc="15"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0000"/>
                </a:solidFill>
                <a:latin typeface="Arial MT"/>
                <a:cs typeface="Arial MT"/>
              </a:rPr>
              <a:t>Error</a:t>
            </a:r>
            <a:r>
              <a:rPr dirty="0" sz="2600" spc="-5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That creates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0000"/>
                </a:solidFill>
                <a:latin typeface="Arial MT"/>
                <a:cs typeface="Arial MT"/>
              </a:rPr>
              <a:t>fault</a:t>
            </a:r>
            <a:r>
              <a:rPr dirty="0" sz="2600" spc="5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in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software</a:t>
            </a:r>
            <a:r>
              <a:rPr dirty="0" sz="2600" spc="-6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That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can </a:t>
            </a:r>
            <a:r>
              <a:rPr dirty="0" sz="2600" spc="-71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cause</a:t>
            </a:r>
            <a:r>
              <a:rPr dirty="0" sz="2600" spc="-20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a</a:t>
            </a:r>
            <a:r>
              <a:rPr dirty="0" sz="2600" spc="5">
                <a:latin typeface="Arial MT"/>
                <a:cs typeface="Arial MT"/>
              </a:rPr>
              <a:t> </a:t>
            </a:r>
            <a:r>
              <a:rPr dirty="0" sz="2600">
                <a:solidFill>
                  <a:srgbClr val="FF0000"/>
                </a:solidFill>
                <a:latin typeface="Arial MT"/>
                <a:cs typeface="Arial MT"/>
              </a:rPr>
              <a:t>failure </a:t>
            </a:r>
            <a:r>
              <a:rPr dirty="0" sz="2600">
                <a:latin typeface="Arial MT"/>
                <a:cs typeface="Arial MT"/>
              </a:rPr>
              <a:t>in</a:t>
            </a:r>
            <a:r>
              <a:rPr dirty="0" sz="2600" spc="-5">
                <a:latin typeface="Arial MT"/>
                <a:cs typeface="Arial MT"/>
              </a:rPr>
              <a:t> </a:t>
            </a:r>
            <a:r>
              <a:rPr dirty="0" sz="2600">
                <a:latin typeface="Arial MT"/>
                <a:cs typeface="Arial MT"/>
              </a:rPr>
              <a:t>operation</a:t>
            </a:r>
            <a:endParaRPr sz="26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spcBef>
                <a:spcPts val="101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100" b="1">
                <a:latin typeface="Arial"/>
                <a:cs typeface="Arial"/>
              </a:rPr>
              <a:t>Error:</a:t>
            </a:r>
            <a:endParaRPr sz="2100">
              <a:latin typeface="Arial"/>
              <a:cs typeface="Arial"/>
            </a:endParaRPr>
          </a:p>
          <a:p>
            <a:pPr lvl="1" marL="697865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900" spc="-5">
                <a:latin typeface="Arial MT"/>
                <a:cs typeface="Arial MT"/>
              </a:rPr>
              <a:t>An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error</a:t>
            </a:r>
            <a:r>
              <a:rPr dirty="0" sz="1900" spc="3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is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human</a:t>
            </a:r>
            <a:r>
              <a:rPr dirty="0" sz="1900" spc="4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action</a:t>
            </a:r>
            <a:r>
              <a:rPr dirty="0" sz="1900" spc="2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that</a:t>
            </a:r>
            <a:r>
              <a:rPr dirty="0" sz="1900" spc="2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produces</a:t>
            </a:r>
            <a:r>
              <a:rPr dirty="0" sz="1900" spc="4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incorrect</a:t>
            </a:r>
            <a:r>
              <a:rPr dirty="0" sz="1900" spc="3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result</a:t>
            </a:r>
            <a:r>
              <a:rPr dirty="0" sz="1900" spc="2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that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results</a:t>
            </a:r>
            <a:r>
              <a:rPr dirty="0" sz="1900" spc="2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in</a:t>
            </a:r>
            <a:r>
              <a:rPr dirty="0" sz="1900" spc="2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fault.</a:t>
            </a:r>
            <a:endParaRPr sz="19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100" b="1">
                <a:latin typeface="Arial"/>
                <a:cs typeface="Arial"/>
              </a:rPr>
              <a:t>Bug:</a:t>
            </a:r>
            <a:endParaRPr sz="2100">
              <a:latin typeface="Arial"/>
              <a:cs typeface="Arial"/>
            </a:endParaRPr>
          </a:p>
          <a:p>
            <a:pPr lvl="1" marL="697865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900" spc="-5">
                <a:latin typeface="Arial MT"/>
                <a:cs typeface="Arial MT"/>
              </a:rPr>
              <a:t>The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presence</a:t>
            </a:r>
            <a:r>
              <a:rPr dirty="0" sz="1900" spc="4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of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error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at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</a:t>
            </a:r>
            <a:r>
              <a:rPr dirty="0" sz="1900" spc="1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time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of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execution</a:t>
            </a:r>
            <a:r>
              <a:rPr dirty="0" sz="1900" spc="5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of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software.</a:t>
            </a:r>
            <a:endParaRPr sz="19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100" spc="-5" b="1">
                <a:latin typeface="Arial"/>
                <a:cs typeface="Arial"/>
              </a:rPr>
              <a:t>Fault:</a:t>
            </a:r>
            <a:endParaRPr sz="2100">
              <a:latin typeface="Arial"/>
              <a:cs typeface="Arial"/>
            </a:endParaRPr>
          </a:p>
          <a:p>
            <a:pPr lvl="1" marL="697865" indent="-229235">
              <a:lnSpc>
                <a:spcPct val="100000"/>
              </a:lnSpc>
              <a:spcBef>
                <a:spcPts val="505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900" spc="-5">
                <a:latin typeface="Arial MT"/>
                <a:cs typeface="Arial MT"/>
              </a:rPr>
              <a:t>State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of software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caused</a:t>
            </a:r>
            <a:r>
              <a:rPr dirty="0" sz="1900" spc="3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by</a:t>
            </a:r>
            <a:r>
              <a:rPr dirty="0" sz="1900" spc="-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an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20">
                <a:latin typeface="Arial MT"/>
                <a:cs typeface="Arial MT"/>
              </a:rPr>
              <a:t>error.</a:t>
            </a:r>
            <a:endParaRPr sz="1900">
              <a:latin typeface="Arial MT"/>
              <a:cs typeface="Arial MT"/>
            </a:endParaRPr>
          </a:p>
          <a:p>
            <a:pPr marL="240665" indent="-228600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dirty="0" sz="2100" spc="-5" b="1">
                <a:latin typeface="Arial"/>
                <a:cs typeface="Arial"/>
              </a:rPr>
              <a:t>Failure:</a:t>
            </a:r>
            <a:endParaRPr sz="2100">
              <a:latin typeface="Arial"/>
              <a:cs typeface="Arial"/>
            </a:endParaRPr>
          </a:p>
          <a:p>
            <a:pPr lvl="1" marL="697865" indent="-229235">
              <a:lnSpc>
                <a:spcPct val="100000"/>
              </a:lnSpc>
              <a:spcBef>
                <a:spcPts val="500"/>
              </a:spcBef>
              <a:buChar char="•"/>
              <a:tabLst>
                <a:tab pos="697865" algn="l"/>
                <a:tab pos="698500" algn="l"/>
              </a:tabLst>
            </a:pPr>
            <a:r>
              <a:rPr dirty="0" sz="1900" spc="-5">
                <a:latin typeface="Arial MT"/>
                <a:cs typeface="Arial MT"/>
              </a:rPr>
              <a:t>Deviation</a:t>
            </a:r>
            <a:r>
              <a:rPr dirty="0" sz="1900" spc="4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of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the</a:t>
            </a:r>
            <a:r>
              <a:rPr dirty="0" sz="1900" spc="1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software</a:t>
            </a:r>
            <a:r>
              <a:rPr dirty="0" sz="1900" spc="4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from its</a:t>
            </a:r>
            <a:r>
              <a:rPr dirty="0" sz="1900" spc="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expected</a:t>
            </a:r>
            <a:r>
              <a:rPr dirty="0" sz="1900" spc="5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result.</a:t>
            </a:r>
            <a:r>
              <a:rPr dirty="0" sz="1900" spc="1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It</a:t>
            </a:r>
            <a:r>
              <a:rPr dirty="0" sz="1900" spc="-1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is</a:t>
            </a:r>
            <a:r>
              <a:rPr dirty="0" sz="1900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an</a:t>
            </a:r>
            <a:r>
              <a:rPr dirty="0" sz="1900" spc="15">
                <a:latin typeface="Arial MT"/>
                <a:cs typeface="Arial MT"/>
              </a:rPr>
              <a:t> </a:t>
            </a:r>
            <a:r>
              <a:rPr dirty="0" sz="1900" spc="-5">
                <a:latin typeface="Arial MT"/>
                <a:cs typeface="Arial MT"/>
              </a:rPr>
              <a:t>event.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58D8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2023-12-26T07:48:25Z</dcterms:created>
  <dcterms:modified xsi:type="dcterms:W3CDTF">2023-12-26T07:48:25Z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2023-12-26T00:00:00Z</vt:filetime>
  </property>
</Properties>
</file>