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sfIEgMA4uj2rOEtSWJqVF9RlIC8S_P5E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C07B-7745-5D43-B5D2-29118A9C7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MltiClassification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BD4C-78CF-1E44-12CA-F76CC4D7B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GrapeLeaves_trasfer_learning</a:t>
            </a:r>
            <a:endParaRPr lang="en-GB" sz="2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ter"/>
            </a:endParaRPr>
          </a:p>
          <a:p>
            <a:endParaRPr lang="en-GB" b="1" dirty="0">
              <a:solidFill>
                <a:srgbClr val="F3EEE7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836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0242E-C5F0-FF7B-3B3D-00ED77E4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1" y="1087811"/>
            <a:ext cx="6674879" cy="46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6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EDE8-9699-D554-725D-535C2B6A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 fontScale="90000"/>
          </a:bodyPr>
          <a:lstStyle/>
          <a:p>
            <a:r>
              <a:rPr lang="ar-SA" sz="4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مبادرة ألف مهندس ذكاء اصطناعي</a:t>
            </a:r>
            <a:r>
              <a:rPr lang="ar-SA" sz="4800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4800" baseline="30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4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التعلم العميق</a:t>
            </a:r>
            <a:br>
              <a:rPr lang="en-US" sz="16500" dirty="0"/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E894CF6-5878-B9D1-3E0A-205A8C78E0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7D3CF-A50C-3F52-65FB-2A09DD8832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513" y="2455863"/>
            <a:ext cx="4741862" cy="384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25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 members: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Mouna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Ahmed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Yosn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Ouriha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Mohamed Eslam Abdel-Rahman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Abdullh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Hsn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Agah</a:t>
            </a:r>
            <a:endParaRPr lang="en-US" sz="20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Osamah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Khaled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Abdulhadi</a:t>
            </a:r>
            <a:endParaRPr lang="en-US" sz="18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0" indent="-6350" algn="just">
              <a:lnSpc>
                <a:spcPct val="110000"/>
              </a:lnSpc>
              <a:spcAft>
                <a:spcPts val="25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Supervised by  Dr. Hesham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Asem</a:t>
            </a:r>
            <a:endParaRPr lang="en-US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27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58AD-6301-E3F1-BAFB-579AC2CE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361" y="341460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GB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98C1648-359C-5851-64B1-C46B86EF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1" y="2242158"/>
            <a:ext cx="9817469" cy="34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4EBD94-9D44-4CF0-BDDB-8517D455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71122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D5092-364B-61DA-51BE-50149C54B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38" b="-3"/>
          <a:stretch/>
        </p:blipFill>
        <p:spPr>
          <a:xfrm>
            <a:off x="920833" y="886394"/>
            <a:ext cx="5094733" cy="5116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1EE3B-E01D-CA6E-F409-85265EA0EF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3" r="15331" b="1"/>
          <a:stretch/>
        </p:blipFill>
        <p:spPr>
          <a:xfrm>
            <a:off x="6176436" y="870628"/>
            <a:ext cx="4967392" cy="51167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0AAF7C-3EC7-4D54-B391-9636166D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60976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0A1C9-CA15-D135-80D1-08F62B0EA392}"/>
              </a:ext>
            </a:extLst>
          </p:cNvPr>
          <p:cNvSpPr txBox="1"/>
          <p:nvPr/>
        </p:nvSpPr>
        <p:spPr>
          <a:xfrm>
            <a:off x="1070686" y="247415"/>
            <a:ext cx="142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CNN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049D-1D1D-A117-DE90-475355C3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735"/>
            <a:ext cx="10805928" cy="7265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transfer learning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ED51-C27D-5792-3D90-8BA6F74C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86" y="939453"/>
            <a:ext cx="5294376" cy="5232748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ResNet50</a:t>
            </a:r>
          </a:p>
          <a:p>
            <a:r>
              <a:rPr lang="en-GB" sz="2800" dirty="0">
                <a:solidFill>
                  <a:srgbClr val="0070C0"/>
                </a:solidFill>
              </a:rPr>
              <a:t>     </a:t>
            </a:r>
            <a:r>
              <a:rPr lang="en-US" sz="1800" dirty="0"/>
              <a:t>Structure: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1800" dirty="0"/>
              <a:t>Freezing</a:t>
            </a:r>
            <a:r>
              <a:rPr lang="en-GB" sz="2400" dirty="0"/>
              <a:t>: </a:t>
            </a:r>
            <a:r>
              <a:rPr lang="en-GB" sz="1600" dirty="0"/>
              <a:t>the last layers</a:t>
            </a:r>
          </a:p>
          <a:p>
            <a:endParaRPr lang="en-GB" sz="2400" dirty="0"/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51E0C-8AE4-114F-1767-335B73F5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2162" y="839245"/>
            <a:ext cx="5686942" cy="5332955"/>
          </a:xfrm>
        </p:spPr>
        <p:txBody>
          <a:bodyPr/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MobileNet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Structure: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Freezing: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C5104-689A-A70E-44AE-A781E4DD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68" y="1865039"/>
            <a:ext cx="5545021" cy="275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5C502-7D35-6DC1-51DF-744D9E32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1" y="5204300"/>
            <a:ext cx="5114158" cy="1011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25F453-04BC-0596-771A-B8E8D1E4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60" y="2056818"/>
            <a:ext cx="4297917" cy="2452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28E8B6-19A3-3E66-A232-C8B0A987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60" y="5240311"/>
            <a:ext cx="3791529" cy="5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Rectangle 1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0C1F1-1F71-08E4-2742-813247BCA9F2}"/>
              </a:ext>
            </a:extLst>
          </p:cNvPr>
          <p:cNvSpPr txBox="1"/>
          <p:nvPr/>
        </p:nvSpPr>
        <p:spPr>
          <a:xfrm>
            <a:off x="9183484" y="510113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ResNet50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6AB9-3B55-FCD8-9DC3-6F2B4A6FE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813" y="640080"/>
            <a:ext cx="5960640" cy="5588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3F46E-399C-D14E-49C8-EBC52394F3E3}"/>
              </a:ext>
            </a:extLst>
          </p:cNvPr>
          <p:cNvSpPr txBox="1"/>
          <p:nvPr/>
        </p:nvSpPr>
        <p:spPr>
          <a:xfrm>
            <a:off x="8032652" y="4065562"/>
            <a:ext cx="3667733" cy="210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0" i="0" dirty="0">
                <a:effectLst/>
              </a:rPr>
              <a:t>When Changing the epoch form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i="0" dirty="0">
                <a:effectLst/>
              </a:rPr>
              <a:t>                        30 </a:t>
            </a:r>
            <a:r>
              <a:rPr lang="en-US" sz="1600" b="1" i="0" dirty="0">
                <a:effectLst/>
                <a:sym typeface="Wingdings" panose="05000000000000000000" pitchFamily="2" charset="2"/>
              </a:rPr>
              <a:t></a:t>
            </a:r>
            <a:r>
              <a:rPr lang="en-US" sz="1600" b="1" i="1" dirty="0">
                <a:effectLst/>
              </a:rPr>
              <a:t>35 </a:t>
            </a:r>
            <a:r>
              <a:rPr lang="en-US" sz="1600" b="1" i="1" dirty="0">
                <a:effectLst/>
                <a:sym typeface="Wingdings" panose="05000000000000000000" pitchFamily="2" charset="2"/>
              </a:rPr>
              <a:t></a:t>
            </a:r>
            <a:r>
              <a:rPr lang="en-US" sz="1600" b="1" i="1" dirty="0">
                <a:effectLst/>
              </a:rPr>
              <a:t> 40: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i="0" dirty="0" err="1">
                <a:effectLst/>
              </a:rPr>
              <a:t>Train</a:t>
            </a:r>
            <a:r>
              <a:rPr lang="en-US" sz="1600" b="1" i="0" dirty="0" err="1">
                <a:effectLst/>
              </a:rPr>
              <a:t>_</a:t>
            </a:r>
            <a:r>
              <a:rPr lang="en-US" sz="1600" i="0" dirty="0" err="1">
                <a:effectLst/>
              </a:rPr>
              <a:t>acc</a:t>
            </a:r>
            <a:r>
              <a:rPr lang="en-US" sz="1600" b="1" i="0" dirty="0">
                <a:effectLst/>
              </a:rPr>
              <a:t> : 84</a:t>
            </a:r>
            <a:r>
              <a:rPr lang="en-US" sz="1600" b="1" i="0" dirty="0">
                <a:effectLst/>
                <a:sym typeface="Wingdings" panose="05000000000000000000" pitchFamily="2" charset="2"/>
              </a:rPr>
              <a:t></a:t>
            </a:r>
            <a:r>
              <a:rPr lang="en-US" sz="1600" b="1" i="0" dirty="0">
                <a:effectLst/>
              </a:rPr>
              <a:t>85 </a:t>
            </a:r>
            <a:r>
              <a:rPr lang="en-US" sz="1600" b="1" i="0" dirty="0">
                <a:effectLst/>
                <a:sym typeface="Wingdings" panose="05000000000000000000" pitchFamily="2" charset="2"/>
              </a:rPr>
              <a:t></a:t>
            </a:r>
            <a:r>
              <a:rPr lang="en-US" sz="1600" b="1" i="0" dirty="0">
                <a:effectLst/>
              </a:rPr>
              <a:t>97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0" i="0" dirty="0" err="1">
                <a:effectLst/>
              </a:rPr>
              <a:t>val_acc</a:t>
            </a:r>
            <a:r>
              <a:rPr lang="en-US" sz="1600" b="0" i="0" dirty="0">
                <a:effectLst/>
              </a:rPr>
              <a:t>      : </a:t>
            </a:r>
            <a:r>
              <a:rPr lang="en-US" sz="1600" b="1" i="0" dirty="0">
                <a:effectLst/>
              </a:rPr>
              <a:t>84-</a:t>
            </a:r>
            <a:r>
              <a:rPr lang="en-US" sz="1600" b="1" i="0" dirty="0">
                <a:effectLst/>
                <a:sym typeface="Wingdings" panose="05000000000000000000" pitchFamily="2" charset="2"/>
              </a:rPr>
              <a:t>84</a:t>
            </a:r>
            <a:r>
              <a:rPr lang="en-US" sz="1600" b="1" i="0" dirty="0">
                <a:effectLst/>
              </a:rPr>
              <a:t> 91</a:t>
            </a:r>
            <a:r>
              <a:rPr lang="en-US" sz="1600" b="0" i="0" dirty="0">
                <a:effectLst/>
              </a:rPr>
              <a:t>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0" i="0" dirty="0" err="1">
                <a:effectLst/>
              </a:rPr>
              <a:t>test_acc</a:t>
            </a:r>
            <a:r>
              <a:rPr lang="en-US" sz="1600" b="0" i="0" dirty="0">
                <a:effectLst/>
              </a:rPr>
              <a:t>    :</a:t>
            </a:r>
            <a:r>
              <a:rPr lang="en-US" sz="1600" b="1" i="1" dirty="0"/>
              <a:t> </a:t>
            </a:r>
            <a:r>
              <a:rPr lang="en-US" sz="1600" b="1" i="1" dirty="0">
                <a:effectLst/>
              </a:rPr>
              <a:t>79</a:t>
            </a:r>
            <a:r>
              <a:rPr lang="en-US" sz="1600" b="1" i="1" dirty="0">
                <a:effectLst/>
                <a:sym typeface="Wingdings" panose="05000000000000000000" pitchFamily="2" charset="2"/>
              </a:rPr>
              <a:t>80</a:t>
            </a:r>
            <a:r>
              <a:rPr lang="en-US" sz="1600" b="1" i="1" dirty="0">
                <a:effectLst/>
              </a:rPr>
              <a:t> 88 .</a:t>
            </a:r>
            <a:endParaRPr lang="en-US" sz="16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F50F9C-DA39-63C6-BD27-631352922671}"/>
              </a:ext>
            </a:extLst>
          </p:cNvPr>
          <p:cNvSpPr txBox="1"/>
          <p:nvPr/>
        </p:nvSpPr>
        <p:spPr>
          <a:xfrm flipH="1">
            <a:off x="8156349" y="2176939"/>
            <a:ext cx="339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GB" sz="1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Train_accuracy</a:t>
            </a:r>
            <a:r>
              <a:rPr lang="en-GB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 : 0.9760 </a:t>
            </a:r>
          </a:p>
          <a:p>
            <a:pPr marL="285750" indent="-285750">
              <a:buFontTx/>
              <a:buChar char="-"/>
            </a:pPr>
            <a:r>
              <a:rPr lang="en-GB" sz="1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GB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  : 0.9100</a:t>
            </a:r>
          </a:p>
          <a:p>
            <a:r>
              <a:rPr lang="en-GB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- Test_ accuracy : 0.8800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4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89592C-293C-4B0D-BEFA-961C99F8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FD6BF-06C6-46CB-92F8-914A50D20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9C118-6E7D-0732-0892-769EDA603B22}"/>
              </a:ext>
            </a:extLst>
          </p:cNvPr>
          <p:cNvSpPr txBox="1"/>
          <p:nvPr/>
        </p:nvSpPr>
        <p:spPr>
          <a:xfrm>
            <a:off x="136153" y="5585033"/>
            <a:ext cx="9175043" cy="1146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MobileNet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777FC-AAA1-7409-EB4D-9A9D85D2AC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9" r="8804" b="-3"/>
          <a:stretch/>
        </p:blipFill>
        <p:spPr>
          <a:xfrm>
            <a:off x="484633" y="484632"/>
            <a:ext cx="3534611" cy="3471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001712-A18E-BD8F-C427-0516FF08F3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93" r="24390" b="2"/>
          <a:stretch/>
        </p:blipFill>
        <p:spPr>
          <a:xfrm>
            <a:off x="4333312" y="484632"/>
            <a:ext cx="3537658" cy="3471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2E12B-4651-0A89-0DA8-0ED6A14786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" r="-2" b="-2"/>
          <a:stretch/>
        </p:blipFill>
        <p:spPr>
          <a:xfrm>
            <a:off x="8185038" y="484632"/>
            <a:ext cx="3519281" cy="34719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E2BE6F-9BFB-4B18-840B-40BF0BD5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9F8B2B-2B2A-491E-AA25-75099E92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CA9C39-5272-4D07-A5D8-4F6DB11E2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54E96-E39F-5209-404D-8B99CB48C4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53" y="4380379"/>
            <a:ext cx="11708844" cy="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B0F-016C-E274-2487-7821A60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3" y="309489"/>
            <a:ext cx="10944665" cy="1356473"/>
          </a:xfrm>
        </p:spPr>
        <p:txBody>
          <a:bodyPr/>
          <a:lstStyle/>
          <a:p>
            <a:r>
              <a:rPr lang="en-US" dirty="0" err="1"/>
              <a:t>MobilNet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F2C04-CF26-EB12-ED2A-0BAD7B6E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42" y="1730338"/>
            <a:ext cx="10506640" cy="4715682"/>
          </a:xfrm>
        </p:spPr>
      </p:pic>
    </p:spTree>
    <p:extLst>
      <p:ext uri="{BB962C8B-B14F-4D97-AF65-F5344CB8AC3E}">
        <p14:creationId xmlns:p14="http://schemas.microsoft.com/office/powerpoint/2010/main" val="36165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37420-EDFA-7E32-D0C7-17038BA4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conclusion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BEA0-E46F-6C6A-B918-6F94B20E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increasing the epochs the accuracy increased.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pre-trained model give high bias with this data like Inception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trying to train the models in the same Augmented data the accuracy was bad .by </a:t>
            </a:r>
            <a:r>
              <a:rPr lang="en-US" dirty="0" err="1"/>
              <a:t>scearcing</a:t>
            </a:r>
            <a:r>
              <a:rPr lang="en-US" dirty="0"/>
              <a:t> find that each pre-trained model need to augment by its roles.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</a:t>
            </a:r>
            <a:r>
              <a:rPr lang="en-US"/>
              <a:t>link:</a:t>
            </a:r>
            <a:r>
              <a:rPr lang="en-US">
                <a:hlinkClick r:id="rId4"/>
              </a:rPr>
              <a:t>Notebook_link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76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Inter</vt:lpstr>
      <vt:lpstr>Rockwell</vt:lpstr>
      <vt:lpstr>Rockwell Condensed</vt:lpstr>
      <vt:lpstr>Rockwell Extra Bold</vt:lpstr>
      <vt:lpstr>Wingdings</vt:lpstr>
      <vt:lpstr>Wood Type</vt:lpstr>
      <vt:lpstr>MltiClassification</vt:lpstr>
      <vt:lpstr>مبادرة ألف مهندس ذكاء اصطناعي   التعلم العميق </vt:lpstr>
      <vt:lpstr>Introduction </vt:lpstr>
      <vt:lpstr>PowerPoint Presentation</vt:lpstr>
      <vt:lpstr>transfer learning</vt:lpstr>
      <vt:lpstr>PowerPoint Presentation</vt:lpstr>
      <vt:lpstr>PowerPoint Presentation</vt:lpstr>
      <vt:lpstr>MobilNet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MltiClassification</dc:title>
  <dc:creator>Mohamed Eslam</dc:creator>
  <cp:lastModifiedBy>Mohamed Eslam</cp:lastModifiedBy>
  <cp:revision>5</cp:revision>
  <dcterms:created xsi:type="dcterms:W3CDTF">2022-09-13T16:47:14Z</dcterms:created>
  <dcterms:modified xsi:type="dcterms:W3CDTF">2022-09-14T20:31:30Z</dcterms:modified>
</cp:coreProperties>
</file>