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9" r:id="rId6"/>
    <p:sldId id="267" r:id="rId7"/>
    <p:sldId id="263" r:id="rId8"/>
    <p:sldId id="266" r:id="rId9"/>
    <p:sldId id="258" r:id="rId10"/>
    <p:sldId id="264" r:id="rId11"/>
    <p:sldId id="274" r:id="rId12"/>
    <p:sldId id="275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86A1FA-DDDD-4411-8FBE-DE5059282F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25BDD-1A27-4464-B668-85ABC4DF07A0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6.jpeg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jpe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873" y="216160"/>
            <a:ext cx="8825658" cy="632820"/>
          </a:xfrm>
        </p:spPr>
        <p:txBody>
          <a:bodyPr/>
          <a:lstStyle/>
          <a:p>
            <a:pPr algn="ctr"/>
            <a:r>
              <a:rPr lang="ar-SA" sz="2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مبادرة ألف مهندس ذكاء اصطناعي</a:t>
            </a:r>
            <a:r>
              <a:rPr lang="ar-SA" sz="2800" baseline="-25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800" baseline="30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التعلم العميق</a:t>
            </a:r>
            <a:endParaRPr lang="en-US" sz="9600" dirty="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37662" y="126178"/>
            <a:ext cx="1791335" cy="179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3602" y="1013914"/>
            <a:ext cx="155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Project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2477" y="3232894"/>
            <a:ext cx="3650601" cy="1870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10000"/>
              </a:lnSpc>
              <a:spcAft>
                <a:spcPts val="255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 members: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Mona Ahmed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Yosn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Ouriha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Mohamed Eslam Abdel-Rahman</a:t>
            </a: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Abdullh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Hsn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Agah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Osamah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Khaled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Abdulhadi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40" y="5350064"/>
            <a:ext cx="2404575" cy="68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110000"/>
              </a:lnSpc>
              <a:spcAft>
                <a:spcPts val="2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Supervised by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2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Dr. Hesham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Asem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6700" y="2009431"/>
            <a:ext cx="6096000" cy="9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110000"/>
              </a:lnSpc>
              <a:spcAft>
                <a:spcPts val="2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 of project :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inary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lassification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  Image Classification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CNN_VGG16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6295" y="1853565"/>
            <a:ext cx="10519410" cy="4571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Results_VGG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55" y="2098675"/>
            <a:ext cx="5339080" cy="3455035"/>
          </a:xfrm>
        </p:spPr>
        <p:txBody>
          <a:bodyPr>
            <a:normAutofit fontScale="70000"/>
          </a:bodyPr>
          <a:p>
            <a:r>
              <a:rPr lang="en-GB" altLang="en-US">
                <a:highlight>
                  <a:srgbClr val="000080"/>
                </a:highlight>
              </a:rPr>
              <a:t>precision    recall  f1-score   support</a:t>
            </a:r>
            <a:endParaRPr lang="en-GB" altLang="en-US">
              <a:highlight>
                <a:srgbClr val="000080"/>
              </a:highlight>
            </a:endParaRPr>
          </a:p>
          <a:p>
            <a:endParaRPr lang="en-GB" altLang="en-US">
              <a:highlight>
                <a:srgbClr val="000080"/>
              </a:highlight>
            </a:endParaRPr>
          </a:p>
          <a:p>
            <a:r>
              <a:rPr lang="en-GB" altLang="en-US">
                <a:highlight>
                  <a:srgbClr val="000080"/>
                </a:highlight>
              </a:rPr>
              <a:t>           0       0.98      1.00      0.99        40</a:t>
            </a:r>
            <a:endParaRPr lang="en-GB" altLang="en-US">
              <a:highlight>
                <a:srgbClr val="000080"/>
              </a:highlight>
            </a:endParaRPr>
          </a:p>
          <a:p>
            <a:r>
              <a:rPr lang="en-GB" altLang="en-US">
                <a:highlight>
                  <a:srgbClr val="000080"/>
                </a:highlight>
              </a:rPr>
              <a:t>           1       1.00      0.96      0.98        26</a:t>
            </a:r>
            <a:endParaRPr lang="en-GB" altLang="en-US">
              <a:highlight>
                <a:srgbClr val="000080"/>
              </a:highlight>
            </a:endParaRPr>
          </a:p>
          <a:p>
            <a:endParaRPr lang="en-GB" altLang="en-US">
              <a:highlight>
                <a:srgbClr val="000080"/>
              </a:highlight>
            </a:endParaRPr>
          </a:p>
          <a:p>
            <a:r>
              <a:rPr lang="en-GB" altLang="en-US">
                <a:highlight>
                  <a:srgbClr val="000080"/>
                </a:highlight>
              </a:rPr>
              <a:t>    accuracy                           0.98        66</a:t>
            </a:r>
            <a:endParaRPr lang="en-GB" altLang="en-US">
              <a:highlight>
                <a:srgbClr val="000080"/>
              </a:highlight>
            </a:endParaRPr>
          </a:p>
          <a:p>
            <a:r>
              <a:rPr lang="en-GB" altLang="en-US">
                <a:highlight>
                  <a:srgbClr val="000080"/>
                </a:highlight>
              </a:rPr>
              <a:t>   macro avg       0.99      0.98      0.98        66</a:t>
            </a:r>
            <a:endParaRPr lang="en-GB" altLang="en-US">
              <a:highlight>
                <a:srgbClr val="000080"/>
              </a:highlight>
            </a:endParaRPr>
          </a:p>
          <a:p>
            <a:r>
              <a:rPr lang="en-GB" altLang="en-US">
                <a:highlight>
                  <a:srgbClr val="000080"/>
                </a:highlight>
              </a:rPr>
              <a:t>weighted avg       0.99      0.98      0.98        66</a:t>
            </a:r>
            <a:endParaRPr lang="en-GB" altLang="en-US">
              <a:highlight>
                <a:srgbClr val="000080"/>
              </a:highlight>
            </a:endParaRPr>
          </a:p>
        </p:txBody>
      </p:sp>
      <p:pic>
        <p:nvPicPr>
          <p:cNvPr id="5" name="Picture 4" descr="__results___38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5515" y="1853565"/>
            <a:ext cx="5985510" cy="4577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PT - Artificial Intelligence Lab PowerPoint Presentation, free download -  ID:900282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6"/>
          <a:stretch>
            <a:fillRect/>
          </a:stretch>
        </p:blipFill>
        <p:spPr bwMode="auto">
          <a:xfrm>
            <a:off x="95250" y="66676"/>
            <a:ext cx="10249878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221"/>
          </a:xfrm>
        </p:spPr>
        <p:txBody>
          <a:bodyPr/>
          <a:lstStyle/>
          <a:p>
            <a:pPr algn="ctr"/>
            <a:r>
              <a:rPr lang="en-US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Introduction</a:t>
            </a:r>
            <a:endParaRPr lang="en-US" dirty="0"/>
          </a:p>
          <a:p>
            <a:r>
              <a:rPr lang="en-US" dirty="0"/>
              <a:t>2- Binary Classification Data</a:t>
            </a:r>
            <a:endParaRPr lang="en-US" dirty="0"/>
          </a:p>
          <a:p>
            <a:r>
              <a:rPr lang="en-US" dirty="0"/>
              <a:t>3- CNN ARCHITECTURE</a:t>
            </a:r>
            <a:endParaRPr lang="en-US" dirty="0"/>
          </a:p>
          <a:p>
            <a:r>
              <a:rPr lang="en-US" dirty="0"/>
              <a:t>4- Results and Discussion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73487"/>
            <a:ext cx="9404723" cy="74091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130" y="1045715"/>
            <a:ext cx="9699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Convolutional Neural Network (CNN or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ConvNet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is a subtype of the Neural Networks that is mainly used for applications in image and speech recognition. Its built-in convolutional layer reduces the high dimensionality of images without losing its information. That is why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CNNs are especially suited for this use case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028" name="Picture 4" descr="A Comprehensive Guide to Convolutional Neural Networks — the ELI5 way | by  Sumit Saha | Towards Data Scien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0" y="2736504"/>
            <a:ext cx="4730620" cy="375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 230 - Convolutional Neural Networks Cheat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36505"/>
            <a:ext cx="5822302" cy="375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822" y="210462"/>
            <a:ext cx="9862457" cy="824268"/>
          </a:xfrm>
        </p:spPr>
        <p:txBody>
          <a:bodyPr/>
          <a:lstStyle/>
          <a:p>
            <a:r>
              <a:rPr lang="en-US" dirty="0"/>
              <a:t>Data of Binary Classification Project: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35486" y="1158453"/>
            <a:ext cx="2888032" cy="576262"/>
          </a:xfrm>
        </p:spPr>
        <p:txBody>
          <a:bodyPr/>
          <a:lstStyle/>
          <a:p>
            <a:r>
              <a:rPr lang="en-US" dirty="0"/>
              <a:t>Alpaca(142 IMG)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352685" y="1276986"/>
            <a:ext cx="3810000" cy="576262"/>
          </a:xfrm>
        </p:spPr>
        <p:txBody>
          <a:bodyPr/>
          <a:lstStyle/>
          <a:p>
            <a:r>
              <a:rPr lang="en-US" dirty="0"/>
              <a:t>Not Alpaca(185 IMG)</a:t>
            </a:r>
            <a:endParaRPr lang="en-US" dirty="0"/>
          </a:p>
        </p:txBody>
      </p:sp>
      <p:pic>
        <p:nvPicPr>
          <p:cNvPr id="4098" name="Picture 2" descr="Alpaca Facts (Vicugna pacos)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2" y="4516704"/>
            <a:ext cx="2371725" cy="221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mel Safari Jaisalmer, Not so Mystical in Rajasthan | The Planet D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625" y="4560953"/>
            <a:ext cx="2466750" cy="217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2" y="2090057"/>
            <a:ext cx="2371725" cy="222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38" y="2090057"/>
            <a:ext cx="2371725" cy="2223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95" y="4516704"/>
            <a:ext cx="2283768" cy="2216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28" y="2090057"/>
            <a:ext cx="2466750" cy="2223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59" y="2090057"/>
            <a:ext cx="2371726" cy="2223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59" y="4560953"/>
            <a:ext cx="2371726" cy="2171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64" y="107486"/>
            <a:ext cx="9404723" cy="629633"/>
          </a:xfrm>
        </p:spPr>
        <p:txBody>
          <a:bodyPr/>
          <a:lstStyle/>
          <a:p>
            <a:pPr algn="ctr"/>
            <a:r>
              <a:rPr lang="en-US" dirty="0"/>
              <a:t>CNN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276" y="959925"/>
            <a:ext cx="11791594" cy="53464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CNN has three types of layers to build architectures apart from input layer: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Convolutional Layer (with </a:t>
            </a:r>
            <a:r>
              <a:rPr lang="en-US" dirty="0" err="1"/>
              <a:t>ReLU</a:t>
            </a:r>
            <a:r>
              <a:rPr lang="en-US" dirty="0"/>
              <a:t> activation).</a:t>
            </a:r>
            <a:endParaRPr lang="en-US" dirty="0"/>
          </a:p>
          <a:p>
            <a:r>
              <a:rPr lang="en-US" dirty="0"/>
              <a:t> Pooling Layer.</a:t>
            </a:r>
            <a:endParaRPr lang="en-US" dirty="0"/>
          </a:p>
          <a:p>
            <a:r>
              <a:rPr lang="en-US" dirty="0"/>
              <a:t> Fully Connected or Dense Layers.</a:t>
            </a:r>
            <a:endParaRPr lang="en-US" dirty="0"/>
          </a:p>
        </p:txBody>
      </p:sp>
      <p:pic>
        <p:nvPicPr>
          <p:cNvPr id="1028" name="Picture 4" descr="Review of deep learning: concepts, CNN architectures, challenges,  applications, future directions | Journal of Big Data | Full Tex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22" y="2357690"/>
            <a:ext cx="6972372" cy="434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lpaca Facts (Vicugna paco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22" y="2687223"/>
            <a:ext cx="1627374" cy="23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774" y="3567674"/>
            <a:ext cx="617120" cy="408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347" y="4198773"/>
            <a:ext cx="660547" cy="537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Results(A)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59" y="1282045"/>
            <a:ext cx="4594732" cy="253174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" y="1282045"/>
            <a:ext cx="7192652" cy="5307291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59" y="3912125"/>
            <a:ext cx="4594731" cy="26772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pPr algn="ctr"/>
            <a:r>
              <a:rPr lang="en-US" dirty="0"/>
              <a:t>Pretrained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4" y="1545996"/>
            <a:ext cx="10812545" cy="515646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953" y="176083"/>
            <a:ext cx="9404723" cy="867035"/>
          </a:xfrm>
        </p:spPr>
        <p:txBody>
          <a:bodyPr/>
          <a:lstStyle/>
          <a:p>
            <a:pPr algn="ctr"/>
            <a:r>
              <a:rPr lang="en-US" dirty="0"/>
              <a:t>CNN Model (</a:t>
            </a:r>
            <a:r>
              <a:rPr lang="en-US" dirty="0" err="1"/>
              <a:t>Densenet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8" y="1212980"/>
            <a:ext cx="11709917" cy="4822606"/>
          </a:xfrm>
        </p:spPr>
      </p:pic>
      <p:sp>
        <p:nvSpPr>
          <p:cNvPr id="5" name="TextBox 4"/>
          <p:cNvSpPr txBox="1"/>
          <p:nvPr/>
        </p:nvSpPr>
        <p:spPr>
          <a:xfrm>
            <a:off x="429209" y="6035586"/>
            <a:ext cx="8509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 link :</a:t>
            </a:r>
            <a:endParaRPr lang="en-US" dirty="0"/>
          </a:p>
          <a:p>
            <a:r>
              <a:rPr lang="en-US" dirty="0"/>
              <a:t>https://www.kaggle.com/code/monagaffer12345/aplaca-project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757" y="4914946"/>
            <a:ext cx="1110343" cy="284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758" y="5199529"/>
            <a:ext cx="1110343" cy="352185"/>
          </a:xfrm>
          <a:prstGeom prst="rect">
            <a:avLst/>
          </a:prstGeom>
        </p:spPr>
      </p:pic>
      <p:pic>
        <p:nvPicPr>
          <p:cNvPr id="10" name="Picture 2" descr="Alpaca Facts (Vicugna paco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1" y="1950098"/>
            <a:ext cx="1457294" cy="9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1" y="3162986"/>
            <a:ext cx="1457294" cy="266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34135"/>
            <a:ext cx="9404723" cy="782902"/>
          </a:xfrm>
        </p:spPr>
        <p:txBody>
          <a:bodyPr/>
          <a:lstStyle/>
          <a:p>
            <a:pPr algn="ctr"/>
            <a:r>
              <a:rPr lang="en-US" dirty="0"/>
              <a:t>Results (B)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37" y="1841386"/>
            <a:ext cx="5549608" cy="4857993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841387"/>
            <a:ext cx="5965371" cy="485799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1409</Words>
  <Application>WPS Presentation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Symbol</vt:lpstr>
      <vt:lpstr>Arial</vt:lpstr>
      <vt:lpstr>Calibri</vt:lpstr>
      <vt:lpstr>Century Gothic</vt:lpstr>
      <vt:lpstr>Microsoft YaHei</vt:lpstr>
      <vt:lpstr>Arial Unicode MS</vt:lpstr>
      <vt:lpstr>Ion</vt:lpstr>
      <vt:lpstr>مبادرة ألف مهندس ذكاء اصطناعي   التعلم العميق</vt:lpstr>
      <vt:lpstr>Contents</vt:lpstr>
      <vt:lpstr>Introduction</vt:lpstr>
      <vt:lpstr>Data of Binary Classification Project:</vt:lpstr>
      <vt:lpstr>CNN ARCHITECTURE</vt:lpstr>
      <vt:lpstr>Results(A) </vt:lpstr>
      <vt:lpstr>Pretrained model</vt:lpstr>
      <vt:lpstr>CNN Model (Densenet)</vt:lpstr>
      <vt:lpstr>Results (B) 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مبادرة ألف مهندس ذكاء اصطناعي   التعلم العميق</dc:title>
  <dc:creator>hp</dc:creator>
  <cp:lastModifiedBy>mohammed</cp:lastModifiedBy>
  <cp:revision>20</cp:revision>
  <dcterms:created xsi:type="dcterms:W3CDTF">2022-09-11T09:08:00Z</dcterms:created>
  <dcterms:modified xsi:type="dcterms:W3CDTF">2022-09-14T17:58:01Z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A8F484EE08444F8B8990099D3FA04598</vt:lpwstr>
  </property>
  <property fmtid="{D5CDD505-2E9C-101B-9397-08002B2CF9AE}" pid="3" name="KSOProductBuildVer">
    <vt:lpwstr>2057-11.2.0.11306</vt:lpwstr>
  </property>
</Properties>
</file>