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59" r:id="rId8"/>
    <p:sldId id="260" r:id="rId9"/>
    <p:sldId id="274" r:id="rId10"/>
    <p:sldId id="261" r:id="rId11"/>
    <p:sldId id="262" r:id="rId12"/>
    <p:sldId id="263" r:id="rId13"/>
    <p:sldId id="264" r:id="rId14"/>
    <p:sldId id="275" r:id="rId15"/>
    <p:sldId id="279" r:id="rId16"/>
    <p:sldId id="276" r:id="rId17"/>
    <p:sldId id="277" r:id="rId18"/>
    <p:sldId id="278" r:id="rId19"/>
    <p:sldId id="280" r:id="rId20"/>
    <p:sldId id="281" r:id="rId21"/>
    <p:sldId id="268" r:id="rId22"/>
    <p:sldId id="282" r:id="rId23"/>
    <p:sldId id="269" r:id="rId24"/>
    <p:sldId id="270"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C3E5-3554-36DC-FA59-8CA0919D4F17}"/>
              </a:ext>
            </a:extLst>
          </p:cNvPr>
          <p:cNvSpPr>
            <a:spLocks noGrp="1"/>
          </p:cNvSpPr>
          <p:nvPr>
            <p:ph type="ctrTitle"/>
          </p:nvPr>
        </p:nvSpPr>
        <p:spPr/>
        <p:txBody>
          <a:bodyPr>
            <a:normAutofit/>
          </a:bodyPr>
          <a:lstStyle/>
          <a:p>
            <a:r>
              <a:rPr lang="en-US" sz="6600" dirty="0"/>
              <a:t>Final Project</a:t>
            </a:r>
          </a:p>
        </p:txBody>
      </p:sp>
      <p:sp>
        <p:nvSpPr>
          <p:cNvPr id="3" name="Subtitle 2">
            <a:extLst>
              <a:ext uri="{FF2B5EF4-FFF2-40B4-BE49-F238E27FC236}">
                <a16:creationId xmlns:a16="http://schemas.microsoft.com/office/drawing/2014/main" id="{3B5C13E7-9F18-F6F7-D701-05C95293C1DF}"/>
              </a:ext>
            </a:extLst>
          </p:cNvPr>
          <p:cNvSpPr>
            <a:spLocks noGrp="1"/>
          </p:cNvSpPr>
          <p:nvPr>
            <p:ph type="subTitle" idx="1"/>
          </p:nvPr>
        </p:nvSpPr>
        <p:spPr/>
        <p:txBody>
          <a:bodyPr>
            <a:normAutofit/>
          </a:bodyPr>
          <a:lstStyle/>
          <a:p>
            <a:r>
              <a:rPr lang="en-US" sz="3200" dirty="0"/>
              <a:t>Feature Engineering</a:t>
            </a:r>
          </a:p>
        </p:txBody>
      </p:sp>
    </p:spTree>
    <p:extLst>
      <p:ext uri="{BB962C8B-B14F-4D97-AF65-F5344CB8AC3E}">
        <p14:creationId xmlns:p14="http://schemas.microsoft.com/office/powerpoint/2010/main" val="367927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10F949-D372-91FA-EF03-E616937E10CE}"/>
              </a:ext>
            </a:extLst>
          </p:cNvPr>
          <p:cNvSpPr>
            <a:spLocks noGrp="1"/>
          </p:cNvSpPr>
          <p:nvPr>
            <p:ph type="body" idx="1"/>
          </p:nvPr>
        </p:nvSpPr>
        <p:spPr>
          <a:xfrm>
            <a:off x="685801" y="1148591"/>
            <a:ext cx="4709054" cy="576262"/>
          </a:xfrm>
        </p:spPr>
        <p:txBody>
          <a:bodyPr/>
          <a:lstStyle/>
          <a:p>
            <a:r>
              <a:rPr lang="pt-BR" dirty="0"/>
              <a:t>Remove ID_REFA_LDA Column</a:t>
            </a:r>
            <a:endParaRPr lang="en-US" dirty="0"/>
          </a:p>
        </p:txBody>
      </p:sp>
      <p:pic>
        <p:nvPicPr>
          <p:cNvPr id="10" name="Content Placeholder 9">
            <a:extLst>
              <a:ext uri="{FF2B5EF4-FFF2-40B4-BE49-F238E27FC236}">
                <a16:creationId xmlns:a16="http://schemas.microsoft.com/office/drawing/2014/main" id="{87516BC6-EB8E-BCA0-C6A1-F53E0336FE1C}"/>
              </a:ext>
            </a:extLst>
          </p:cNvPr>
          <p:cNvPicPr>
            <a:picLocks noGrp="1" noChangeAspect="1"/>
          </p:cNvPicPr>
          <p:nvPr>
            <p:ph sz="half" idx="2"/>
          </p:nvPr>
        </p:nvPicPr>
        <p:blipFill>
          <a:blip r:embed="rId2"/>
          <a:stretch>
            <a:fillRect/>
          </a:stretch>
        </p:blipFill>
        <p:spPr>
          <a:xfrm>
            <a:off x="2166816" y="2543051"/>
            <a:ext cx="6799700" cy="1269824"/>
          </a:xfrm>
        </p:spPr>
      </p:pic>
      <p:sp>
        <p:nvSpPr>
          <p:cNvPr id="5" name="Text Placeholder 4">
            <a:extLst>
              <a:ext uri="{FF2B5EF4-FFF2-40B4-BE49-F238E27FC236}">
                <a16:creationId xmlns:a16="http://schemas.microsoft.com/office/drawing/2014/main" id="{592017CE-3A3B-DEE0-D84A-03237E6F33D3}"/>
              </a:ext>
            </a:extLst>
          </p:cNvPr>
          <p:cNvSpPr>
            <a:spLocks noGrp="1"/>
          </p:cNvSpPr>
          <p:nvPr>
            <p:ph type="body" sz="quarter" idx="3"/>
          </p:nvPr>
        </p:nvSpPr>
        <p:spPr>
          <a:xfrm>
            <a:off x="2231368" y="4346242"/>
            <a:ext cx="6981643" cy="1353229"/>
          </a:xfrm>
        </p:spPr>
        <p:txBody>
          <a:bodyPr/>
          <a:lstStyle/>
          <a:p>
            <a:r>
              <a:rPr lang="en-GB" dirty="0"/>
              <a:t>We remove this column cause ID don’t affect target of data </a:t>
            </a:r>
            <a:endParaRPr lang="en-US" dirty="0"/>
          </a:p>
        </p:txBody>
      </p:sp>
    </p:spTree>
    <p:extLst>
      <p:ext uri="{BB962C8B-B14F-4D97-AF65-F5344CB8AC3E}">
        <p14:creationId xmlns:p14="http://schemas.microsoft.com/office/powerpoint/2010/main" val="290438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108951-17D4-9980-9405-12ACC37F075E}"/>
              </a:ext>
            </a:extLst>
          </p:cNvPr>
          <p:cNvSpPr>
            <a:spLocks noGrp="1"/>
          </p:cNvSpPr>
          <p:nvPr>
            <p:ph type="body" idx="1"/>
          </p:nvPr>
        </p:nvSpPr>
        <p:spPr>
          <a:xfrm>
            <a:off x="412953" y="1097571"/>
            <a:ext cx="7376700" cy="887242"/>
          </a:xfrm>
        </p:spPr>
        <p:txBody>
          <a:bodyPr/>
          <a:lstStyle/>
          <a:p>
            <a:r>
              <a:rPr lang="en-GB" dirty="0"/>
              <a:t>Fill missing data in </a:t>
            </a:r>
            <a:r>
              <a:rPr lang="en-US" dirty="0"/>
              <a:t>TITLE_CATEGORY column with most frequent using SimpleImputer</a:t>
            </a:r>
          </a:p>
        </p:txBody>
      </p:sp>
      <p:pic>
        <p:nvPicPr>
          <p:cNvPr id="8" name="Content Placeholder 7">
            <a:extLst>
              <a:ext uri="{FF2B5EF4-FFF2-40B4-BE49-F238E27FC236}">
                <a16:creationId xmlns:a16="http://schemas.microsoft.com/office/drawing/2014/main" id="{BCF32911-1B96-6202-F1AB-B82B2C7E5799}"/>
              </a:ext>
            </a:extLst>
          </p:cNvPr>
          <p:cNvPicPr>
            <a:picLocks noGrp="1" noChangeAspect="1"/>
          </p:cNvPicPr>
          <p:nvPr>
            <p:ph sz="half" idx="2"/>
          </p:nvPr>
        </p:nvPicPr>
        <p:blipFill>
          <a:blip r:embed="rId2"/>
          <a:stretch>
            <a:fillRect/>
          </a:stretch>
        </p:blipFill>
        <p:spPr>
          <a:xfrm>
            <a:off x="906587" y="2439820"/>
            <a:ext cx="5347684" cy="1530825"/>
          </a:xfrm>
        </p:spPr>
      </p:pic>
      <p:pic>
        <p:nvPicPr>
          <p:cNvPr id="10" name="Content Placeholder 9">
            <a:extLst>
              <a:ext uri="{FF2B5EF4-FFF2-40B4-BE49-F238E27FC236}">
                <a16:creationId xmlns:a16="http://schemas.microsoft.com/office/drawing/2014/main" id="{B8C3A479-4A7F-131D-71DB-FFF6F59B5563}"/>
              </a:ext>
            </a:extLst>
          </p:cNvPr>
          <p:cNvPicPr>
            <a:picLocks noGrp="1" noChangeAspect="1"/>
          </p:cNvPicPr>
          <p:nvPr>
            <p:ph sz="quarter" idx="4"/>
          </p:nvPr>
        </p:nvPicPr>
        <p:blipFill>
          <a:blip r:embed="rId3"/>
          <a:stretch>
            <a:fillRect/>
          </a:stretch>
        </p:blipFill>
        <p:spPr>
          <a:xfrm>
            <a:off x="3952011" y="4494362"/>
            <a:ext cx="7298124" cy="1530825"/>
          </a:xfrm>
        </p:spPr>
      </p:pic>
    </p:spTree>
    <p:extLst>
      <p:ext uri="{BB962C8B-B14F-4D97-AF65-F5344CB8AC3E}">
        <p14:creationId xmlns:p14="http://schemas.microsoft.com/office/powerpoint/2010/main" val="321800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722B74-62FC-C558-488D-D54B10462738}"/>
              </a:ext>
            </a:extLst>
          </p:cNvPr>
          <p:cNvSpPr>
            <a:spLocks noGrp="1"/>
          </p:cNvSpPr>
          <p:nvPr>
            <p:ph type="body" idx="1"/>
          </p:nvPr>
        </p:nvSpPr>
        <p:spPr>
          <a:xfrm>
            <a:off x="245852" y="431322"/>
            <a:ext cx="6689785" cy="1259456"/>
          </a:xfrm>
        </p:spPr>
        <p:txBody>
          <a:bodyPr/>
          <a:lstStyle/>
          <a:p>
            <a:r>
              <a:rPr lang="en-US" dirty="0"/>
              <a:t>replace value "?“ in TITLE_CATEGORY column with most frequent</a:t>
            </a:r>
          </a:p>
        </p:txBody>
      </p:sp>
      <p:pic>
        <p:nvPicPr>
          <p:cNvPr id="8" name="Content Placeholder 7">
            <a:extLst>
              <a:ext uri="{FF2B5EF4-FFF2-40B4-BE49-F238E27FC236}">
                <a16:creationId xmlns:a16="http://schemas.microsoft.com/office/drawing/2014/main" id="{CE40EB9C-657B-37DF-DDC2-E57E193DCDAF}"/>
              </a:ext>
            </a:extLst>
          </p:cNvPr>
          <p:cNvPicPr>
            <a:picLocks noGrp="1" noChangeAspect="1"/>
          </p:cNvPicPr>
          <p:nvPr>
            <p:ph sz="half" idx="2"/>
          </p:nvPr>
        </p:nvPicPr>
        <p:blipFill>
          <a:blip r:embed="rId2"/>
          <a:stretch>
            <a:fillRect/>
          </a:stretch>
        </p:blipFill>
        <p:spPr>
          <a:xfrm>
            <a:off x="377533" y="1975450"/>
            <a:ext cx="5718465" cy="1333358"/>
          </a:xfrm>
        </p:spPr>
      </p:pic>
      <p:sp>
        <p:nvSpPr>
          <p:cNvPr id="5" name="Text Placeholder 4">
            <a:extLst>
              <a:ext uri="{FF2B5EF4-FFF2-40B4-BE49-F238E27FC236}">
                <a16:creationId xmlns:a16="http://schemas.microsoft.com/office/drawing/2014/main" id="{FDA013E8-B518-B0FB-CEDC-3B646770C729}"/>
              </a:ext>
            </a:extLst>
          </p:cNvPr>
          <p:cNvSpPr>
            <a:spLocks noGrp="1"/>
          </p:cNvSpPr>
          <p:nvPr>
            <p:ph type="body" sz="quarter" idx="3"/>
          </p:nvPr>
        </p:nvSpPr>
        <p:spPr>
          <a:xfrm>
            <a:off x="1768415" y="3833867"/>
            <a:ext cx="9756475" cy="1048685"/>
          </a:xfrm>
        </p:spPr>
        <p:txBody>
          <a:bodyPr/>
          <a:lstStyle/>
          <a:p>
            <a:r>
              <a:rPr lang="en-GB" dirty="0"/>
              <a:t>We observe that there is “ less than 5” value in NB_VALID column so we replace it with constant value that equal “3”</a:t>
            </a:r>
            <a:endParaRPr lang="en-US" dirty="0"/>
          </a:p>
        </p:txBody>
      </p:sp>
      <p:pic>
        <p:nvPicPr>
          <p:cNvPr id="7" name="Content Placeholder 6">
            <a:extLst>
              <a:ext uri="{FF2B5EF4-FFF2-40B4-BE49-F238E27FC236}">
                <a16:creationId xmlns:a16="http://schemas.microsoft.com/office/drawing/2014/main" id="{B9B047AB-2B62-EDC5-E665-DF847586DF14}"/>
              </a:ext>
            </a:extLst>
          </p:cNvPr>
          <p:cNvPicPr>
            <a:picLocks noGrp="1" noChangeAspect="1"/>
          </p:cNvPicPr>
          <p:nvPr>
            <p:ph sz="quarter" idx="4"/>
          </p:nvPr>
        </p:nvPicPr>
        <p:blipFill>
          <a:blip r:embed="rId3"/>
          <a:stretch>
            <a:fillRect/>
          </a:stretch>
        </p:blipFill>
        <p:spPr>
          <a:xfrm>
            <a:off x="2774346" y="5105011"/>
            <a:ext cx="8156612" cy="1149140"/>
          </a:xfrm>
        </p:spPr>
      </p:pic>
    </p:spTree>
    <p:extLst>
      <p:ext uri="{BB962C8B-B14F-4D97-AF65-F5344CB8AC3E}">
        <p14:creationId xmlns:p14="http://schemas.microsoft.com/office/powerpoint/2010/main" val="297844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79970-1C9F-EF13-1B91-5985AE9C1F1D}"/>
              </a:ext>
            </a:extLst>
          </p:cNvPr>
          <p:cNvSpPr>
            <a:spLocks noGrp="1"/>
          </p:cNvSpPr>
          <p:nvPr>
            <p:ph type="body" idx="1"/>
          </p:nvPr>
        </p:nvSpPr>
        <p:spPr>
          <a:xfrm>
            <a:off x="162786" y="389468"/>
            <a:ext cx="7480217" cy="576262"/>
          </a:xfrm>
        </p:spPr>
        <p:txBody>
          <a:bodyPr/>
          <a:lstStyle/>
          <a:p>
            <a:r>
              <a:rPr lang="en-GB" dirty="0"/>
              <a:t>Fill missing data in NB_VALID column with median</a:t>
            </a:r>
            <a:endParaRPr lang="en-US" dirty="0"/>
          </a:p>
        </p:txBody>
      </p:sp>
      <p:pic>
        <p:nvPicPr>
          <p:cNvPr id="10" name="Content Placeholder 9">
            <a:extLst>
              <a:ext uri="{FF2B5EF4-FFF2-40B4-BE49-F238E27FC236}">
                <a16:creationId xmlns:a16="http://schemas.microsoft.com/office/drawing/2014/main" id="{7F70CB01-EE09-821F-F393-A7D6AFF4CB5E}"/>
              </a:ext>
            </a:extLst>
          </p:cNvPr>
          <p:cNvPicPr>
            <a:picLocks noGrp="1" noChangeAspect="1"/>
          </p:cNvPicPr>
          <p:nvPr>
            <p:ph sz="half" idx="2"/>
          </p:nvPr>
        </p:nvPicPr>
        <p:blipFill>
          <a:blip r:embed="rId2"/>
          <a:stretch>
            <a:fillRect/>
          </a:stretch>
        </p:blipFill>
        <p:spPr>
          <a:xfrm>
            <a:off x="366560" y="1251238"/>
            <a:ext cx="5729438" cy="1361977"/>
          </a:xfrm>
        </p:spPr>
      </p:pic>
      <p:sp>
        <p:nvSpPr>
          <p:cNvPr id="5" name="Text Placeholder 4">
            <a:extLst>
              <a:ext uri="{FF2B5EF4-FFF2-40B4-BE49-F238E27FC236}">
                <a16:creationId xmlns:a16="http://schemas.microsoft.com/office/drawing/2014/main" id="{23A76F21-392A-36E0-F00A-F36FBABFE96C}"/>
              </a:ext>
            </a:extLst>
          </p:cNvPr>
          <p:cNvSpPr>
            <a:spLocks noGrp="1"/>
          </p:cNvSpPr>
          <p:nvPr>
            <p:ph type="body" sz="quarter" idx="3"/>
          </p:nvPr>
        </p:nvSpPr>
        <p:spPr>
          <a:xfrm>
            <a:off x="4485737" y="3062377"/>
            <a:ext cx="6577612" cy="436642"/>
          </a:xfrm>
        </p:spPr>
        <p:txBody>
          <a:bodyPr/>
          <a:lstStyle/>
          <a:p>
            <a:r>
              <a:rPr lang="en-GB" dirty="0"/>
              <a:t>Check missing value after cleaning</a:t>
            </a:r>
            <a:endParaRPr lang="en-US" dirty="0"/>
          </a:p>
        </p:txBody>
      </p:sp>
      <p:pic>
        <p:nvPicPr>
          <p:cNvPr id="12" name="Content Placeholder 11">
            <a:extLst>
              <a:ext uri="{FF2B5EF4-FFF2-40B4-BE49-F238E27FC236}">
                <a16:creationId xmlns:a16="http://schemas.microsoft.com/office/drawing/2014/main" id="{5777539D-D4D0-55F0-972E-83FAA3A4ED5B}"/>
              </a:ext>
            </a:extLst>
          </p:cNvPr>
          <p:cNvPicPr>
            <a:picLocks noGrp="1" noChangeAspect="1"/>
          </p:cNvPicPr>
          <p:nvPr>
            <p:ph sz="quarter" idx="4"/>
          </p:nvPr>
        </p:nvPicPr>
        <p:blipFill>
          <a:blip r:embed="rId3"/>
          <a:stretch>
            <a:fillRect/>
          </a:stretch>
        </p:blipFill>
        <p:spPr>
          <a:xfrm>
            <a:off x="5779818" y="3799936"/>
            <a:ext cx="4995863" cy="2831589"/>
          </a:xfrm>
        </p:spPr>
      </p:pic>
    </p:spTree>
    <p:extLst>
      <p:ext uri="{BB962C8B-B14F-4D97-AF65-F5344CB8AC3E}">
        <p14:creationId xmlns:p14="http://schemas.microsoft.com/office/powerpoint/2010/main" val="178018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629462-BCED-91CE-A292-FC48560674E2}"/>
              </a:ext>
            </a:extLst>
          </p:cNvPr>
          <p:cNvSpPr>
            <a:spLocks noGrp="1"/>
          </p:cNvSpPr>
          <p:nvPr>
            <p:ph type="body" idx="1"/>
          </p:nvPr>
        </p:nvSpPr>
        <p:spPr>
          <a:xfrm>
            <a:off x="550974" y="1286613"/>
            <a:ext cx="5021689" cy="619823"/>
          </a:xfrm>
        </p:spPr>
        <p:txBody>
          <a:bodyPr/>
          <a:lstStyle/>
          <a:p>
            <a:r>
              <a:rPr lang="en-US" dirty="0"/>
              <a:t>Num of dropped data</a:t>
            </a:r>
          </a:p>
        </p:txBody>
      </p:sp>
      <p:pic>
        <p:nvPicPr>
          <p:cNvPr id="8" name="Content Placeholder 7">
            <a:extLst>
              <a:ext uri="{FF2B5EF4-FFF2-40B4-BE49-F238E27FC236}">
                <a16:creationId xmlns:a16="http://schemas.microsoft.com/office/drawing/2014/main" id="{E8DC5A12-7543-BD00-1CB6-0D180AA7911D}"/>
              </a:ext>
            </a:extLst>
          </p:cNvPr>
          <p:cNvPicPr>
            <a:picLocks noGrp="1" noChangeAspect="1"/>
          </p:cNvPicPr>
          <p:nvPr>
            <p:ph sz="half" idx="2"/>
          </p:nvPr>
        </p:nvPicPr>
        <p:blipFill>
          <a:blip r:embed="rId2"/>
          <a:stretch>
            <a:fillRect/>
          </a:stretch>
        </p:blipFill>
        <p:spPr>
          <a:xfrm>
            <a:off x="839638" y="2181102"/>
            <a:ext cx="4515480" cy="1057423"/>
          </a:xfrm>
        </p:spPr>
      </p:pic>
      <p:sp>
        <p:nvSpPr>
          <p:cNvPr id="5" name="Text Placeholder 4">
            <a:extLst>
              <a:ext uri="{FF2B5EF4-FFF2-40B4-BE49-F238E27FC236}">
                <a16:creationId xmlns:a16="http://schemas.microsoft.com/office/drawing/2014/main" id="{CFA8DFD7-963C-2065-DDAF-FE63EBA51321}"/>
              </a:ext>
            </a:extLst>
          </p:cNvPr>
          <p:cNvSpPr>
            <a:spLocks noGrp="1"/>
          </p:cNvSpPr>
          <p:nvPr>
            <p:ph type="body" sz="quarter" idx="3"/>
          </p:nvPr>
        </p:nvSpPr>
        <p:spPr>
          <a:xfrm>
            <a:off x="5828584" y="3080749"/>
            <a:ext cx="5523778" cy="1057422"/>
          </a:xfrm>
        </p:spPr>
        <p:txBody>
          <a:bodyPr/>
          <a:lstStyle/>
          <a:p>
            <a:r>
              <a:rPr lang="en-US" dirty="0"/>
              <a:t>Percentage of dropped data</a:t>
            </a:r>
          </a:p>
        </p:txBody>
      </p:sp>
      <p:pic>
        <p:nvPicPr>
          <p:cNvPr id="10" name="Content Placeholder 9">
            <a:extLst>
              <a:ext uri="{FF2B5EF4-FFF2-40B4-BE49-F238E27FC236}">
                <a16:creationId xmlns:a16="http://schemas.microsoft.com/office/drawing/2014/main" id="{A5A98496-DE9D-65E6-0D20-9E32F99577AC}"/>
              </a:ext>
            </a:extLst>
          </p:cNvPr>
          <p:cNvPicPr>
            <a:picLocks noGrp="1" noChangeAspect="1"/>
          </p:cNvPicPr>
          <p:nvPr>
            <p:ph sz="quarter" idx="4"/>
          </p:nvPr>
        </p:nvPicPr>
        <p:blipFill>
          <a:blip r:embed="rId3"/>
          <a:stretch>
            <a:fillRect/>
          </a:stretch>
        </p:blipFill>
        <p:spPr>
          <a:xfrm>
            <a:off x="6019983" y="4436480"/>
            <a:ext cx="5408199" cy="1498493"/>
          </a:xfrm>
        </p:spPr>
      </p:pic>
    </p:spTree>
    <p:extLst>
      <p:ext uri="{BB962C8B-B14F-4D97-AF65-F5344CB8AC3E}">
        <p14:creationId xmlns:p14="http://schemas.microsoft.com/office/powerpoint/2010/main" val="53462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13B4-104C-1B01-2176-B9C482D26800}"/>
              </a:ext>
            </a:extLst>
          </p:cNvPr>
          <p:cNvSpPr>
            <a:spLocks noGrp="1"/>
          </p:cNvSpPr>
          <p:nvPr>
            <p:ph type="title"/>
          </p:nvPr>
        </p:nvSpPr>
        <p:spPr/>
        <p:txBody>
          <a:bodyPr/>
          <a:lstStyle/>
          <a:p>
            <a:r>
              <a:rPr lang="en-US" dirty="0"/>
              <a:t>Statistics about data</a:t>
            </a:r>
          </a:p>
        </p:txBody>
      </p:sp>
      <p:sp>
        <p:nvSpPr>
          <p:cNvPr id="3" name="Text Placeholder 2">
            <a:extLst>
              <a:ext uri="{FF2B5EF4-FFF2-40B4-BE49-F238E27FC236}">
                <a16:creationId xmlns:a16="http://schemas.microsoft.com/office/drawing/2014/main" id="{93E3BEF7-BC06-FF8F-73A6-254ED20C67A3}"/>
              </a:ext>
            </a:extLst>
          </p:cNvPr>
          <p:cNvSpPr>
            <a:spLocks noGrp="1"/>
          </p:cNvSpPr>
          <p:nvPr>
            <p:ph type="body" idx="1"/>
          </p:nvPr>
        </p:nvSpPr>
        <p:spPr>
          <a:xfrm>
            <a:off x="329503" y="2068853"/>
            <a:ext cx="4709054" cy="576262"/>
          </a:xfrm>
        </p:spPr>
        <p:txBody>
          <a:bodyPr/>
          <a:lstStyle/>
          <a:p>
            <a:r>
              <a:rPr lang="en-US" dirty="0"/>
              <a:t>Some statistics</a:t>
            </a:r>
          </a:p>
        </p:txBody>
      </p:sp>
      <p:pic>
        <p:nvPicPr>
          <p:cNvPr id="8" name="Content Placeholder 7">
            <a:extLst>
              <a:ext uri="{FF2B5EF4-FFF2-40B4-BE49-F238E27FC236}">
                <a16:creationId xmlns:a16="http://schemas.microsoft.com/office/drawing/2014/main" id="{29A65395-259D-E453-81F1-11180D7C45E3}"/>
              </a:ext>
            </a:extLst>
          </p:cNvPr>
          <p:cNvPicPr>
            <a:picLocks noGrp="1" noChangeAspect="1"/>
          </p:cNvPicPr>
          <p:nvPr>
            <p:ph sz="half" idx="2"/>
          </p:nvPr>
        </p:nvPicPr>
        <p:blipFill>
          <a:blip r:embed="rId2"/>
          <a:stretch>
            <a:fillRect/>
          </a:stretch>
        </p:blipFill>
        <p:spPr>
          <a:xfrm>
            <a:off x="314380" y="2860357"/>
            <a:ext cx="3996458" cy="2921000"/>
          </a:xfrm>
        </p:spPr>
      </p:pic>
      <p:sp>
        <p:nvSpPr>
          <p:cNvPr id="5" name="Text Placeholder 4">
            <a:extLst>
              <a:ext uri="{FF2B5EF4-FFF2-40B4-BE49-F238E27FC236}">
                <a16:creationId xmlns:a16="http://schemas.microsoft.com/office/drawing/2014/main" id="{AF285207-2010-416C-135B-CB20E776CC75}"/>
              </a:ext>
            </a:extLst>
          </p:cNvPr>
          <p:cNvSpPr>
            <a:spLocks noGrp="1"/>
          </p:cNvSpPr>
          <p:nvPr>
            <p:ph type="body" sz="quarter" idx="3"/>
          </p:nvPr>
        </p:nvSpPr>
        <p:spPr>
          <a:xfrm>
            <a:off x="4977443" y="2645115"/>
            <a:ext cx="6996022" cy="960727"/>
          </a:xfrm>
        </p:spPr>
        <p:txBody>
          <a:bodyPr/>
          <a:lstStyle/>
          <a:p>
            <a:r>
              <a:rPr lang="en-US" dirty="0"/>
              <a:t>Showing the sum of NB_VALID for every STATION_NAME</a:t>
            </a:r>
          </a:p>
        </p:txBody>
      </p:sp>
      <p:pic>
        <p:nvPicPr>
          <p:cNvPr id="10" name="Content Placeholder 9">
            <a:extLst>
              <a:ext uri="{FF2B5EF4-FFF2-40B4-BE49-F238E27FC236}">
                <a16:creationId xmlns:a16="http://schemas.microsoft.com/office/drawing/2014/main" id="{0DFC4C4B-DD64-8E97-A8C0-A416C978C576}"/>
              </a:ext>
            </a:extLst>
          </p:cNvPr>
          <p:cNvPicPr>
            <a:picLocks noGrp="1" noChangeAspect="1"/>
          </p:cNvPicPr>
          <p:nvPr>
            <p:ph sz="quarter" idx="4"/>
          </p:nvPr>
        </p:nvPicPr>
        <p:blipFill>
          <a:blip r:embed="rId3"/>
          <a:stretch>
            <a:fillRect/>
          </a:stretch>
        </p:blipFill>
        <p:spPr>
          <a:xfrm>
            <a:off x="5380799" y="3821380"/>
            <a:ext cx="6272534" cy="2427020"/>
          </a:xfrm>
        </p:spPr>
      </p:pic>
    </p:spTree>
    <p:extLst>
      <p:ext uri="{BB962C8B-B14F-4D97-AF65-F5344CB8AC3E}">
        <p14:creationId xmlns:p14="http://schemas.microsoft.com/office/powerpoint/2010/main" val="150102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516A1A-53F0-3057-220F-219C17FD6A25}"/>
              </a:ext>
            </a:extLst>
          </p:cNvPr>
          <p:cNvSpPr>
            <a:spLocks noGrp="1"/>
          </p:cNvSpPr>
          <p:nvPr>
            <p:ph type="body" idx="1"/>
          </p:nvPr>
        </p:nvSpPr>
        <p:spPr>
          <a:xfrm>
            <a:off x="241332" y="336430"/>
            <a:ext cx="6401008" cy="810883"/>
          </a:xfrm>
        </p:spPr>
        <p:txBody>
          <a:bodyPr/>
          <a:lstStyle/>
          <a:p>
            <a:r>
              <a:rPr lang="en-US" dirty="0"/>
              <a:t>Showing the most frequent category depending on name station</a:t>
            </a:r>
          </a:p>
        </p:txBody>
      </p:sp>
      <p:pic>
        <p:nvPicPr>
          <p:cNvPr id="8" name="Content Placeholder 7">
            <a:extLst>
              <a:ext uri="{FF2B5EF4-FFF2-40B4-BE49-F238E27FC236}">
                <a16:creationId xmlns:a16="http://schemas.microsoft.com/office/drawing/2014/main" id="{529D4A83-C692-C112-C0B2-BF2F4E7F4DCA}"/>
              </a:ext>
            </a:extLst>
          </p:cNvPr>
          <p:cNvPicPr>
            <a:picLocks noGrp="1" noChangeAspect="1"/>
          </p:cNvPicPr>
          <p:nvPr>
            <p:ph sz="half" idx="2"/>
          </p:nvPr>
        </p:nvPicPr>
        <p:blipFill>
          <a:blip r:embed="rId2"/>
          <a:stretch>
            <a:fillRect/>
          </a:stretch>
        </p:blipFill>
        <p:spPr>
          <a:xfrm>
            <a:off x="310344" y="1237302"/>
            <a:ext cx="5854668" cy="1565694"/>
          </a:xfrm>
        </p:spPr>
      </p:pic>
      <p:sp>
        <p:nvSpPr>
          <p:cNvPr id="5" name="Text Placeholder 4">
            <a:extLst>
              <a:ext uri="{FF2B5EF4-FFF2-40B4-BE49-F238E27FC236}">
                <a16:creationId xmlns:a16="http://schemas.microsoft.com/office/drawing/2014/main" id="{11419D72-1792-7345-0ED4-38A723AE45B4}"/>
              </a:ext>
            </a:extLst>
          </p:cNvPr>
          <p:cNvSpPr>
            <a:spLocks noGrp="1"/>
          </p:cNvSpPr>
          <p:nvPr>
            <p:ph type="body" sz="quarter" idx="3"/>
          </p:nvPr>
        </p:nvSpPr>
        <p:spPr>
          <a:xfrm>
            <a:off x="6001109" y="2599422"/>
            <a:ext cx="6127630" cy="730375"/>
          </a:xfrm>
        </p:spPr>
        <p:txBody>
          <a:bodyPr/>
          <a:lstStyle/>
          <a:p>
            <a:r>
              <a:rPr lang="en-US" dirty="0"/>
              <a:t>Value counts of TITLE_CATEGORY column</a:t>
            </a:r>
          </a:p>
        </p:txBody>
      </p:sp>
      <p:pic>
        <p:nvPicPr>
          <p:cNvPr id="10" name="Content Placeholder 9">
            <a:extLst>
              <a:ext uri="{FF2B5EF4-FFF2-40B4-BE49-F238E27FC236}">
                <a16:creationId xmlns:a16="http://schemas.microsoft.com/office/drawing/2014/main" id="{EB3EF67A-D46D-DEFE-5A44-E38570D86822}"/>
              </a:ext>
            </a:extLst>
          </p:cNvPr>
          <p:cNvPicPr>
            <a:picLocks noGrp="1" noChangeAspect="1"/>
          </p:cNvPicPr>
          <p:nvPr>
            <p:ph sz="quarter" idx="4"/>
          </p:nvPr>
        </p:nvPicPr>
        <p:blipFill>
          <a:blip r:embed="rId3"/>
          <a:stretch>
            <a:fillRect/>
          </a:stretch>
        </p:blipFill>
        <p:spPr>
          <a:xfrm>
            <a:off x="5457645" y="3446875"/>
            <a:ext cx="4861832" cy="3411125"/>
          </a:xfrm>
        </p:spPr>
      </p:pic>
    </p:spTree>
    <p:extLst>
      <p:ext uri="{BB962C8B-B14F-4D97-AF65-F5344CB8AC3E}">
        <p14:creationId xmlns:p14="http://schemas.microsoft.com/office/powerpoint/2010/main" val="390940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64CF9-02F4-9FDC-73A5-918A73090C9F}"/>
              </a:ext>
            </a:extLst>
          </p:cNvPr>
          <p:cNvSpPr>
            <a:spLocks noGrp="1"/>
          </p:cNvSpPr>
          <p:nvPr>
            <p:ph type="body" idx="1"/>
          </p:nvPr>
        </p:nvSpPr>
        <p:spPr>
          <a:xfrm>
            <a:off x="163422" y="483079"/>
            <a:ext cx="5519828" cy="646552"/>
          </a:xfrm>
        </p:spPr>
        <p:txBody>
          <a:bodyPr/>
          <a:lstStyle/>
          <a:p>
            <a:r>
              <a:rPr lang="en-US" dirty="0"/>
              <a:t>Showing the most recorded stations</a:t>
            </a:r>
          </a:p>
        </p:txBody>
      </p:sp>
      <p:pic>
        <p:nvPicPr>
          <p:cNvPr id="10" name="Content Placeholder 9">
            <a:extLst>
              <a:ext uri="{FF2B5EF4-FFF2-40B4-BE49-F238E27FC236}">
                <a16:creationId xmlns:a16="http://schemas.microsoft.com/office/drawing/2014/main" id="{C317152F-50DC-6157-E9CA-8864FDF7C175}"/>
              </a:ext>
            </a:extLst>
          </p:cNvPr>
          <p:cNvPicPr>
            <a:picLocks noGrp="1" noChangeAspect="1"/>
          </p:cNvPicPr>
          <p:nvPr>
            <p:ph sz="half" idx="2"/>
          </p:nvPr>
        </p:nvPicPr>
        <p:blipFill>
          <a:blip r:embed="rId2"/>
          <a:stretch>
            <a:fillRect/>
          </a:stretch>
        </p:blipFill>
        <p:spPr>
          <a:xfrm>
            <a:off x="162403" y="1178038"/>
            <a:ext cx="5519828" cy="2097392"/>
          </a:xfrm>
        </p:spPr>
      </p:pic>
      <p:sp>
        <p:nvSpPr>
          <p:cNvPr id="5" name="Text Placeholder 4">
            <a:extLst>
              <a:ext uri="{FF2B5EF4-FFF2-40B4-BE49-F238E27FC236}">
                <a16:creationId xmlns:a16="http://schemas.microsoft.com/office/drawing/2014/main" id="{AD26B76C-C41F-3E82-BD05-539B177454E5}"/>
              </a:ext>
            </a:extLst>
          </p:cNvPr>
          <p:cNvSpPr>
            <a:spLocks noGrp="1"/>
          </p:cNvSpPr>
          <p:nvPr>
            <p:ph type="body" sz="quarter" idx="3"/>
          </p:nvPr>
        </p:nvSpPr>
        <p:spPr>
          <a:xfrm>
            <a:off x="5805578" y="2373383"/>
            <a:ext cx="6321750" cy="706248"/>
          </a:xfrm>
        </p:spPr>
        <p:txBody>
          <a:bodyPr/>
          <a:lstStyle/>
          <a:p>
            <a:r>
              <a:rPr lang="en-US" dirty="0"/>
              <a:t>Value counts of STATION_NAME column</a:t>
            </a:r>
          </a:p>
        </p:txBody>
      </p:sp>
      <p:pic>
        <p:nvPicPr>
          <p:cNvPr id="8" name="Content Placeholder 7">
            <a:extLst>
              <a:ext uri="{FF2B5EF4-FFF2-40B4-BE49-F238E27FC236}">
                <a16:creationId xmlns:a16="http://schemas.microsoft.com/office/drawing/2014/main" id="{BDB84301-C9C2-C497-51CB-35FAFFFD3DAE}"/>
              </a:ext>
            </a:extLst>
          </p:cNvPr>
          <p:cNvPicPr>
            <a:picLocks noGrp="1" noChangeAspect="1"/>
          </p:cNvPicPr>
          <p:nvPr>
            <p:ph sz="quarter" idx="4"/>
          </p:nvPr>
        </p:nvPicPr>
        <p:blipFill>
          <a:blip r:embed="rId3"/>
          <a:stretch>
            <a:fillRect/>
          </a:stretch>
        </p:blipFill>
        <p:spPr>
          <a:xfrm>
            <a:off x="5866082" y="3182759"/>
            <a:ext cx="6022698" cy="3330781"/>
          </a:xfrm>
        </p:spPr>
      </p:pic>
    </p:spTree>
    <p:extLst>
      <p:ext uri="{BB962C8B-B14F-4D97-AF65-F5344CB8AC3E}">
        <p14:creationId xmlns:p14="http://schemas.microsoft.com/office/powerpoint/2010/main" val="187383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39A6-6A9D-F41D-C542-AE22D3618D50}"/>
              </a:ext>
            </a:extLst>
          </p:cNvPr>
          <p:cNvSpPr>
            <a:spLocks noGrp="1"/>
          </p:cNvSpPr>
          <p:nvPr>
            <p:ph type="title"/>
          </p:nvPr>
        </p:nvSpPr>
        <p:spPr>
          <a:xfrm>
            <a:off x="211348" y="0"/>
            <a:ext cx="10131425" cy="1456267"/>
          </a:xfrm>
        </p:spPr>
        <p:txBody>
          <a:bodyPr/>
          <a:lstStyle/>
          <a:p>
            <a:r>
              <a:rPr lang="en-US" dirty="0"/>
              <a:t>Exploratory Data Analysis</a:t>
            </a:r>
          </a:p>
        </p:txBody>
      </p:sp>
      <p:sp>
        <p:nvSpPr>
          <p:cNvPr id="3" name="Text Placeholder 2">
            <a:extLst>
              <a:ext uri="{FF2B5EF4-FFF2-40B4-BE49-F238E27FC236}">
                <a16:creationId xmlns:a16="http://schemas.microsoft.com/office/drawing/2014/main" id="{51C161A1-8308-1D04-154C-20E3C09BB627}"/>
              </a:ext>
            </a:extLst>
          </p:cNvPr>
          <p:cNvSpPr>
            <a:spLocks noGrp="1"/>
          </p:cNvSpPr>
          <p:nvPr>
            <p:ph type="body" idx="1"/>
          </p:nvPr>
        </p:nvSpPr>
        <p:spPr>
          <a:xfrm>
            <a:off x="327804" y="1599616"/>
            <a:ext cx="5354920" cy="870838"/>
          </a:xfrm>
        </p:spPr>
        <p:txBody>
          <a:bodyPr/>
          <a:lstStyle/>
          <a:p>
            <a:r>
              <a:rPr lang="en-US" dirty="0"/>
              <a:t>Showing The most frequent day for traveling</a:t>
            </a:r>
          </a:p>
        </p:txBody>
      </p:sp>
      <p:pic>
        <p:nvPicPr>
          <p:cNvPr id="8" name="Content Placeholder 7">
            <a:extLst>
              <a:ext uri="{FF2B5EF4-FFF2-40B4-BE49-F238E27FC236}">
                <a16:creationId xmlns:a16="http://schemas.microsoft.com/office/drawing/2014/main" id="{9A07C675-F314-BE20-FC55-18CC29E32AFC}"/>
              </a:ext>
            </a:extLst>
          </p:cNvPr>
          <p:cNvPicPr>
            <a:picLocks noGrp="1" noChangeAspect="1"/>
          </p:cNvPicPr>
          <p:nvPr>
            <p:ph sz="half" idx="2"/>
          </p:nvPr>
        </p:nvPicPr>
        <p:blipFill>
          <a:blip r:embed="rId2"/>
          <a:stretch>
            <a:fillRect/>
          </a:stretch>
        </p:blipFill>
        <p:spPr>
          <a:xfrm>
            <a:off x="603849" y="2613804"/>
            <a:ext cx="4534211" cy="3984964"/>
          </a:xfrm>
        </p:spPr>
      </p:pic>
      <p:sp>
        <p:nvSpPr>
          <p:cNvPr id="5" name="Text Placeholder 4">
            <a:extLst>
              <a:ext uri="{FF2B5EF4-FFF2-40B4-BE49-F238E27FC236}">
                <a16:creationId xmlns:a16="http://schemas.microsoft.com/office/drawing/2014/main" id="{D3E04B61-A832-6ACD-0D17-271CD30D1C6A}"/>
              </a:ext>
            </a:extLst>
          </p:cNvPr>
          <p:cNvSpPr>
            <a:spLocks noGrp="1"/>
          </p:cNvSpPr>
          <p:nvPr>
            <p:ph type="body" sz="quarter" idx="3"/>
          </p:nvPr>
        </p:nvSpPr>
        <p:spPr>
          <a:xfrm>
            <a:off x="5682724" y="2977664"/>
            <a:ext cx="6437389" cy="955982"/>
          </a:xfrm>
        </p:spPr>
        <p:txBody>
          <a:bodyPr/>
          <a:lstStyle/>
          <a:p>
            <a:r>
              <a:rPr lang="en-US" dirty="0"/>
              <a:t>Number of trips based on the day of the week</a:t>
            </a:r>
          </a:p>
        </p:txBody>
      </p:sp>
      <p:pic>
        <p:nvPicPr>
          <p:cNvPr id="10" name="Content Placeholder 9">
            <a:extLst>
              <a:ext uri="{FF2B5EF4-FFF2-40B4-BE49-F238E27FC236}">
                <a16:creationId xmlns:a16="http://schemas.microsoft.com/office/drawing/2014/main" id="{34B1A063-1BB6-51FE-CEE6-4C0E27B5FB98}"/>
              </a:ext>
            </a:extLst>
          </p:cNvPr>
          <p:cNvPicPr>
            <a:picLocks noGrp="1" noChangeAspect="1"/>
          </p:cNvPicPr>
          <p:nvPr>
            <p:ph sz="quarter" idx="4"/>
          </p:nvPr>
        </p:nvPicPr>
        <p:blipFill>
          <a:blip r:embed="rId3"/>
          <a:stretch>
            <a:fillRect/>
          </a:stretch>
        </p:blipFill>
        <p:spPr>
          <a:xfrm>
            <a:off x="5788443" y="4331460"/>
            <a:ext cx="5935243" cy="1801922"/>
          </a:xfrm>
        </p:spPr>
      </p:pic>
    </p:spTree>
    <p:extLst>
      <p:ext uri="{BB962C8B-B14F-4D97-AF65-F5344CB8AC3E}">
        <p14:creationId xmlns:p14="http://schemas.microsoft.com/office/powerpoint/2010/main" val="40068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40D9B6-2998-F282-E5E5-49621FDF535A}"/>
              </a:ext>
            </a:extLst>
          </p:cNvPr>
          <p:cNvSpPr>
            <a:spLocks noGrp="1"/>
          </p:cNvSpPr>
          <p:nvPr>
            <p:ph type="body" idx="1"/>
          </p:nvPr>
        </p:nvSpPr>
        <p:spPr>
          <a:xfrm>
            <a:off x="172528" y="648633"/>
            <a:ext cx="5467064" cy="836333"/>
          </a:xfrm>
        </p:spPr>
        <p:txBody>
          <a:bodyPr/>
          <a:lstStyle/>
          <a:p>
            <a:r>
              <a:rPr lang="en-US" dirty="0"/>
              <a:t>Showing the number of NB_VALID for every month</a:t>
            </a:r>
          </a:p>
        </p:txBody>
      </p:sp>
      <p:pic>
        <p:nvPicPr>
          <p:cNvPr id="8" name="Content Placeholder 7">
            <a:extLst>
              <a:ext uri="{FF2B5EF4-FFF2-40B4-BE49-F238E27FC236}">
                <a16:creationId xmlns:a16="http://schemas.microsoft.com/office/drawing/2014/main" id="{27839B0A-3058-DDDE-71BF-1F26F98A71FE}"/>
              </a:ext>
            </a:extLst>
          </p:cNvPr>
          <p:cNvPicPr>
            <a:picLocks noGrp="1" noChangeAspect="1"/>
          </p:cNvPicPr>
          <p:nvPr>
            <p:ph sz="half" idx="2"/>
          </p:nvPr>
        </p:nvPicPr>
        <p:blipFill>
          <a:blip r:embed="rId2"/>
          <a:stretch>
            <a:fillRect/>
          </a:stretch>
        </p:blipFill>
        <p:spPr>
          <a:xfrm>
            <a:off x="426262" y="1755167"/>
            <a:ext cx="4439036" cy="3285535"/>
          </a:xfrm>
        </p:spPr>
      </p:pic>
      <p:sp>
        <p:nvSpPr>
          <p:cNvPr id="5" name="Text Placeholder 4">
            <a:extLst>
              <a:ext uri="{FF2B5EF4-FFF2-40B4-BE49-F238E27FC236}">
                <a16:creationId xmlns:a16="http://schemas.microsoft.com/office/drawing/2014/main" id="{E41F32AF-8DE8-0541-5189-45D8FA62B18B}"/>
              </a:ext>
            </a:extLst>
          </p:cNvPr>
          <p:cNvSpPr>
            <a:spLocks noGrp="1"/>
          </p:cNvSpPr>
          <p:nvPr>
            <p:ph type="body" sz="quarter" idx="3"/>
          </p:nvPr>
        </p:nvSpPr>
        <p:spPr>
          <a:xfrm>
            <a:off x="6096000" y="1940944"/>
            <a:ext cx="5669735" cy="706777"/>
          </a:xfrm>
        </p:spPr>
        <p:txBody>
          <a:bodyPr/>
          <a:lstStyle/>
          <a:p>
            <a:r>
              <a:rPr lang="en-US" dirty="0"/>
              <a:t>Showing the most frequent month</a:t>
            </a:r>
          </a:p>
        </p:txBody>
      </p:sp>
      <p:pic>
        <p:nvPicPr>
          <p:cNvPr id="10" name="Content Placeholder 9">
            <a:extLst>
              <a:ext uri="{FF2B5EF4-FFF2-40B4-BE49-F238E27FC236}">
                <a16:creationId xmlns:a16="http://schemas.microsoft.com/office/drawing/2014/main" id="{944708A1-17AA-29BA-72CF-9AF981808A01}"/>
              </a:ext>
            </a:extLst>
          </p:cNvPr>
          <p:cNvPicPr>
            <a:picLocks noGrp="1" noChangeAspect="1"/>
          </p:cNvPicPr>
          <p:nvPr>
            <p:ph sz="quarter" idx="4"/>
          </p:nvPr>
        </p:nvPicPr>
        <p:blipFill>
          <a:blip r:embed="rId3"/>
          <a:stretch>
            <a:fillRect/>
          </a:stretch>
        </p:blipFill>
        <p:spPr>
          <a:xfrm>
            <a:off x="6228814" y="2870200"/>
            <a:ext cx="5399594" cy="3769528"/>
          </a:xfrm>
        </p:spPr>
      </p:pic>
    </p:spTree>
    <p:extLst>
      <p:ext uri="{BB962C8B-B14F-4D97-AF65-F5344CB8AC3E}">
        <p14:creationId xmlns:p14="http://schemas.microsoft.com/office/powerpoint/2010/main" val="370649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D5D1-DC91-8547-E7A7-56F09CFC602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259F4B-66E0-535E-245C-E8B2A66B3A19}"/>
              </a:ext>
            </a:extLst>
          </p:cNvPr>
          <p:cNvSpPr>
            <a:spLocks noGrp="1"/>
          </p:cNvSpPr>
          <p:nvPr>
            <p:ph idx="1"/>
          </p:nvPr>
        </p:nvSpPr>
        <p:spPr/>
        <p:txBody>
          <a:bodyPr>
            <a:normAutofit/>
          </a:bodyPr>
          <a:lstStyle/>
          <a:p>
            <a:r>
              <a:rPr lang="en-US" sz="2000" dirty="0"/>
              <a:t>About data</a:t>
            </a:r>
          </a:p>
          <a:p>
            <a:r>
              <a:rPr lang="en-US" sz="2000" dirty="0"/>
              <a:t>Data Cleaning</a:t>
            </a:r>
          </a:p>
          <a:p>
            <a:r>
              <a:rPr lang="en-US" sz="2000" dirty="0"/>
              <a:t>Statistics about data</a:t>
            </a:r>
          </a:p>
          <a:p>
            <a:r>
              <a:rPr lang="en-US" sz="2000" dirty="0"/>
              <a:t>Feature selection</a:t>
            </a:r>
          </a:p>
          <a:p>
            <a:r>
              <a:rPr lang="en-US" sz="2000" dirty="0"/>
              <a:t>Feature extraction</a:t>
            </a:r>
          </a:p>
          <a:p>
            <a:r>
              <a:rPr lang="en-US" sz="2000" dirty="0"/>
              <a:t>Data scaling</a:t>
            </a:r>
          </a:p>
        </p:txBody>
      </p:sp>
    </p:spTree>
    <p:extLst>
      <p:ext uri="{BB962C8B-B14F-4D97-AF65-F5344CB8AC3E}">
        <p14:creationId xmlns:p14="http://schemas.microsoft.com/office/powerpoint/2010/main" val="1259961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E55F12-3E58-CE0E-A74D-9D4BC945AE77}"/>
              </a:ext>
            </a:extLst>
          </p:cNvPr>
          <p:cNvSpPr>
            <a:spLocks noGrp="1"/>
          </p:cNvSpPr>
          <p:nvPr>
            <p:ph type="body" idx="1"/>
          </p:nvPr>
        </p:nvSpPr>
        <p:spPr>
          <a:xfrm>
            <a:off x="335315" y="398094"/>
            <a:ext cx="5013062" cy="593944"/>
          </a:xfrm>
        </p:spPr>
        <p:txBody>
          <a:bodyPr/>
          <a:lstStyle/>
          <a:p>
            <a:r>
              <a:rPr lang="en-US" dirty="0"/>
              <a:t>Showing days with a lot of trips</a:t>
            </a:r>
          </a:p>
        </p:txBody>
      </p:sp>
      <p:pic>
        <p:nvPicPr>
          <p:cNvPr id="8" name="Content Placeholder 7">
            <a:extLst>
              <a:ext uri="{FF2B5EF4-FFF2-40B4-BE49-F238E27FC236}">
                <a16:creationId xmlns:a16="http://schemas.microsoft.com/office/drawing/2014/main" id="{4BED3840-7E79-7204-D061-2CDFAD3EFE36}"/>
              </a:ext>
            </a:extLst>
          </p:cNvPr>
          <p:cNvPicPr>
            <a:picLocks noGrp="1" noChangeAspect="1"/>
          </p:cNvPicPr>
          <p:nvPr>
            <p:ph sz="half" idx="2"/>
          </p:nvPr>
        </p:nvPicPr>
        <p:blipFill>
          <a:blip r:embed="rId2"/>
          <a:stretch>
            <a:fillRect/>
          </a:stretch>
        </p:blipFill>
        <p:spPr>
          <a:xfrm>
            <a:off x="504795" y="1244913"/>
            <a:ext cx="4618555" cy="3250576"/>
          </a:xfrm>
        </p:spPr>
      </p:pic>
      <p:sp>
        <p:nvSpPr>
          <p:cNvPr id="5" name="Text Placeholder 4">
            <a:extLst>
              <a:ext uri="{FF2B5EF4-FFF2-40B4-BE49-F238E27FC236}">
                <a16:creationId xmlns:a16="http://schemas.microsoft.com/office/drawing/2014/main" id="{C09B86A5-C6E3-3659-690B-1B7E8CBA0574}"/>
              </a:ext>
            </a:extLst>
          </p:cNvPr>
          <p:cNvSpPr>
            <a:spLocks noGrp="1"/>
          </p:cNvSpPr>
          <p:nvPr>
            <p:ph type="body" sz="quarter" idx="3"/>
          </p:nvPr>
        </p:nvSpPr>
        <p:spPr>
          <a:xfrm>
            <a:off x="5796264" y="2113472"/>
            <a:ext cx="5782571" cy="594634"/>
          </a:xfrm>
        </p:spPr>
        <p:txBody>
          <a:bodyPr/>
          <a:lstStyle/>
          <a:p>
            <a:r>
              <a:rPr lang="en-US" dirty="0"/>
              <a:t>Counts of travel by day name</a:t>
            </a:r>
          </a:p>
        </p:txBody>
      </p:sp>
      <p:pic>
        <p:nvPicPr>
          <p:cNvPr id="7" name="Content Placeholder 6">
            <a:extLst>
              <a:ext uri="{FF2B5EF4-FFF2-40B4-BE49-F238E27FC236}">
                <a16:creationId xmlns:a16="http://schemas.microsoft.com/office/drawing/2014/main" id="{C1B4FB3A-7FAA-B300-C56E-560A8F0240F6}"/>
              </a:ext>
            </a:extLst>
          </p:cNvPr>
          <p:cNvPicPr>
            <a:picLocks noGrp="1" noChangeAspect="1"/>
          </p:cNvPicPr>
          <p:nvPr>
            <p:ph sz="quarter" idx="4"/>
          </p:nvPr>
        </p:nvPicPr>
        <p:blipFill>
          <a:blip r:embed="rId3"/>
          <a:stretch>
            <a:fillRect/>
          </a:stretch>
        </p:blipFill>
        <p:spPr>
          <a:xfrm>
            <a:off x="5728060" y="3096616"/>
            <a:ext cx="6076515" cy="3178176"/>
          </a:xfrm>
        </p:spPr>
      </p:pic>
    </p:spTree>
    <p:extLst>
      <p:ext uri="{BB962C8B-B14F-4D97-AF65-F5344CB8AC3E}">
        <p14:creationId xmlns:p14="http://schemas.microsoft.com/office/powerpoint/2010/main" val="412819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4F07-3A1E-DB37-000E-194E29E1457B}"/>
              </a:ext>
            </a:extLst>
          </p:cNvPr>
          <p:cNvSpPr>
            <a:spLocks noGrp="1"/>
          </p:cNvSpPr>
          <p:nvPr>
            <p:ph type="title"/>
          </p:nvPr>
        </p:nvSpPr>
        <p:spPr/>
        <p:txBody>
          <a:bodyPr/>
          <a:lstStyle/>
          <a:p>
            <a:r>
              <a:rPr lang="en-US" dirty="0"/>
              <a:t>Feature Extraction</a:t>
            </a:r>
          </a:p>
        </p:txBody>
      </p:sp>
      <p:sp>
        <p:nvSpPr>
          <p:cNvPr id="3" name="Text Placeholder 2">
            <a:extLst>
              <a:ext uri="{FF2B5EF4-FFF2-40B4-BE49-F238E27FC236}">
                <a16:creationId xmlns:a16="http://schemas.microsoft.com/office/drawing/2014/main" id="{124A4AE6-51A5-A2AA-CA3C-9533C8030E8B}"/>
              </a:ext>
            </a:extLst>
          </p:cNvPr>
          <p:cNvSpPr>
            <a:spLocks noGrp="1"/>
          </p:cNvSpPr>
          <p:nvPr>
            <p:ph type="body" idx="1"/>
          </p:nvPr>
        </p:nvSpPr>
        <p:spPr>
          <a:xfrm>
            <a:off x="257676" y="3429000"/>
            <a:ext cx="5021689" cy="1639018"/>
          </a:xfrm>
        </p:spPr>
        <p:txBody>
          <a:bodyPr/>
          <a:lstStyle/>
          <a:p>
            <a:r>
              <a:rPr lang="en-GB" dirty="0"/>
              <a:t>Extraction of (month/day/year) columns from date column.</a:t>
            </a:r>
          </a:p>
          <a:p>
            <a:r>
              <a:rPr lang="en-GB" dirty="0"/>
              <a:t>Then we remove year column.</a:t>
            </a:r>
            <a:endParaRPr lang="en-US" dirty="0"/>
          </a:p>
        </p:txBody>
      </p:sp>
      <p:pic>
        <p:nvPicPr>
          <p:cNvPr id="8" name="Content Placeholder 7">
            <a:extLst>
              <a:ext uri="{FF2B5EF4-FFF2-40B4-BE49-F238E27FC236}">
                <a16:creationId xmlns:a16="http://schemas.microsoft.com/office/drawing/2014/main" id="{71916D95-3F5A-EDEE-60C2-15349ABFB151}"/>
              </a:ext>
            </a:extLst>
          </p:cNvPr>
          <p:cNvPicPr>
            <a:picLocks noGrp="1" noChangeAspect="1"/>
          </p:cNvPicPr>
          <p:nvPr>
            <p:ph sz="half" idx="2"/>
          </p:nvPr>
        </p:nvPicPr>
        <p:blipFill>
          <a:blip r:embed="rId2"/>
          <a:stretch>
            <a:fillRect/>
          </a:stretch>
        </p:blipFill>
        <p:spPr>
          <a:xfrm>
            <a:off x="5092028" y="2234242"/>
            <a:ext cx="5970714" cy="4014158"/>
          </a:xfrm>
        </p:spPr>
      </p:pic>
    </p:spTree>
    <p:extLst>
      <p:ext uri="{BB962C8B-B14F-4D97-AF65-F5344CB8AC3E}">
        <p14:creationId xmlns:p14="http://schemas.microsoft.com/office/powerpoint/2010/main" val="275615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CC50E9-133D-0B1E-4427-9465CD629664}"/>
              </a:ext>
            </a:extLst>
          </p:cNvPr>
          <p:cNvSpPr>
            <a:spLocks noGrp="1"/>
          </p:cNvSpPr>
          <p:nvPr>
            <p:ph type="body" idx="1"/>
          </p:nvPr>
        </p:nvSpPr>
        <p:spPr>
          <a:xfrm>
            <a:off x="672860" y="713331"/>
            <a:ext cx="7496355" cy="1236239"/>
          </a:xfrm>
        </p:spPr>
        <p:txBody>
          <a:bodyPr/>
          <a:lstStyle/>
          <a:p>
            <a:r>
              <a:rPr lang="en-US" dirty="0"/>
              <a:t>Extract two columns from day column (DAY_OF_WEEK/DAY_NAME)</a:t>
            </a:r>
          </a:p>
        </p:txBody>
      </p:sp>
      <p:pic>
        <p:nvPicPr>
          <p:cNvPr id="8" name="Content Placeholder 7">
            <a:extLst>
              <a:ext uri="{FF2B5EF4-FFF2-40B4-BE49-F238E27FC236}">
                <a16:creationId xmlns:a16="http://schemas.microsoft.com/office/drawing/2014/main" id="{AA6754FC-2280-7FDA-0D92-04D5833C32D3}"/>
              </a:ext>
            </a:extLst>
          </p:cNvPr>
          <p:cNvPicPr>
            <a:picLocks noGrp="1" noChangeAspect="1"/>
          </p:cNvPicPr>
          <p:nvPr>
            <p:ph sz="half" idx="2"/>
          </p:nvPr>
        </p:nvPicPr>
        <p:blipFill>
          <a:blip r:embed="rId2"/>
          <a:stretch>
            <a:fillRect/>
          </a:stretch>
        </p:blipFill>
        <p:spPr>
          <a:xfrm>
            <a:off x="3338423" y="2033160"/>
            <a:ext cx="6971281" cy="4344422"/>
          </a:xfrm>
        </p:spPr>
      </p:pic>
    </p:spTree>
    <p:extLst>
      <p:ext uri="{BB962C8B-B14F-4D97-AF65-F5344CB8AC3E}">
        <p14:creationId xmlns:p14="http://schemas.microsoft.com/office/powerpoint/2010/main" val="885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F327-F8A6-3748-5405-D145733529A6}"/>
              </a:ext>
            </a:extLst>
          </p:cNvPr>
          <p:cNvSpPr>
            <a:spLocks noGrp="1"/>
          </p:cNvSpPr>
          <p:nvPr>
            <p:ph type="title"/>
          </p:nvPr>
        </p:nvSpPr>
        <p:spPr/>
        <p:txBody>
          <a:bodyPr/>
          <a:lstStyle/>
          <a:p>
            <a:r>
              <a:rPr lang="en-US" dirty="0"/>
              <a:t>Data scaling</a:t>
            </a:r>
          </a:p>
        </p:txBody>
      </p:sp>
      <p:sp>
        <p:nvSpPr>
          <p:cNvPr id="3" name="Text Placeholder 2">
            <a:extLst>
              <a:ext uri="{FF2B5EF4-FFF2-40B4-BE49-F238E27FC236}">
                <a16:creationId xmlns:a16="http://schemas.microsoft.com/office/drawing/2014/main" id="{E358AA73-585F-83F2-6A11-F0E947B15FD3}"/>
              </a:ext>
            </a:extLst>
          </p:cNvPr>
          <p:cNvSpPr>
            <a:spLocks noGrp="1"/>
          </p:cNvSpPr>
          <p:nvPr>
            <p:ph type="body" idx="1"/>
          </p:nvPr>
        </p:nvSpPr>
        <p:spPr>
          <a:xfrm>
            <a:off x="69012" y="2156603"/>
            <a:ext cx="5495027" cy="1751163"/>
          </a:xfrm>
        </p:spPr>
        <p:txBody>
          <a:bodyPr/>
          <a:lstStyle/>
          <a:p>
            <a:r>
              <a:rPr lang="en-GB" dirty="0"/>
              <a:t>We used MinMaxScaler to apply scaling on NB_VALID column</a:t>
            </a:r>
            <a:endParaRPr lang="en-US" dirty="0"/>
          </a:p>
        </p:txBody>
      </p:sp>
      <p:pic>
        <p:nvPicPr>
          <p:cNvPr id="7" name="Content Placeholder 6">
            <a:extLst>
              <a:ext uri="{FF2B5EF4-FFF2-40B4-BE49-F238E27FC236}">
                <a16:creationId xmlns:a16="http://schemas.microsoft.com/office/drawing/2014/main" id="{0A2C9E5D-C9B2-072E-9DAE-33F9C856098C}"/>
              </a:ext>
            </a:extLst>
          </p:cNvPr>
          <p:cNvPicPr>
            <a:picLocks noGrp="1" noChangeAspect="1"/>
          </p:cNvPicPr>
          <p:nvPr>
            <p:ph sz="half" idx="2"/>
          </p:nvPr>
        </p:nvPicPr>
        <p:blipFill>
          <a:blip r:embed="rId2"/>
          <a:stretch>
            <a:fillRect/>
          </a:stretch>
        </p:blipFill>
        <p:spPr>
          <a:xfrm>
            <a:off x="5096632" y="2065867"/>
            <a:ext cx="6613941" cy="3926136"/>
          </a:xfrm>
        </p:spPr>
      </p:pic>
    </p:spTree>
    <p:extLst>
      <p:ext uri="{BB962C8B-B14F-4D97-AF65-F5344CB8AC3E}">
        <p14:creationId xmlns:p14="http://schemas.microsoft.com/office/powerpoint/2010/main" val="99875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956827-9727-77CE-DE0A-DD63100E79A4}"/>
              </a:ext>
            </a:extLst>
          </p:cNvPr>
          <p:cNvSpPr>
            <a:spLocks noGrp="1"/>
          </p:cNvSpPr>
          <p:nvPr>
            <p:ph type="body" sz="quarter" idx="3"/>
          </p:nvPr>
        </p:nvSpPr>
        <p:spPr>
          <a:xfrm>
            <a:off x="6825188" y="3344645"/>
            <a:ext cx="4722813" cy="576262"/>
          </a:xfrm>
        </p:spPr>
        <p:txBody>
          <a:bodyPr/>
          <a:lstStyle/>
          <a:p>
            <a:r>
              <a:rPr lang="en-GB" dirty="0"/>
              <a:t>Final data</a:t>
            </a:r>
            <a:endParaRPr lang="en-US" dirty="0"/>
          </a:p>
        </p:txBody>
      </p:sp>
      <p:pic>
        <p:nvPicPr>
          <p:cNvPr id="10" name="Content Placeholder 9">
            <a:extLst>
              <a:ext uri="{FF2B5EF4-FFF2-40B4-BE49-F238E27FC236}">
                <a16:creationId xmlns:a16="http://schemas.microsoft.com/office/drawing/2014/main" id="{20CCDDD2-02FC-6763-997C-AF7CCF6E1FAA}"/>
              </a:ext>
            </a:extLst>
          </p:cNvPr>
          <p:cNvPicPr>
            <a:picLocks noGrp="1" noChangeAspect="1"/>
          </p:cNvPicPr>
          <p:nvPr>
            <p:ph sz="quarter" idx="4"/>
          </p:nvPr>
        </p:nvPicPr>
        <p:blipFill>
          <a:blip r:embed="rId2"/>
          <a:stretch>
            <a:fillRect/>
          </a:stretch>
        </p:blipFill>
        <p:spPr>
          <a:xfrm>
            <a:off x="4708449" y="4194492"/>
            <a:ext cx="6477242" cy="2551305"/>
          </a:xfrm>
        </p:spPr>
      </p:pic>
      <p:sp>
        <p:nvSpPr>
          <p:cNvPr id="12" name="Text Placeholder 11">
            <a:extLst>
              <a:ext uri="{FF2B5EF4-FFF2-40B4-BE49-F238E27FC236}">
                <a16:creationId xmlns:a16="http://schemas.microsoft.com/office/drawing/2014/main" id="{3AD5D146-E05A-571D-D9ED-719D4BA833B2}"/>
              </a:ext>
            </a:extLst>
          </p:cNvPr>
          <p:cNvSpPr>
            <a:spLocks noGrp="1"/>
          </p:cNvSpPr>
          <p:nvPr>
            <p:ph type="body" idx="1"/>
          </p:nvPr>
        </p:nvSpPr>
        <p:spPr>
          <a:xfrm>
            <a:off x="412953" y="648259"/>
            <a:ext cx="4709054" cy="576262"/>
          </a:xfrm>
        </p:spPr>
        <p:txBody>
          <a:bodyPr/>
          <a:lstStyle/>
          <a:p>
            <a:r>
              <a:rPr lang="en-GB" dirty="0"/>
              <a:t>Working with categorical data</a:t>
            </a:r>
            <a:endParaRPr lang="en-US" dirty="0"/>
          </a:p>
        </p:txBody>
      </p:sp>
      <p:pic>
        <p:nvPicPr>
          <p:cNvPr id="16" name="Content Placeholder 15">
            <a:extLst>
              <a:ext uri="{FF2B5EF4-FFF2-40B4-BE49-F238E27FC236}">
                <a16:creationId xmlns:a16="http://schemas.microsoft.com/office/drawing/2014/main" id="{DDAA1A06-B6BC-F715-C824-EFFA104F584E}"/>
              </a:ext>
            </a:extLst>
          </p:cNvPr>
          <p:cNvPicPr>
            <a:picLocks noGrp="1" noChangeAspect="1"/>
          </p:cNvPicPr>
          <p:nvPr>
            <p:ph sz="half" idx="2"/>
          </p:nvPr>
        </p:nvPicPr>
        <p:blipFill>
          <a:blip r:embed="rId3"/>
          <a:stretch>
            <a:fillRect/>
          </a:stretch>
        </p:blipFill>
        <p:spPr>
          <a:xfrm>
            <a:off x="403437" y="1361403"/>
            <a:ext cx="5692563" cy="2285919"/>
          </a:xfrm>
        </p:spPr>
      </p:pic>
    </p:spTree>
    <p:extLst>
      <p:ext uri="{BB962C8B-B14F-4D97-AF65-F5344CB8AC3E}">
        <p14:creationId xmlns:p14="http://schemas.microsoft.com/office/powerpoint/2010/main" val="159525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2930-F92B-F493-D4A4-2E7B33930FE2}"/>
              </a:ext>
            </a:extLst>
          </p:cNvPr>
          <p:cNvSpPr>
            <a:spLocks noGrp="1"/>
          </p:cNvSpPr>
          <p:nvPr>
            <p:ph type="title"/>
          </p:nvPr>
        </p:nvSpPr>
        <p:spPr>
          <a:xfrm>
            <a:off x="565031" y="2066026"/>
            <a:ext cx="9493369" cy="2725947"/>
          </a:xfrm>
        </p:spPr>
        <p:txBody>
          <a:bodyPr>
            <a:normAutofit/>
          </a:bodyPr>
          <a:lstStyle/>
          <a:p>
            <a:r>
              <a:rPr lang="en-US" sz="7200" dirty="0"/>
              <a:t>                 THANKS</a:t>
            </a:r>
          </a:p>
        </p:txBody>
      </p:sp>
    </p:spTree>
    <p:extLst>
      <p:ext uri="{BB962C8B-B14F-4D97-AF65-F5344CB8AC3E}">
        <p14:creationId xmlns:p14="http://schemas.microsoft.com/office/powerpoint/2010/main" val="165323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9521-4920-0DFB-8E45-D07F74250B2C}"/>
              </a:ext>
            </a:extLst>
          </p:cNvPr>
          <p:cNvSpPr>
            <a:spLocks noGrp="1"/>
          </p:cNvSpPr>
          <p:nvPr>
            <p:ph type="title"/>
          </p:nvPr>
        </p:nvSpPr>
        <p:spPr>
          <a:xfrm>
            <a:off x="392503" y="0"/>
            <a:ext cx="10131425" cy="1456267"/>
          </a:xfrm>
        </p:spPr>
        <p:txBody>
          <a:bodyPr/>
          <a:lstStyle/>
          <a:p>
            <a:r>
              <a:rPr lang="en-US" dirty="0"/>
              <a:t>About data</a:t>
            </a:r>
          </a:p>
        </p:txBody>
      </p:sp>
      <p:pic>
        <p:nvPicPr>
          <p:cNvPr id="8" name="Content Placeholder 7">
            <a:extLst>
              <a:ext uri="{FF2B5EF4-FFF2-40B4-BE49-F238E27FC236}">
                <a16:creationId xmlns:a16="http://schemas.microsoft.com/office/drawing/2014/main" id="{86B1E6AF-C956-9CDD-1C7C-90385A51B4E4}"/>
              </a:ext>
            </a:extLst>
          </p:cNvPr>
          <p:cNvPicPr>
            <a:picLocks noGrp="1" noChangeAspect="1"/>
          </p:cNvPicPr>
          <p:nvPr>
            <p:ph sz="half" idx="2"/>
          </p:nvPr>
        </p:nvPicPr>
        <p:blipFill>
          <a:blip r:embed="rId2"/>
          <a:stretch>
            <a:fillRect/>
          </a:stretch>
        </p:blipFill>
        <p:spPr>
          <a:xfrm>
            <a:off x="3323700" y="1292171"/>
            <a:ext cx="4997450" cy="1506807"/>
          </a:xfrm>
        </p:spPr>
      </p:pic>
      <p:sp>
        <p:nvSpPr>
          <p:cNvPr id="5" name="Text Placeholder 4">
            <a:extLst>
              <a:ext uri="{FF2B5EF4-FFF2-40B4-BE49-F238E27FC236}">
                <a16:creationId xmlns:a16="http://schemas.microsoft.com/office/drawing/2014/main" id="{699B7992-2E90-F3E0-7296-651EC1D43CEA}"/>
              </a:ext>
            </a:extLst>
          </p:cNvPr>
          <p:cNvSpPr>
            <a:spLocks noGrp="1"/>
          </p:cNvSpPr>
          <p:nvPr>
            <p:ph type="body" sz="quarter" idx="3"/>
          </p:nvPr>
        </p:nvSpPr>
        <p:spPr>
          <a:xfrm>
            <a:off x="108227" y="3078622"/>
            <a:ext cx="11701335" cy="1286134"/>
          </a:xfrm>
        </p:spPr>
        <p:txBody>
          <a:bodyPr/>
          <a:lstStyle/>
          <a:p>
            <a:r>
              <a:rPr lang="en-US" sz="2400" dirty="0"/>
              <a:t>This dataset presents the number of passenger validations per day per station name and per ticket on the rail network.</a:t>
            </a:r>
          </a:p>
          <a:p>
            <a:endParaRPr lang="en-US" dirty="0"/>
          </a:p>
        </p:txBody>
      </p:sp>
      <p:sp>
        <p:nvSpPr>
          <p:cNvPr id="6" name="Content Placeholder 5">
            <a:extLst>
              <a:ext uri="{FF2B5EF4-FFF2-40B4-BE49-F238E27FC236}">
                <a16:creationId xmlns:a16="http://schemas.microsoft.com/office/drawing/2014/main" id="{C82E8533-4A3D-340D-2EA4-72DC43BD1E54}"/>
              </a:ext>
            </a:extLst>
          </p:cNvPr>
          <p:cNvSpPr>
            <a:spLocks noGrp="1"/>
          </p:cNvSpPr>
          <p:nvPr>
            <p:ph sz="quarter" idx="4"/>
          </p:nvPr>
        </p:nvSpPr>
        <p:spPr>
          <a:xfrm>
            <a:off x="3070598" y="3937002"/>
            <a:ext cx="4995334" cy="2920998"/>
          </a:xfrm>
        </p:spPr>
        <p:txBody>
          <a:bodyPr/>
          <a:lstStyle/>
          <a:p>
            <a:r>
              <a:rPr lang="en-US" dirty="0"/>
              <a:t>DATE : Date of validation.</a:t>
            </a:r>
          </a:p>
          <a:p>
            <a:r>
              <a:rPr lang="en-US" dirty="0"/>
              <a:t>STATION_NAME : validation's station name.</a:t>
            </a:r>
          </a:p>
          <a:p>
            <a:r>
              <a:rPr lang="en-US" dirty="0"/>
              <a:t>ID_REFA_LDA : Stop identifier in the STIF reference database.</a:t>
            </a:r>
          </a:p>
          <a:p>
            <a:r>
              <a:rPr lang="en-US" dirty="0"/>
              <a:t>TITLE_CATEGORY : Transport tickets( IMAGINE R,NAVIGO, AMETHYSTE, FGT , NOT DEFINED)</a:t>
            </a:r>
          </a:p>
          <a:p>
            <a:r>
              <a:rPr lang="en-US" dirty="0"/>
              <a:t>NB_VALID : The number of passenger validations</a:t>
            </a:r>
          </a:p>
        </p:txBody>
      </p:sp>
    </p:spTree>
    <p:extLst>
      <p:ext uri="{BB962C8B-B14F-4D97-AF65-F5344CB8AC3E}">
        <p14:creationId xmlns:p14="http://schemas.microsoft.com/office/powerpoint/2010/main" val="114309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AA8F7-AF9D-7739-EA4E-9F1552ED4DDA}"/>
              </a:ext>
            </a:extLst>
          </p:cNvPr>
          <p:cNvSpPr>
            <a:spLocks noGrp="1"/>
          </p:cNvSpPr>
          <p:nvPr>
            <p:ph idx="1"/>
          </p:nvPr>
        </p:nvSpPr>
        <p:spPr>
          <a:xfrm>
            <a:off x="685801" y="276044"/>
            <a:ext cx="11339422" cy="6116129"/>
          </a:xfrm>
        </p:spPr>
        <p:txBody>
          <a:bodyPr>
            <a:normAutofit/>
          </a:bodyPr>
          <a:lstStyle/>
          <a:p>
            <a:r>
              <a:rPr lang="en-US" dirty="0"/>
              <a:t>IMAGINE R: combines the annual Imagine R School and Imagine R Student packages reserved for pupils, apprentices and students which allows to travel at will all year round and in all of Ile-de-France.</a:t>
            </a:r>
          </a:p>
          <a:p>
            <a:r>
              <a:rPr lang="en-US" dirty="0"/>
              <a:t>NAVIGO : includes the Navigo Annuel, Navigo Mois and Navigo Semaine packages.</a:t>
            </a:r>
          </a:p>
          <a:p>
            <a:r>
              <a:rPr lang="en-US" dirty="0"/>
              <a:t>AMETHYSTE : includes the Amethyst packages: package reserved for seniors or disabled under conditions of means or status, and residing in the Île-de-France region.</a:t>
            </a:r>
          </a:p>
          <a:p>
            <a:r>
              <a:rPr lang="en-US" dirty="0"/>
              <a:t>TST : groups together weekly and monthly reduced fare packages granted to beneficiaries of the Transportation Solidarity Reduction program, to travel within the selected zones in all the modes of transport in the Île-de-France region.</a:t>
            </a:r>
          </a:p>
          <a:p>
            <a:r>
              <a:rPr lang="en-US" dirty="0"/>
              <a:t>FGT : accounts for the Navigo Gratuité Transport Packages, a package that allows certain receiving social assistance to travel free of charge throughout the Paris Region.</a:t>
            </a:r>
          </a:p>
          <a:p>
            <a:r>
              <a:rPr lang="en-US" dirty="0"/>
              <a:t>OTHER TITLE : accounts for special packages.</a:t>
            </a:r>
          </a:p>
          <a:p>
            <a:r>
              <a:rPr lang="en-US" dirty="0"/>
              <a:t>NON DEFINED : records validations for which the type of ticket is not defined (anomalies)</a:t>
            </a:r>
          </a:p>
          <a:p>
            <a:pPr>
              <a:buFont typeface="Wingdings" panose="05000000000000000000" pitchFamily="2" charset="2"/>
              <a:buChar char="v"/>
            </a:pPr>
            <a:r>
              <a:rPr lang="en-US" dirty="0"/>
              <a:t>NB_VALID : Number of validations. 1 validation = 1 person</a:t>
            </a:r>
          </a:p>
          <a:p>
            <a:pPr>
              <a:buFont typeface="Wingdings" panose="05000000000000000000" pitchFamily="2" charset="2"/>
              <a:buChar char="v"/>
            </a:pPr>
            <a:r>
              <a:rPr lang="en-US" dirty="0"/>
              <a:t>ID REFA LDA : -1 means that the data is not defined</a:t>
            </a:r>
          </a:p>
        </p:txBody>
      </p:sp>
    </p:spTree>
    <p:extLst>
      <p:ext uri="{BB962C8B-B14F-4D97-AF65-F5344CB8AC3E}">
        <p14:creationId xmlns:p14="http://schemas.microsoft.com/office/powerpoint/2010/main" val="327524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18AE-95FB-D867-DB96-D8C95909FA3D}"/>
              </a:ext>
            </a:extLst>
          </p:cNvPr>
          <p:cNvSpPr>
            <a:spLocks noGrp="1"/>
          </p:cNvSpPr>
          <p:nvPr>
            <p:ph type="title"/>
          </p:nvPr>
        </p:nvSpPr>
        <p:spPr/>
        <p:txBody>
          <a:bodyPr/>
          <a:lstStyle/>
          <a:p>
            <a:r>
              <a:rPr lang="en-US" dirty="0"/>
              <a:t>Reading Dataset</a:t>
            </a:r>
          </a:p>
        </p:txBody>
      </p:sp>
      <p:pic>
        <p:nvPicPr>
          <p:cNvPr id="5" name="Content Placeholder 4">
            <a:extLst>
              <a:ext uri="{FF2B5EF4-FFF2-40B4-BE49-F238E27FC236}">
                <a16:creationId xmlns:a16="http://schemas.microsoft.com/office/drawing/2014/main" id="{3083122C-C63D-25BD-9C8B-894CB9194587}"/>
              </a:ext>
            </a:extLst>
          </p:cNvPr>
          <p:cNvPicPr>
            <a:picLocks noGrp="1" noChangeAspect="1"/>
          </p:cNvPicPr>
          <p:nvPr>
            <p:ph idx="1"/>
          </p:nvPr>
        </p:nvPicPr>
        <p:blipFill>
          <a:blip r:embed="rId2"/>
          <a:stretch>
            <a:fillRect/>
          </a:stretch>
        </p:blipFill>
        <p:spPr>
          <a:xfrm>
            <a:off x="1856919" y="2225616"/>
            <a:ext cx="8478161" cy="3473691"/>
          </a:xfrm>
        </p:spPr>
      </p:pic>
    </p:spTree>
    <p:extLst>
      <p:ext uri="{BB962C8B-B14F-4D97-AF65-F5344CB8AC3E}">
        <p14:creationId xmlns:p14="http://schemas.microsoft.com/office/powerpoint/2010/main" val="324298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D52A-326B-E697-BD2A-160D70AC4B71}"/>
              </a:ext>
            </a:extLst>
          </p:cNvPr>
          <p:cNvSpPr>
            <a:spLocks noGrp="1"/>
          </p:cNvSpPr>
          <p:nvPr>
            <p:ph type="title"/>
          </p:nvPr>
        </p:nvSpPr>
        <p:spPr/>
        <p:txBody>
          <a:bodyPr/>
          <a:lstStyle/>
          <a:p>
            <a:r>
              <a:rPr lang="en-US" dirty="0"/>
              <a:t>Exploring data</a:t>
            </a:r>
          </a:p>
        </p:txBody>
      </p:sp>
      <p:sp>
        <p:nvSpPr>
          <p:cNvPr id="3" name="Text Placeholder 2">
            <a:extLst>
              <a:ext uri="{FF2B5EF4-FFF2-40B4-BE49-F238E27FC236}">
                <a16:creationId xmlns:a16="http://schemas.microsoft.com/office/drawing/2014/main" id="{D05E8589-6743-EB20-1F12-CDCF46620765}"/>
              </a:ext>
            </a:extLst>
          </p:cNvPr>
          <p:cNvSpPr>
            <a:spLocks noGrp="1"/>
          </p:cNvSpPr>
          <p:nvPr>
            <p:ph type="body" idx="1"/>
          </p:nvPr>
        </p:nvSpPr>
        <p:spPr>
          <a:xfrm>
            <a:off x="444261" y="1922126"/>
            <a:ext cx="4709054" cy="576262"/>
          </a:xfrm>
        </p:spPr>
        <p:txBody>
          <a:bodyPr/>
          <a:lstStyle/>
          <a:p>
            <a:r>
              <a:rPr lang="en-US" dirty="0"/>
              <a:t>Info about data</a:t>
            </a:r>
          </a:p>
        </p:txBody>
      </p:sp>
      <p:pic>
        <p:nvPicPr>
          <p:cNvPr id="8" name="Content Placeholder 7">
            <a:extLst>
              <a:ext uri="{FF2B5EF4-FFF2-40B4-BE49-F238E27FC236}">
                <a16:creationId xmlns:a16="http://schemas.microsoft.com/office/drawing/2014/main" id="{3CD18B49-4649-9B33-4721-D716D966CE5F}"/>
              </a:ext>
            </a:extLst>
          </p:cNvPr>
          <p:cNvPicPr>
            <a:picLocks noGrp="1" noChangeAspect="1"/>
          </p:cNvPicPr>
          <p:nvPr>
            <p:ph sz="half" idx="2"/>
          </p:nvPr>
        </p:nvPicPr>
        <p:blipFill>
          <a:blip r:embed="rId2"/>
          <a:stretch>
            <a:fillRect/>
          </a:stretch>
        </p:blipFill>
        <p:spPr>
          <a:xfrm>
            <a:off x="3503890" y="2210257"/>
            <a:ext cx="5898903" cy="3916871"/>
          </a:xfrm>
        </p:spPr>
      </p:pic>
    </p:spTree>
    <p:extLst>
      <p:ext uri="{BB962C8B-B14F-4D97-AF65-F5344CB8AC3E}">
        <p14:creationId xmlns:p14="http://schemas.microsoft.com/office/powerpoint/2010/main" val="204398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54C5-C143-E73F-3A61-89E84443AA07}"/>
              </a:ext>
            </a:extLst>
          </p:cNvPr>
          <p:cNvSpPr>
            <a:spLocks noGrp="1"/>
          </p:cNvSpPr>
          <p:nvPr>
            <p:ph type="title"/>
          </p:nvPr>
        </p:nvSpPr>
        <p:spPr>
          <a:xfrm>
            <a:off x="263107" y="10224"/>
            <a:ext cx="10131425" cy="1456267"/>
          </a:xfrm>
        </p:spPr>
        <p:txBody>
          <a:bodyPr/>
          <a:lstStyle/>
          <a:p>
            <a:r>
              <a:rPr lang="en-US" dirty="0"/>
              <a:t>Data cleaning</a:t>
            </a:r>
          </a:p>
        </p:txBody>
      </p:sp>
      <p:sp>
        <p:nvSpPr>
          <p:cNvPr id="3" name="Content Placeholder 2">
            <a:extLst>
              <a:ext uri="{FF2B5EF4-FFF2-40B4-BE49-F238E27FC236}">
                <a16:creationId xmlns:a16="http://schemas.microsoft.com/office/drawing/2014/main" id="{D3CFBBEB-BF82-67CA-CD86-F6414D351361}"/>
              </a:ext>
            </a:extLst>
          </p:cNvPr>
          <p:cNvSpPr>
            <a:spLocks noGrp="1"/>
          </p:cNvSpPr>
          <p:nvPr>
            <p:ph idx="1"/>
          </p:nvPr>
        </p:nvSpPr>
        <p:spPr>
          <a:xfrm>
            <a:off x="685801" y="1466491"/>
            <a:ext cx="10804584" cy="4951562"/>
          </a:xfrm>
        </p:spPr>
        <p:txBody>
          <a:bodyPr>
            <a:normAutofit/>
          </a:bodyPr>
          <a:lstStyle/>
          <a:p>
            <a:r>
              <a:rPr lang="en-US" dirty="0"/>
              <a:t>Check Missing Data </a:t>
            </a:r>
          </a:p>
          <a:p>
            <a:pPr marL="0" indent="0">
              <a:buNone/>
            </a:pPr>
            <a:r>
              <a:rPr lang="en-US" dirty="0"/>
              <a:t>               - Check NaN Values Count.</a:t>
            </a:r>
          </a:p>
          <a:p>
            <a:pPr marL="0" indent="0">
              <a:buNone/>
            </a:pPr>
            <a:r>
              <a:rPr lang="en-US" dirty="0"/>
              <a:t>               - Fill Missing data strategy :</a:t>
            </a:r>
          </a:p>
          <a:p>
            <a:pPr marL="0" indent="0">
              <a:buNone/>
            </a:pPr>
            <a:r>
              <a:rPr lang="en-US" dirty="0"/>
              <a:t>                             - For Numerical Data :</a:t>
            </a:r>
          </a:p>
          <a:p>
            <a:pPr marL="0" indent="0">
              <a:buNone/>
            </a:pPr>
            <a:r>
              <a:rPr lang="en-US" dirty="0"/>
              <a:t>                                      </a:t>
            </a:r>
            <a:r>
              <a:rPr lang="en-US" dirty="0">
                <a:solidFill>
                  <a:schemeClr val="accent3">
                    <a:lumMod val="40000"/>
                    <a:lumOff val="60000"/>
                  </a:schemeClr>
                </a:solidFill>
              </a:rPr>
              <a:t>* Mean     * Median    * Mode or Most frequent</a:t>
            </a:r>
          </a:p>
          <a:p>
            <a:pPr marL="0" indent="0">
              <a:buNone/>
            </a:pPr>
            <a:r>
              <a:rPr lang="ar-SA" dirty="0"/>
              <a:t>                        </a:t>
            </a:r>
            <a:r>
              <a:rPr lang="en-US" dirty="0"/>
              <a:t>- For Categorical Data :</a:t>
            </a:r>
            <a:endParaRPr lang="ar-SA" dirty="0"/>
          </a:p>
          <a:p>
            <a:pPr marL="0" indent="0">
              <a:buNone/>
            </a:pPr>
            <a:r>
              <a:rPr lang="ar-SA" dirty="0"/>
              <a:t>                               </a:t>
            </a:r>
            <a:r>
              <a:rPr lang="en-US" dirty="0">
                <a:solidFill>
                  <a:schemeClr val="accent3">
                    <a:lumMod val="40000"/>
                    <a:lumOff val="60000"/>
                  </a:schemeClr>
                </a:solidFill>
              </a:rPr>
              <a:t>* Mode or Most frequent</a:t>
            </a:r>
            <a:endParaRPr lang="ar-SA" dirty="0">
              <a:solidFill>
                <a:schemeClr val="accent3">
                  <a:lumMod val="40000"/>
                  <a:lumOff val="60000"/>
                </a:schemeClr>
              </a:solidFill>
            </a:endParaRPr>
          </a:p>
          <a:p>
            <a:pPr marL="0" indent="0">
              <a:buNone/>
            </a:pPr>
            <a:r>
              <a:rPr lang="en-US" dirty="0"/>
              <a:t>               </a:t>
            </a:r>
            <a:r>
              <a:rPr lang="ar-SA" dirty="0"/>
              <a:t> -</a:t>
            </a:r>
            <a:r>
              <a:rPr lang="en-US" dirty="0"/>
              <a:t>Fill Missing data with Sklearn Imputer</a:t>
            </a:r>
          </a:p>
          <a:p>
            <a:pPr marL="0" indent="0">
              <a:buNone/>
            </a:pPr>
            <a:r>
              <a:rPr lang="en-US" dirty="0"/>
              <a:t>    </a:t>
            </a:r>
            <a:r>
              <a:rPr lang="ar-SA" dirty="0"/>
              <a:t>                     </a:t>
            </a:r>
            <a:r>
              <a:rPr lang="en-US" dirty="0"/>
              <a:t>- SimpleImputer</a:t>
            </a:r>
          </a:p>
          <a:p>
            <a:pPr marL="0" indent="0">
              <a:buNone/>
            </a:pPr>
            <a:r>
              <a:rPr lang="ar-SA" dirty="0"/>
              <a:t> </a:t>
            </a:r>
            <a:r>
              <a:rPr lang="ar-SA" dirty="0">
                <a:solidFill>
                  <a:schemeClr val="accent3">
                    <a:lumMod val="40000"/>
                    <a:lumOff val="60000"/>
                  </a:schemeClr>
                </a:solidFill>
              </a:rPr>
              <a:t>                                 </a:t>
            </a:r>
            <a:r>
              <a:rPr lang="en-US" dirty="0">
                <a:solidFill>
                  <a:schemeClr val="accent3">
                    <a:lumMod val="40000"/>
                    <a:lumOff val="60000"/>
                  </a:schemeClr>
                </a:solidFill>
              </a:rPr>
              <a:t>* Mean</a:t>
            </a:r>
            <a:r>
              <a:rPr lang="ar-SA" dirty="0">
                <a:solidFill>
                  <a:schemeClr val="accent3">
                    <a:lumMod val="40000"/>
                    <a:lumOff val="60000"/>
                  </a:schemeClr>
                </a:solidFill>
              </a:rPr>
              <a:t>   </a:t>
            </a:r>
            <a:r>
              <a:rPr lang="en-US" dirty="0">
                <a:solidFill>
                  <a:schemeClr val="accent3">
                    <a:lumMod val="40000"/>
                    <a:lumOff val="60000"/>
                  </a:schemeClr>
                </a:solidFill>
              </a:rPr>
              <a:t>* Median</a:t>
            </a:r>
            <a:r>
              <a:rPr lang="ar-SA" dirty="0">
                <a:solidFill>
                  <a:schemeClr val="accent3">
                    <a:lumMod val="40000"/>
                    <a:lumOff val="60000"/>
                  </a:schemeClr>
                </a:solidFill>
              </a:rPr>
              <a:t> </a:t>
            </a:r>
            <a:r>
              <a:rPr lang="en-US" dirty="0">
                <a:solidFill>
                  <a:schemeClr val="accent3">
                    <a:lumMod val="40000"/>
                    <a:lumOff val="60000"/>
                  </a:schemeClr>
                </a:solidFill>
              </a:rPr>
              <a:t>    * Mode or Most frequent  </a:t>
            </a:r>
          </a:p>
          <a:p>
            <a:pPr>
              <a:buFont typeface="Arial" panose="020B0604020202020204" pitchFamily="34" charset="0"/>
              <a:buChar char="•"/>
            </a:pPr>
            <a:r>
              <a:rPr lang="en-US" dirty="0"/>
              <a:t>Drop</a:t>
            </a:r>
            <a:r>
              <a:rPr lang="ar-EG" dirty="0"/>
              <a:t> </a:t>
            </a:r>
            <a:r>
              <a:rPr lang="en-US" dirty="0"/>
              <a:t>unnecessary Data</a:t>
            </a:r>
            <a:endParaRPr lang="ar-SA" dirty="0"/>
          </a:p>
        </p:txBody>
      </p:sp>
    </p:spTree>
    <p:extLst>
      <p:ext uri="{BB962C8B-B14F-4D97-AF65-F5344CB8AC3E}">
        <p14:creationId xmlns:p14="http://schemas.microsoft.com/office/powerpoint/2010/main" val="356001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BAA5F-C6C0-0AE4-A227-0F2B4EC3DF95}"/>
              </a:ext>
            </a:extLst>
          </p:cNvPr>
          <p:cNvSpPr>
            <a:spLocks noGrp="1"/>
          </p:cNvSpPr>
          <p:nvPr>
            <p:ph type="body" idx="1"/>
          </p:nvPr>
        </p:nvSpPr>
        <p:spPr>
          <a:xfrm>
            <a:off x="568229" y="613753"/>
            <a:ext cx="4709054" cy="576262"/>
          </a:xfrm>
        </p:spPr>
        <p:txBody>
          <a:bodyPr/>
          <a:lstStyle/>
          <a:p>
            <a:r>
              <a:rPr lang="en-US" dirty="0"/>
              <a:t>Check Missing Data</a:t>
            </a:r>
          </a:p>
        </p:txBody>
      </p:sp>
      <p:pic>
        <p:nvPicPr>
          <p:cNvPr id="8" name="Content Placeholder 7">
            <a:extLst>
              <a:ext uri="{FF2B5EF4-FFF2-40B4-BE49-F238E27FC236}">
                <a16:creationId xmlns:a16="http://schemas.microsoft.com/office/drawing/2014/main" id="{BA707CBC-E9BE-8DB9-7790-FFDECA515226}"/>
              </a:ext>
            </a:extLst>
          </p:cNvPr>
          <p:cNvPicPr>
            <a:picLocks noGrp="1" noChangeAspect="1"/>
          </p:cNvPicPr>
          <p:nvPr>
            <p:ph sz="half" idx="2"/>
          </p:nvPr>
        </p:nvPicPr>
        <p:blipFill>
          <a:blip r:embed="rId2"/>
          <a:stretch>
            <a:fillRect/>
          </a:stretch>
        </p:blipFill>
        <p:spPr>
          <a:xfrm>
            <a:off x="979314" y="3142630"/>
            <a:ext cx="4485078" cy="2648570"/>
          </a:xfrm>
        </p:spPr>
      </p:pic>
      <p:sp>
        <p:nvSpPr>
          <p:cNvPr id="5" name="Text Placeholder 4">
            <a:extLst>
              <a:ext uri="{FF2B5EF4-FFF2-40B4-BE49-F238E27FC236}">
                <a16:creationId xmlns:a16="http://schemas.microsoft.com/office/drawing/2014/main" id="{C959A19C-06CC-0552-B109-8308871E7C35}"/>
              </a:ext>
            </a:extLst>
          </p:cNvPr>
          <p:cNvSpPr>
            <a:spLocks noGrp="1"/>
          </p:cNvSpPr>
          <p:nvPr>
            <p:ph type="body" sz="quarter" idx="3"/>
          </p:nvPr>
        </p:nvSpPr>
        <p:spPr>
          <a:xfrm>
            <a:off x="979314" y="1865574"/>
            <a:ext cx="9784879" cy="437680"/>
          </a:xfrm>
        </p:spPr>
        <p:txBody>
          <a:bodyPr/>
          <a:lstStyle/>
          <a:p>
            <a:r>
              <a:rPr lang="en-GB" dirty="0"/>
              <a:t>We observe that most missing data in ID_REFA_LDA column </a:t>
            </a:r>
            <a:endParaRPr lang="en-US" dirty="0"/>
          </a:p>
        </p:txBody>
      </p:sp>
      <p:pic>
        <p:nvPicPr>
          <p:cNvPr id="10" name="Content Placeholder 9">
            <a:extLst>
              <a:ext uri="{FF2B5EF4-FFF2-40B4-BE49-F238E27FC236}">
                <a16:creationId xmlns:a16="http://schemas.microsoft.com/office/drawing/2014/main" id="{825DF51C-7DDF-01BA-0AA4-2B9A2BFEA12C}"/>
              </a:ext>
            </a:extLst>
          </p:cNvPr>
          <p:cNvPicPr>
            <a:picLocks noGrp="1" noChangeAspect="1"/>
          </p:cNvPicPr>
          <p:nvPr>
            <p:ph sz="quarter" idx="4"/>
          </p:nvPr>
        </p:nvPicPr>
        <p:blipFill>
          <a:blip r:embed="rId3"/>
          <a:stretch>
            <a:fillRect/>
          </a:stretch>
        </p:blipFill>
        <p:spPr>
          <a:xfrm>
            <a:off x="6727610" y="2723550"/>
            <a:ext cx="3787991" cy="3472326"/>
          </a:xfrm>
        </p:spPr>
      </p:pic>
    </p:spTree>
    <p:extLst>
      <p:ext uri="{BB962C8B-B14F-4D97-AF65-F5344CB8AC3E}">
        <p14:creationId xmlns:p14="http://schemas.microsoft.com/office/powerpoint/2010/main" val="312101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57CF2-F6FA-AC94-9830-DC42BFCF5B8A}"/>
              </a:ext>
            </a:extLst>
          </p:cNvPr>
          <p:cNvSpPr>
            <a:spLocks noGrp="1"/>
          </p:cNvSpPr>
          <p:nvPr>
            <p:ph type="body" idx="1"/>
          </p:nvPr>
        </p:nvSpPr>
        <p:spPr>
          <a:xfrm>
            <a:off x="365579" y="309501"/>
            <a:ext cx="5458437" cy="826858"/>
          </a:xfrm>
        </p:spPr>
        <p:txBody>
          <a:bodyPr/>
          <a:lstStyle/>
          <a:p>
            <a:r>
              <a:rPr lang="en-US" dirty="0"/>
              <a:t>Check dupicates and remove it</a:t>
            </a:r>
          </a:p>
        </p:txBody>
      </p:sp>
      <p:pic>
        <p:nvPicPr>
          <p:cNvPr id="8" name="Content Placeholder 7">
            <a:extLst>
              <a:ext uri="{FF2B5EF4-FFF2-40B4-BE49-F238E27FC236}">
                <a16:creationId xmlns:a16="http://schemas.microsoft.com/office/drawing/2014/main" id="{BFE4868E-5722-CD22-6CAA-5D92939E7335}"/>
              </a:ext>
            </a:extLst>
          </p:cNvPr>
          <p:cNvPicPr>
            <a:picLocks noGrp="1" noChangeAspect="1"/>
          </p:cNvPicPr>
          <p:nvPr>
            <p:ph sz="half" idx="2"/>
          </p:nvPr>
        </p:nvPicPr>
        <p:blipFill>
          <a:blip r:embed="rId2"/>
          <a:stretch>
            <a:fillRect/>
          </a:stretch>
        </p:blipFill>
        <p:spPr>
          <a:xfrm>
            <a:off x="365579" y="1275975"/>
            <a:ext cx="4997450" cy="1937447"/>
          </a:xfrm>
        </p:spPr>
      </p:pic>
      <p:sp>
        <p:nvSpPr>
          <p:cNvPr id="5" name="Text Placeholder 4">
            <a:extLst>
              <a:ext uri="{FF2B5EF4-FFF2-40B4-BE49-F238E27FC236}">
                <a16:creationId xmlns:a16="http://schemas.microsoft.com/office/drawing/2014/main" id="{C5E481C2-EEEA-C602-3766-B211DC0B37AA}"/>
              </a:ext>
            </a:extLst>
          </p:cNvPr>
          <p:cNvSpPr>
            <a:spLocks noGrp="1"/>
          </p:cNvSpPr>
          <p:nvPr>
            <p:ph type="body" sz="quarter" idx="3"/>
          </p:nvPr>
        </p:nvSpPr>
        <p:spPr>
          <a:xfrm>
            <a:off x="4477110" y="3200482"/>
            <a:ext cx="7211683" cy="1255145"/>
          </a:xfrm>
        </p:spPr>
        <p:txBody>
          <a:bodyPr/>
          <a:lstStyle/>
          <a:p>
            <a:r>
              <a:rPr lang="en-US" dirty="0"/>
              <a:t>Drop -1 as it is a undefined value for the data so it looks like null value and remove rows on nulls</a:t>
            </a:r>
          </a:p>
        </p:txBody>
      </p:sp>
      <p:pic>
        <p:nvPicPr>
          <p:cNvPr id="10" name="Content Placeholder 9">
            <a:extLst>
              <a:ext uri="{FF2B5EF4-FFF2-40B4-BE49-F238E27FC236}">
                <a16:creationId xmlns:a16="http://schemas.microsoft.com/office/drawing/2014/main" id="{A6ED580F-9648-6972-DEE7-DF258A126E06}"/>
              </a:ext>
            </a:extLst>
          </p:cNvPr>
          <p:cNvPicPr>
            <a:picLocks noGrp="1" noChangeAspect="1"/>
          </p:cNvPicPr>
          <p:nvPr>
            <p:ph sz="quarter" idx="4"/>
          </p:nvPr>
        </p:nvPicPr>
        <p:blipFill>
          <a:blip r:embed="rId3"/>
          <a:stretch>
            <a:fillRect/>
          </a:stretch>
        </p:blipFill>
        <p:spPr>
          <a:xfrm>
            <a:off x="4915914" y="4658527"/>
            <a:ext cx="6424814" cy="1846996"/>
          </a:xfrm>
        </p:spPr>
      </p:pic>
    </p:spTree>
    <p:extLst>
      <p:ext uri="{BB962C8B-B14F-4D97-AF65-F5344CB8AC3E}">
        <p14:creationId xmlns:p14="http://schemas.microsoft.com/office/powerpoint/2010/main" val="1959234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{C4FE1B34-D010-4478-B741-5227EE9D0206}tf03457452</Template>
  <TotalTime>495</TotalTime>
  <Words>658</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Celestial</vt:lpstr>
      <vt:lpstr>Final Project</vt:lpstr>
      <vt:lpstr>Agenda</vt:lpstr>
      <vt:lpstr>About data</vt:lpstr>
      <vt:lpstr>PowerPoint Presentation</vt:lpstr>
      <vt:lpstr>Reading Dataset</vt:lpstr>
      <vt:lpstr>Exploring data</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Statistics about data</vt:lpstr>
      <vt:lpstr>PowerPoint Presentation</vt:lpstr>
      <vt:lpstr>PowerPoint Presentation</vt:lpstr>
      <vt:lpstr>Exploratory Data Analysis</vt:lpstr>
      <vt:lpstr>PowerPoint Presentation</vt:lpstr>
      <vt:lpstr>PowerPoint Presentation</vt:lpstr>
      <vt:lpstr>Feature Extraction</vt:lpstr>
      <vt:lpstr>PowerPoint Presentation</vt:lpstr>
      <vt:lpstr>Data scaling</vt:lpstr>
      <vt:lpstr>PowerPoint Presentation</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shorouk eldeep</dc:creator>
  <cp:lastModifiedBy>shorouk eldeep</cp:lastModifiedBy>
  <cp:revision>5</cp:revision>
  <dcterms:created xsi:type="dcterms:W3CDTF">2022-09-20T13:54:50Z</dcterms:created>
  <dcterms:modified xsi:type="dcterms:W3CDTF">2022-09-21T18:55:43Z</dcterms:modified>
</cp:coreProperties>
</file>