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6"/>
  </p:notesMasterIdLst>
  <p:sldIdLst>
    <p:sldId id="278" r:id="rId2"/>
    <p:sldId id="279" r:id="rId3"/>
    <p:sldId id="295" r:id="rId4"/>
    <p:sldId id="280" r:id="rId5"/>
    <p:sldId id="296" r:id="rId6"/>
    <p:sldId id="297" r:id="rId7"/>
    <p:sldId id="301" r:id="rId8"/>
    <p:sldId id="298" r:id="rId9"/>
    <p:sldId id="299" r:id="rId10"/>
    <p:sldId id="300" r:id="rId11"/>
    <p:sldId id="304" r:id="rId12"/>
    <p:sldId id="302" r:id="rId13"/>
    <p:sldId id="303" r:id="rId14"/>
    <p:sldId id="305" r:id="rId15"/>
    <p:sldId id="306" r:id="rId16"/>
    <p:sldId id="307" r:id="rId17"/>
    <p:sldId id="309" r:id="rId18"/>
    <p:sldId id="308" r:id="rId19"/>
    <p:sldId id="310" r:id="rId20"/>
    <p:sldId id="313" r:id="rId21"/>
    <p:sldId id="311" r:id="rId22"/>
    <p:sldId id="312" r:id="rId23"/>
    <p:sldId id="292"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99035" y="877077"/>
            <a:ext cx="5385816" cy="1225296"/>
          </a:xfrm>
        </p:spPr>
        <p:txBody>
          <a:bodyPr/>
          <a:lstStyle/>
          <a:p>
            <a:r>
              <a:rPr lang="en-US" dirty="0"/>
              <a:t>Football transfers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304661"/>
            <a:ext cx="3493008" cy="2873829"/>
          </a:xfrm>
        </p:spPr>
        <p:txBody>
          <a:bodyPr/>
          <a:lstStyle/>
          <a:p>
            <a:r>
              <a:rPr lang="en-US" sz="1800" b="1" dirty="0"/>
              <a:t>Supervised by: Dr/ Hisham </a:t>
            </a:r>
            <a:r>
              <a:rPr lang="en-US" sz="1800" b="1" dirty="0" err="1"/>
              <a:t>Assem</a:t>
            </a:r>
            <a:endParaRPr lang="en-US" sz="1800" b="1" dirty="0"/>
          </a:p>
          <a:p>
            <a:endParaRPr lang="en-US" sz="1800" b="1" dirty="0"/>
          </a:p>
          <a:p>
            <a:r>
              <a:rPr lang="en-US" dirty="0"/>
              <a:t>Nora Ibraheem</a:t>
            </a:r>
          </a:p>
          <a:p>
            <a:r>
              <a:rPr lang="en-US" dirty="0"/>
              <a:t>Asaad Mohammed</a:t>
            </a:r>
          </a:p>
          <a:p>
            <a:r>
              <a:rPr lang="en-US" dirty="0"/>
              <a:t>Yousef Mohammed</a:t>
            </a:r>
          </a:p>
          <a:p>
            <a:r>
              <a:rPr lang="en-US" dirty="0" err="1"/>
              <a:t>Khaoula</a:t>
            </a:r>
            <a:r>
              <a:rPr lang="en-US" dirty="0"/>
              <a:t> </a:t>
            </a:r>
            <a:r>
              <a:rPr lang="en-US" dirty="0" err="1"/>
              <a:t>Elbriki</a:t>
            </a:r>
            <a:endParaRPr lang="en-US" dirty="0"/>
          </a:p>
          <a:p>
            <a:r>
              <a:rPr lang="en-US" dirty="0"/>
              <a:t>Aya Mohammed</a:t>
            </a:r>
          </a:p>
          <a:p>
            <a:endParaRPr lang="en-US" dirty="0"/>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E5DB-7A1E-8B97-7B1A-5B2ABCE3ECEC}"/>
              </a:ext>
            </a:extLst>
          </p:cNvPr>
          <p:cNvSpPr>
            <a:spLocks noGrp="1"/>
          </p:cNvSpPr>
          <p:nvPr>
            <p:ph type="title"/>
          </p:nvPr>
        </p:nvSpPr>
        <p:spPr>
          <a:xfrm>
            <a:off x="621792" y="962576"/>
            <a:ext cx="9190620" cy="886441"/>
          </a:xfrm>
        </p:spPr>
        <p:txBody>
          <a:bodyPr>
            <a:normAutofit/>
          </a:bodyPr>
          <a:lstStyle/>
          <a:p>
            <a:pPr algn="l"/>
            <a:r>
              <a:rPr lang="en-US" sz="2400" dirty="0"/>
              <a:t>Data range constrains</a:t>
            </a:r>
          </a:p>
        </p:txBody>
      </p:sp>
      <p:sp>
        <p:nvSpPr>
          <p:cNvPr id="5" name="Footer Placeholder 4">
            <a:extLst>
              <a:ext uri="{FF2B5EF4-FFF2-40B4-BE49-F238E27FC236}">
                <a16:creationId xmlns:a16="http://schemas.microsoft.com/office/drawing/2014/main" id="{5E51465C-7EA8-1069-B65C-369ECF8F6D5E}"/>
              </a:ext>
            </a:extLst>
          </p:cNvPr>
          <p:cNvSpPr>
            <a:spLocks noGrp="1"/>
          </p:cNvSpPr>
          <p:nvPr>
            <p:ph type="ftr" sz="quarter" idx="11"/>
          </p:nvPr>
        </p:nvSpPr>
        <p:spPr/>
        <p:txBody>
          <a:bodyPr/>
          <a:lstStyle/>
          <a:p>
            <a:r>
              <a:rPr lang="en-US" dirty="0"/>
              <a:t>Football Transfer</a:t>
            </a:r>
          </a:p>
        </p:txBody>
      </p:sp>
      <p:sp>
        <p:nvSpPr>
          <p:cNvPr id="6" name="Slide Number Placeholder 5">
            <a:extLst>
              <a:ext uri="{FF2B5EF4-FFF2-40B4-BE49-F238E27FC236}">
                <a16:creationId xmlns:a16="http://schemas.microsoft.com/office/drawing/2014/main" id="{909144C1-9FDF-CF36-3462-47AF463BD5B8}"/>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8" name="Picture 7">
            <a:extLst>
              <a:ext uri="{FF2B5EF4-FFF2-40B4-BE49-F238E27FC236}">
                <a16:creationId xmlns:a16="http://schemas.microsoft.com/office/drawing/2014/main" id="{A6F48BC8-7695-1011-1192-9F4CBE9A316B}"/>
              </a:ext>
            </a:extLst>
          </p:cNvPr>
          <p:cNvPicPr>
            <a:picLocks noChangeAspect="1"/>
          </p:cNvPicPr>
          <p:nvPr/>
        </p:nvPicPr>
        <p:blipFill>
          <a:blip r:embed="rId2"/>
          <a:stretch>
            <a:fillRect/>
          </a:stretch>
        </p:blipFill>
        <p:spPr>
          <a:xfrm>
            <a:off x="692120" y="2080073"/>
            <a:ext cx="8629161" cy="1138988"/>
          </a:xfrm>
          <a:prstGeom prst="rect">
            <a:avLst/>
          </a:prstGeom>
        </p:spPr>
      </p:pic>
      <p:pic>
        <p:nvPicPr>
          <p:cNvPr id="11" name="Picture 10">
            <a:extLst>
              <a:ext uri="{FF2B5EF4-FFF2-40B4-BE49-F238E27FC236}">
                <a16:creationId xmlns:a16="http://schemas.microsoft.com/office/drawing/2014/main" id="{44296677-878B-7D24-C4CB-18A2E3F54176}"/>
              </a:ext>
            </a:extLst>
          </p:cNvPr>
          <p:cNvPicPr>
            <a:picLocks noChangeAspect="1"/>
          </p:cNvPicPr>
          <p:nvPr/>
        </p:nvPicPr>
        <p:blipFill>
          <a:blip r:embed="rId3"/>
          <a:stretch>
            <a:fillRect/>
          </a:stretch>
        </p:blipFill>
        <p:spPr>
          <a:xfrm>
            <a:off x="692120" y="4795936"/>
            <a:ext cx="10532607" cy="774440"/>
          </a:xfrm>
          <a:prstGeom prst="rect">
            <a:avLst/>
          </a:prstGeom>
        </p:spPr>
      </p:pic>
      <p:sp>
        <p:nvSpPr>
          <p:cNvPr id="12" name="Title 1">
            <a:extLst>
              <a:ext uri="{FF2B5EF4-FFF2-40B4-BE49-F238E27FC236}">
                <a16:creationId xmlns:a16="http://schemas.microsoft.com/office/drawing/2014/main" id="{5CDE69E8-C887-9AD7-4990-F5065C3C8CA9}"/>
              </a:ext>
            </a:extLst>
          </p:cNvPr>
          <p:cNvSpPr txBox="1">
            <a:spLocks/>
          </p:cNvSpPr>
          <p:nvPr/>
        </p:nvSpPr>
        <p:spPr>
          <a:xfrm>
            <a:off x="692120" y="3965510"/>
            <a:ext cx="9190620" cy="603087"/>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ts val="4875"/>
              </a:lnSpc>
              <a:spcBef>
                <a:spcPct val="0"/>
              </a:spcBef>
              <a:buNone/>
              <a:defRPr sz="3200" b="1" kern="1200" cap="all" baseline="0">
                <a:solidFill>
                  <a:schemeClr val="accent6"/>
                </a:solidFill>
                <a:latin typeface="+mj-lt"/>
                <a:ea typeface="+mj-ea"/>
                <a:cs typeface="+mj-cs"/>
              </a:defRPr>
            </a:lvl1pPr>
          </a:lstStyle>
          <a:p>
            <a:pPr algn="l"/>
            <a:r>
              <a:rPr lang="en-US" sz="2400" b="0" dirty="0">
                <a:latin typeface="+mn-lt"/>
              </a:rPr>
              <a:t>Ex) Cost &amp; position</a:t>
            </a:r>
          </a:p>
        </p:txBody>
      </p:sp>
    </p:spTree>
    <p:extLst>
      <p:ext uri="{BB962C8B-B14F-4D97-AF65-F5344CB8AC3E}">
        <p14:creationId xmlns:p14="http://schemas.microsoft.com/office/powerpoint/2010/main" val="16833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C18E0E4-98B2-9D98-6603-5115C8C4556E}"/>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60C8CC6A-59E7-0BE1-D212-17D3A17EA6AB}"/>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7" name="Title 1">
            <a:extLst>
              <a:ext uri="{FF2B5EF4-FFF2-40B4-BE49-F238E27FC236}">
                <a16:creationId xmlns:a16="http://schemas.microsoft.com/office/drawing/2014/main" id="{649488FB-83E8-89BA-D5B1-44AFAFBEADC3}"/>
              </a:ext>
            </a:extLst>
          </p:cNvPr>
          <p:cNvSpPr>
            <a:spLocks noGrp="1"/>
          </p:cNvSpPr>
          <p:nvPr>
            <p:ph type="title"/>
          </p:nvPr>
        </p:nvSpPr>
        <p:spPr>
          <a:xfrm>
            <a:off x="4063773" y="1896027"/>
            <a:ext cx="3932237" cy="1600200"/>
          </a:xfrm>
        </p:spPr>
        <p:txBody>
          <a:bodyPr/>
          <a:lstStyle/>
          <a:p>
            <a:r>
              <a:rPr lang="en-US" dirty="0"/>
              <a:t>Data</a:t>
            </a:r>
            <a:br>
              <a:rPr lang="en-US" dirty="0"/>
            </a:br>
            <a:r>
              <a:rPr lang="en-US" dirty="0"/>
              <a:t>Visualization</a:t>
            </a:r>
          </a:p>
        </p:txBody>
      </p:sp>
    </p:spTree>
    <p:extLst>
      <p:ext uri="{BB962C8B-B14F-4D97-AF65-F5344CB8AC3E}">
        <p14:creationId xmlns:p14="http://schemas.microsoft.com/office/powerpoint/2010/main" val="26360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1A3597-62C6-C569-6F4E-37567AC79BC5}"/>
              </a:ext>
            </a:extLst>
          </p:cNvPr>
          <p:cNvSpPr>
            <a:spLocks noGrp="1"/>
          </p:cNvSpPr>
          <p:nvPr>
            <p:ph type="body" sz="half" idx="2"/>
          </p:nvPr>
        </p:nvSpPr>
        <p:spPr>
          <a:xfrm>
            <a:off x="607083" y="1394927"/>
            <a:ext cx="10338285" cy="3811588"/>
          </a:xfrm>
        </p:spPr>
        <p:txBody>
          <a:bodyPr>
            <a:normAutofit/>
          </a:bodyPr>
          <a:lstStyle/>
          <a:p>
            <a:r>
              <a:rPr lang="en-US" sz="1800" b="1" dirty="0"/>
              <a:t>Is Age of player affect on cost ?</a:t>
            </a:r>
          </a:p>
          <a:p>
            <a:pPr marL="285750" indent="-285750">
              <a:buFont typeface="Arial" panose="020B0604020202020204" pitchFamily="34" charset="0"/>
              <a:buChar char="•"/>
            </a:pPr>
            <a:r>
              <a:rPr lang="en-US" sz="1800" dirty="0"/>
              <a:t>Age of player affect on his cost (20-35 is high cost and budding player is less cost).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5" name="Footer Placeholder 4">
            <a:extLst>
              <a:ext uri="{FF2B5EF4-FFF2-40B4-BE49-F238E27FC236}">
                <a16:creationId xmlns:a16="http://schemas.microsoft.com/office/drawing/2014/main" id="{41A117F9-F4CF-E429-B541-FA967D54E515}"/>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B0751619-24D6-E377-EBAB-80AFDC7A072F}"/>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979C6BAF-F7AA-D215-B51F-31AE0846A341}"/>
              </a:ext>
            </a:extLst>
          </p:cNvPr>
          <p:cNvPicPr>
            <a:picLocks noChangeAspect="1"/>
          </p:cNvPicPr>
          <p:nvPr/>
        </p:nvPicPr>
        <p:blipFill>
          <a:blip r:embed="rId2"/>
          <a:stretch>
            <a:fillRect/>
          </a:stretch>
        </p:blipFill>
        <p:spPr>
          <a:xfrm>
            <a:off x="2684608" y="2951597"/>
            <a:ext cx="4176122" cy="3444538"/>
          </a:xfrm>
          <a:prstGeom prst="rect">
            <a:avLst/>
          </a:prstGeom>
        </p:spPr>
      </p:pic>
    </p:spTree>
    <p:extLst>
      <p:ext uri="{BB962C8B-B14F-4D97-AF65-F5344CB8AC3E}">
        <p14:creationId xmlns:p14="http://schemas.microsoft.com/office/powerpoint/2010/main" val="406970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1EC1-394D-126D-771E-8B16460B2734}"/>
              </a:ext>
            </a:extLst>
          </p:cNvPr>
          <p:cNvSpPr>
            <a:spLocks noGrp="1"/>
          </p:cNvSpPr>
          <p:nvPr>
            <p:ph type="title"/>
          </p:nvPr>
        </p:nvSpPr>
        <p:spPr>
          <a:xfrm>
            <a:off x="839788" y="1063691"/>
            <a:ext cx="8910702" cy="1035698"/>
          </a:xfrm>
        </p:spPr>
        <p:txBody>
          <a:bodyPr>
            <a:normAutofit/>
          </a:bodyPr>
          <a:lstStyle/>
          <a:p>
            <a:pPr algn="l">
              <a:lnSpc>
                <a:spcPct val="150000"/>
              </a:lnSpc>
              <a:spcBef>
                <a:spcPts val="360"/>
              </a:spcBef>
            </a:pPr>
            <a:r>
              <a:rPr lang="en-US" sz="2000" cap="none" dirty="0">
                <a:latin typeface="+mn-lt"/>
                <a:ea typeface="+mn-ea"/>
                <a:cs typeface="+mn-cs"/>
              </a:rPr>
              <a:t>Is month of transfer affect on cost?</a:t>
            </a:r>
            <a:br>
              <a:rPr lang="en-US" sz="1800" cap="none" dirty="0">
                <a:latin typeface="+mn-lt"/>
                <a:ea typeface="+mn-ea"/>
                <a:cs typeface="+mn-cs"/>
              </a:rPr>
            </a:br>
            <a:r>
              <a:rPr lang="en-US" sz="1800" b="0" cap="none" dirty="0">
                <a:latin typeface="+mn-lt"/>
                <a:ea typeface="+mn-ea"/>
                <a:cs typeface="+mn-cs"/>
              </a:rPr>
              <a:t> </a:t>
            </a:r>
          </a:p>
        </p:txBody>
      </p:sp>
      <p:sp>
        <p:nvSpPr>
          <p:cNvPr id="4" name="Text Placeholder 3">
            <a:extLst>
              <a:ext uri="{FF2B5EF4-FFF2-40B4-BE49-F238E27FC236}">
                <a16:creationId xmlns:a16="http://schemas.microsoft.com/office/drawing/2014/main" id="{3226464C-EB8E-E86C-624F-5A52C95FBAE9}"/>
              </a:ext>
            </a:extLst>
          </p:cNvPr>
          <p:cNvSpPr>
            <a:spLocks noGrp="1"/>
          </p:cNvSpPr>
          <p:nvPr>
            <p:ph type="body" sz="half" idx="2"/>
          </p:nvPr>
        </p:nvSpPr>
        <p:spPr>
          <a:xfrm>
            <a:off x="923764" y="1950097"/>
            <a:ext cx="5850260" cy="3200433"/>
          </a:xfrm>
        </p:spPr>
        <p:txBody>
          <a:bodyPr>
            <a:normAutofit/>
          </a:bodyPr>
          <a:lstStyle/>
          <a:p>
            <a:pPr marL="285750" indent="-285750">
              <a:buFont typeface="Arial" panose="020B0604020202020204" pitchFamily="34" charset="0"/>
              <a:buChar char="•"/>
            </a:pPr>
            <a:r>
              <a:rPr lang="en-US" sz="1800" b="0" cap="none" dirty="0">
                <a:latin typeface="+mn-lt"/>
                <a:ea typeface="+mn-ea"/>
                <a:cs typeface="+mn-cs"/>
              </a:rPr>
              <a:t>If player transfers in month 9 , his cost will be high.</a:t>
            </a:r>
          </a:p>
          <a:p>
            <a:pPr marL="285750" indent="-285750">
              <a:buFont typeface="Arial" panose="020B0604020202020204" pitchFamily="34" charset="0"/>
              <a:buChar char="•"/>
            </a:pPr>
            <a:r>
              <a:rPr lang="en-US" sz="1800" b="0" cap="none" dirty="0">
                <a:latin typeface="+mn-lt"/>
                <a:ea typeface="+mn-ea"/>
                <a:cs typeface="+mn-cs"/>
              </a:rPr>
              <a:t>If player transfers in month 7 , his cost will be low.</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5" name="Footer Placeholder 4">
            <a:extLst>
              <a:ext uri="{FF2B5EF4-FFF2-40B4-BE49-F238E27FC236}">
                <a16:creationId xmlns:a16="http://schemas.microsoft.com/office/drawing/2014/main" id="{124BC3EE-1E94-84B2-A5A1-429CBF6F7A29}"/>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EFA41BC7-CF9E-E851-FACA-496A49C31782}"/>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8" name="Picture 7">
            <a:extLst>
              <a:ext uri="{FF2B5EF4-FFF2-40B4-BE49-F238E27FC236}">
                <a16:creationId xmlns:a16="http://schemas.microsoft.com/office/drawing/2014/main" id="{0618AB0A-17B8-916A-57B1-D83832D8888E}"/>
              </a:ext>
            </a:extLst>
          </p:cNvPr>
          <p:cNvPicPr>
            <a:picLocks noChangeAspect="1"/>
          </p:cNvPicPr>
          <p:nvPr/>
        </p:nvPicPr>
        <p:blipFill>
          <a:blip r:embed="rId2"/>
          <a:stretch>
            <a:fillRect/>
          </a:stretch>
        </p:blipFill>
        <p:spPr>
          <a:xfrm>
            <a:off x="2391938" y="2833635"/>
            <a:ext cx="4534293" cy="3467400"/>
          </a:xfrm>
          <a:prstGeom prst="rect">
            <a:avLst/>
          </a:prstGeom>
        </p:spPr>
      </p:pic>
    </p:spTree>
    <p:extLst>
      <p:ext uri="{BB962C8B-B14F-4D97-AF65-F5344CB8AC3E}">
        <p14:creationId xmlns:p14="http://schemas.microsoft.com/office/powerpoint/2010/main" val="188388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96EC0-47D6-3726-C52F-DCE32377233A}"/>
              </a:ext>
            </a:extLst>
          </p:cNvPr>
          <p:cNvSpPr>
            <a:spLocks noGrp="1"/>
          </p:cNvSpPr>
          <p:nvPr>
            <p:ph type="body" sz="half" idx="2"/>
          </p:nvPr>
        </p:nvSpPr>
        <p:spPr>
          <a:xfrm>
            <a:off x="555205" y="1619576"/>
            <a:ext cx="5937628" cy="720077"/>
          </a:xfrm>
        </p:spPr>
        <p:txBody>
          <a:bodyPr>
            <a:normAutofit/>
          </a:bodyPr>
          <a:lstStyle/>
          <a:p>
            <a:r>
              <a:rPr lang="en-US" sz="1800" b="1" dirty="0"/>
              <a:t>Which position of player has the most expensive price ?</a:t>
            </a:r>
          </a:p>
        </p:txBody>
      </p:sp>
      <p:sp>
        <p:nvSpPr>
          <p:cNvPr id="5" name="Footer Placeholder 4">
            <a:extLst>
              <a:ext uri="{FF2B5EF4-FFF2-40B4-BE49-F238E27FC236}">
                <a16:creationId xmlns:a16="http://schemas.microsoft.com/office/drawing/2014/main" id="{7B9084B1-6877-08FE-2F56-F6B4EF56329B}"/>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ECE0ED70-40CA-4D6C-CF1C-30F490004526}"/>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0" name="Content Placeholder 9">
            <a:extLst>
              <a:ext uri="{FF2B5EF4-FFF2-40B4-BE49-F238E27FC236}">
                <a16:creationId xmlns:a16="http://schemas.microsoft.com/office/drawing/2014/main" id="{F19E1464-7C2A-5BAF-3700-75B8F226FC5E}"/>
              </a:ext>
            </a:extLst>
          </p:cNvPr>
          <p:cNvSpPr>
            <a:spLocks noGrp="1"/>
          </p:cNvSpPr>
          <p:nvPr>
            <p:ph idx="1"/>
          </p:nvPr>
        </p:nvSpPr>
        <p:spPr>
          <a:xfrm>
            <a:off x="555205" y="2096551"/>
            <a:ext cx="6628094" cy="626772"/>
          </a:xfrm>
        </p:spPr>
        <p:txBody>
          <a:bodyPr>
            <a:normAutofit/>
          </a:bodyPr>
          <a:lstStyle/>
          <a:p>
            <a:r>
              <a:rPr lang="en-US" sz="1800" dirty="0"/>
              <a:t>when position of player is center-back is most expensive one</a:t>
            </a:r>
          </a:p>
        </p:txBody>
      </p:sp>
      <p:sp>
        <p:nvSpPr>
          <p:cNvPr id="11" name="Text Placeholder 3">
            <a:extLst>
              <a:ext uri="{FF2B5EF4-FFF2-40B4-BE49-F238E27FC236}">
                <a16:creationId xmlns:a16="http://schemas.microsoft.com/office/drawing/2014/main" id="{46F69B4B-634A-3977-A54C-C62AA35A2D73}"/>
              </a:ext>
            </a:extLst>
          </p:cNvPr>
          <p:cNvSpPr txBox="1">
            <a:spLocks/>
          </p:cNvSpPr>
          <p:nvPr/>
        </p:nvSpPr>
        <p:spPr>
          <a:xfrm>
            <a:off x="555205" y="2723323"/>
            <a:ext cx="5937628" cy="72007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rtl="0"/>
            <a:r>
              <a:rPr lang="en-US" sz="2000" b="1" dirty="0"/>
              <a:t>which country have spent more money?</a:t>
            </a:r>
          </a:p>
        </p:txBody>
      </p:sp>
      <p:sp>
        <p:nvSpPr>
          <p:cNvPr id="12" name="Text Placeholder 3">
            <a:extLst>
              <a:ext uri="{FF2B5EF4-FFF2-40B4-BE49-F238E27FC236}">
                <a16:creationId xmlns:a16="http://schemas.microsoft.com/office/drawing/2014/main" id="{789103A5-EE8A-E47C-D74D-2EC9ABB6781E}"/>
              </a:ext>
            </a:extLst>
          </p:cNvPr>
          <p:cNvSpPr txBox="1">
            <a:spLocks/>
          </p:cNvSpPr>
          <p:nvPr/>
        </p:nvSpPr>
        <p:spPr>
          <a:xfrm>
            <a:off x="4561148" y="716799"/>
            <a:ext cx="5937628" cy="72007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200" b="1" dirty="0"/>
              <a:t>Some Insights</a:t>
            </a:r>
          </a:p>
        </p:txBody>
      </p:sp>
      <p:sp>
        <p:nvSpPr>
          <p:cNvPr id="13" name="Content Placeholder 9">
            <a:extLst>
              <a:ext uri="{FF2B5EF4-FFF2-40B4-BE49-F238E27FC236}">
                <a16:creationId xmlns:a16="http://schemas.microsoft.com/office/drawing/2014/main" id="{1280A73F-9E84-1AAC-8E7E-44DE3E9DB280}"/>
              </a:ext>
            </a:extLst>
          </p:cNvPr>
          <p:cNvSpPr txBox="1">
            <a:spLocks/>
          </p:cNvSpPr>
          <p:nvPr/>
        </p:nvSpPr>
        <p:spPr>
          <a:xfrm>
            <a:off x="621792" y="3200080"/>
            <a:ext cx="6628094" cy="6267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32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1800" dirty="0"/>
              <a:t>Monaco is the country which spent more money for transferring player to it</a:t>
            </a:r>
          </a:p>
        </p:txBody>
      </p:sp>
      <p:sp>
        <p:nvSpPr>
          <p:cNvPr id="14" name="Text Placeholder 3">
            <a:extLst>
              <a:ext uri="{FF2B5EF4-FFF2-40B4-BE49-F238E27FC236}">
                <a16:creationId xmlns:a16="http://schemas.microsoft.com/office/drawing/2014/main" id="{A6D3338A-F171-DAB0-99A3-DB790DEC5B07}"/>
              </a:ext>
            </a:extLst>
          </p:cNvPr>
          <p:cNvSpPr txBox="1">
            <a:spLocks/>
          </p:cNvSpPr>
          <p:nvPr/>
        </p:nvSpPr>
        <p:spPr>
          <a:xfrm>
            <a:off x="621791" y="3943570"/>
            <a:ext cx="5937628" cy="72007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b="1" dirty="0"/>
              <a:t>Average of cost in every Clubs</a:t>
            </a:r>
          </a:p>
        </p:txBody>
      </p:sp>
      <p:sp>
        <p:nvSpPr>
          <p:cNvPr id="15" name="Content Placeholder 9">
            <a:extLst>
              <a:ext uri="{FF2B5EF4-FFF2-40B4-BE49-F238E27FC236}">
                <a16:creationId xmlns:a16="http://schemas.microsoft.com/office/drawing/2014/main" id="{E181CF5B-D4E4-AF6A-7F22-38E0C745B2A7}"/>
              </a:ext>
            </a:extLst>
          </p:cNvPr>
          <p:cNvSpPr txBox="1">
            <a:spLocks/>
          </p:cNvSpPr>
          <p:nvPr/>
        </p:nvSpPr>
        <p:spPr>
          <a:xfrm>
            <a:off x="508145" y="4528878"/>
            <a:ext cx="6628094" cy="6267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32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1800" dirty="0"/>
              <a:t>Paris Sanit-Germain is the </a:t>
            </a:r>
            <a:r>
              <a:rPr lang="en-US" sz="1800" dirty="0" err="1"/>
              <a:t>highst</a:t>
            </a:r>
            <a:r>
              <a:rPr lang="en-US" sz="1800" dirty="0"/>
              <a:t> club spent money for data transfers</a:t>
            </a:r>
          </a:p>
        </p:txBody>
      </p:sp>
      <p:sp>
        <p:nvSpPr>
          <p:cNvPr id="16" name="Text Placeholder 3">
            <a:extLst>
              <a:ext uri="{FF2B5EF4-FFF2-40B4-BE49-F238E27FC236}">
                <a16:creationId xmlns:a16="http://schemas.microsoft.com/office/drawing/2014/main" id="{C4F8293A-B004-D065-9A4D-06566B48FE3B}"/>
              </a:ext>
            </a:extLst>
          </p:cNvPr>
          <p:cNvSpPr txBox="1">
            <a:spLocks/>
          </p:cNvSpPr>
          <p:nvPr/>
        </p:nvSpPr>
        <p:spPr>
          <a:xfrm>
            <a:off x="555205" y="5213294"/>
            <a:ext cx="6245539" cy="5358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rtl="0"/>
            <a:r>
              <a:rPr lang="en-US" sz="2000" b="1" dirty="0"/>
              <a:t>which </a:t>
            </a:r>
            <a:r>
              <a:rPr lang="en-US" sz="2000" b="1" dirty="0" err="1"/>
              <a:t>leagueNewClub</a:t>
            </a:r>
            <a:r>
              <a:rPr lang="en-US" sz="2000" b="1" dirty="0"/>
              <a:t> spent more cost for players?</a:t>
            </a:r>
          </a:p>
        </p:txBody>
      </p:sp>
      <p:sp>
        <p:nvSpPr>
          <p:cNvPr id="17" name="Content Placeholder 9">
            <a:extLst>
              <a:ext uri="{FF2B5EF4-FFF2-40B4-BE49-F238E27FC236}">
                <a16:creationId xmlns:a16="http://schemas.microsoft.com/office/drawing/2014/main" id="{93281E0B-4EAD-7AE6-6065-C4D9CC0CB2AE}"/>
              </a:ext>
            </a:extLst>
          </p:cNvPr>
          <p:cNvSpPr txBox="1">
            <a:spLocks/>
          </p:cNvSpPr>
          <p:nvPr/>
        </p:nvSpPr>
        <p:spPr>
          <a:xfrm>
            <a:off x="498972" y="5776245"/>
            <a:ext cx="6628094" cy="62677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32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1800" dirty="0" err="1"/>
              <a:t>LaLiga</a:t>
            </a:r>
            <a:r>
              <a:rPr lang="en-US" sz="1800" dirty="0"/>
              <a:t> is the most league club spent more money for players</a:t>
            </a:r>
          </a:p>
        </p:txBody>
      </p:sp>
    </p:spTree>
    <p:extLst>
      <p:ext uri="{BB962C8B-B14F-4D97-AF65-F5344CB8AC3E}">
        <p14:creationId xmlns:p14="http://schemas.microsoft.com/office/powerpoint/2010/main" val="44895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42AF1F-2722-E1D3-02B4-96D344C844B3}"/>
              </a:ext>
            </a:extLst>
          </p:cNvPr>
          <p:cNvSpPr>
            <a:spLocks noGrp="1"/>
          </p:cNvSpPr>
          <p:nvPr>
            <p:ph type="body" sz="half" idx="2"/>
          </p:nvPr>
        </p:nvSpPr>
        <p:spPr>
          <a:xfrm>
            <a:off x="621791" y="936326"/>
            <a:ext cx="7355882" cy="1609531"/>
          </a:xfrm>
        </p:spPr>
        <p:txBody>
          <a:bodyPr/>
          <a:lstStyle/>
          <a:p>
            <a:r>
              <a:rPr lang="en-US" sz="2000" b="1" dirty="0"/>
              <a:t>Top 10 Players in football transfer market</a:t>
            </a:r>
          </a:p>
          <a:p>
            <a:endParaRPr lang="en-US" sz="2000" b="1" dirty="0"/>
          </a:p>
          <a:p>
            <a:pPr marL="285750" indent="-285750">
              <a:buFont typeface="Arial" panose="020B0604020202020204" pitchFamily="34" charset="0"/>
              <a:buChar char="•"/>
            </a:pPr>
            <a:r>
              <a:rPr lang="en-US" sz="1800" dirty="0" err="1"/>
              <a:t>sadio</a:t>
            </a:r>
            <a:r>
              <a:rPr lang="en-US" sz="1800" dirty="0"/>
              <a:t> mane, </a:t>
            </a:r>
            <a:r>
              <a:rPr lang="en-US" sz="1800" dirty="0" err="1"/>
              <a:t>romelu</a:t>
            </a:r>
            <a:r>
              <a:rPr lang="en-US" sz="1800" dirty="0"/>
              <a:t> </a:t>
            </a:r>
            <a:r>
              <a:rPr lang="en-US" sz="1800" dirty="0" err="1"/>
              <a:t>lukaku</a:t>
            </a:r>
            <a:r>
              <a:rPr lang="en-US" sz="1800" dirty="0"/>
              <a:t> , </a:t>
            </a:r>
            <a:r>
              <a:rPr lang="en-US" sz="1800" dirty="0" err="1"/>
              <a:t>matthijs</a:t>
            </a:r>
            <a:r>
              <a:rPr lang="en-US" sz="1800" dirty="0"/>
              <a:t> de light, </a:t>
            </a:r>
            <a:r>
              <a:rPr lang="en-US" sz="1800" dirty="0" err="1"/>
              <a:t>raheem</a:t>
            </a:r>
            <a:r>
              <a:rPr lang="en-US" sz="1800" dirty="0"/>
              <a:t> sterling are               the most expensive players in </a:t>
            </a:r>
            <a:r>
              <a:rPr lang="en-US" sz="1800" dirty="0" err="1"/>
              <a:t>footaball</a:t>
            </a:r>
            <a:r>
              <a:rPr lang="en-US" sz="1800" dirty="0"/>
              <a:t> transfer.</a:t>
            </a:r>
          </a:p>
          <a:p>
            <a:endParaRPr lang="en-US" sz="1800" dirty="0"/>
          </a:p>
          <a:p>
            <a:endParaRPr lang="en-US" sz="1800" dirty="0"/>
          </a:p>
          <a:p>
            <a:endParaRPr lang="en-US" sz="1800" dirty="0"/>
          </a:p>
        </p:txBody>
      </p:sp>
      <p:sp>
        <p:nvSpPr>
          <p:cNvPr id="5" name="Footer Placeholder 4">
            <a:extLst>
              <a:ext uri="{FF2B5EF4-FFF2-40B4-BE49-F238E27FC236}">
                <a16:creationId xmlns:a16="http://schemas.microsoft.com/office/drawing/2014/main" id="{B271D77B-981B-0391-DE18-FE5FA595091F}"/>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31C19147-D263-26BA-2DE0-F36C80303417}"/>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 name="Picture 7">
            <a:extLst>
              <a:ext uri="{FF2B5EF4-FFF2-40B4-BE49-F238E27FC236}">
                <a16:creationId xmlns:a16="http://schemas.microsoft.com/office/drawing/2014/main" id="{982D34BD-62EC-CCA4-AEBD-40C67F54306A}"/>
              </a:ext>
            </a:extLst>
          </p:cNvPr>
          <p:cNvPicPr>
            <a:picLocks noChangeAspect="1"/>
          </p:cNvPicPr>
          <p:nvPr/>
        </p:nvPicPr>
        <p:blipFill>
          <a:blip r:embed="rId2"/>
          <a:stretch>
            <a:fillRect/>
          </a:stretch>
        </p:blipFill>
        <p:spPr>
          <a:xfrm>
            <a:off x="2416630" y="2388638"/>
            <a:ext cx="6400800" cy="4376056"/>
          </a:xfrm>
          <a:prstGeom prst="rect">
            <a:avLst/>
          </a:prstGeom>
        </p:spPr>
      </p:pic>
    </p:spTree>
    <p:extLst>
      <p:ext uri="{BB962C8B-B14F-4D97-AF65-F5344CB8AC3E}">
        <p14:creationId xmlns:p14="http://schemas.microsoft.com/office/powerpoint/2010/main" val="83246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2178-4179-2F59-0004-F4439513AA98}"/>
              </a:ext>
            </a:extLst>
          </p:cNvPr>
          <p:cNvSpPr>
            <a:spLocks noGrp="1"/>
          </p:cNvSpPr>
          <p:nvPr>
            <p:ph type="title"/>
          </p:nvPr>
        </p:nvSpPr>
        <p:spPr>
          <a:xfrm>
            <a:off x="839787" y="859473"/>
            <a:ext cx="3932237" cy="972004"/>
          </a:xfrm>
        </p:spPr>
        <p:txBody>
          <a:bodyPr/>
          <a:lstStyle/>
          <a:p>
            <a:r>
              <a:rPr lang="en-US" dirty="0" err="1"/>
              <a:t>Preprocesing</a:t>
            </a:r>
            <a:endParaRPr lang="en-US" dirty="0"/>
          </a:p>
        </p:txBody>
      </p:sp>
      <p:sp>
        <p:nvSpPr>
          <p:cNvPr id="4" name="Text Placeholder 3">
            <a:extLst>
              <a:ext uri="{FF2B5EF4-FFF2-40B4-BE49-F238E27FC236}">
                <a16:creationId xmlns:a16="http://schemas.microsoft.com/office/drawing/2014/main" id="{E3A6FFC6-CEA1-545B-5B65-6BAE78618721}"/>
              </a:ext>
            </a:extLst>
          </p:cNvPr>
          <p:cNvSpPr>
            <a:spLocks noGrp="1"/>
          </p:cNvSpPr>
          <p:nvPr>
            <p:ph type="body" sz="half" idx="2"/>
          </p:nvPr>
        </p:nvSpPr>
        <p:spPr>
          <a:xfrm>
            <a:off x="839787" y="2210266"/>
            <a:ext cx="9983723" cy="1839220"/>
          </a:xfrm>
        </p:spPr>
        <p:txBody>
          <a:bodyPr>
            <a:normAutofit/>
          </a:bodyPr>
          <a:lstStyle/>
          <a:p>
            <a:pPr marL="285750" indent="-285750">
              <a:buFont typeface="Arial" panose="020B0604020202020204" pitchFamily="34" charset="0"/>
              <a:buChar char="•"/>
            </a:pPr>
            <a:r>
              <a:rPr lang="en-US" sz="1800" dirty="0"/>
              <a:t>Converting categorical data into numerical by using label encoder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p:txBody>
      </p:sp>
      <p:sp>
        <p:nvSpPr>
          <p:cNvPr id="5" name="Footer Placeholder 4">
            <a:extLst>
              <a:ext uri="{FF2B5EF4-FFF2-40B4-BE49-F238E27FC236}">
                <a16:creationId xmlns:a16="http://schemas.microsoft.com/office/drawing/2014/main" id="{E6556008-A665-4C58-C3AB-B74D2BA8D430}"/>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71642B96-415F-79F3-28B5-BAF62D4A7775}"/>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8" name="Picture 7">
            <a:extLst>
              <a:ext uri="{FF2B5EF4-FFF2-40B4-BE49-F238E27FC236}">
                <a16:creationId xmlns:a16="http://schemas.microsoft.com/office/drawing/2014/main" id="{45F797BD-27EF-F853-9FAF-D88ECF43433C}"/>
              </a:ext>
            </a:extLst>
          </p:cNvPr>
          <p:cNvPicPr>
            <a:picLocks noChangeAspect="1"/>
          </p:cNvPicPr>
          <p:nvPr/>
        </p:nvPicPr>
        <p:blipFill>
          <a:blip r:embed="rId2"/>
          <a:stretch>
            <a:fillRect/>
          </a:stretch>
        </p:blipFill>
        <p:spPr>
          <a:xfrm>
            <a:off x="1007929" y="2913918"/>
            <a:ext cx="9205758" cy="902302"/>
          </a:xfrm>
          <a:prstGeom prst="rect">
            <a:avLst/>
          </a:prstGeom>
        </p:spPr>
      </p:pic>
      <p:sp>
        <p:nvSpPr>
          <p:cNvPr id="9" name="Text Placeholder 3">
            <a:extLst>
              <a:ext uri="{FF2B5EF4-FFF2-40B4-BE49-F238E27FC236}">
                <a16:creationId xmlns:a16="http://schemas.microsoft.com/office/drawing/2014/main" id="{F6596888-FC1F-82E6-5805-13CEAD5267E3}"/>
              </a:ext>
            </a:extLst>
          </p:cNvPr>
          <p:cNvSpPr txBox="1">
            <a:spLocks/>
          </p:cNvSpPr>
          <p:nvPr/>
        </p:nvSpPr>
        <p:spPr>
          <a:xfrm>
            <a:off x="961645" y="4255724"/>
            <a:ext cx="9983723" cy="159457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Divide data into input data and target</a:t>
            </a:r>
          </a:p>
          <a:p>
            <a:r>
              <a:rPr lang="en-US" sz="1800" dirty="0"/>
              <a:t>            target = Cost</a:t>
            </a:r>
          </a:p>
          <a:p>
            <a:r>
              <a:rPr lang="en-US" sz="1800" dirty="0"/>
              <a:t>            input = All features except Cost and </a:t>
            </a:r>
            <a:r>
              <a:rPr lang="en-US" sz="1800" dirty="0" err="1"/>
              <a:t>DateOfTransfer</a:t>
            </a:r>
            <a:r>
              <a:rPr lang="en-US" sz="1800" dirty="0"/>
              <a:t>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248842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98810F-1FEE-F0F0-E9B2-3DD27E49ABE7}"/>
              </a:ext>
            </a:extLst>
          </p:cNvPr>
          <p:cNvSpPr>
            <a:spLocks noGrp="1"/>
          </p:cNvSpPr>
          <p:nvPr>
            <p:ph type="body" sz="half" idx="2"/>
          </p:nvPr>
        </p:nvSpPr>
        <p:spPr>
          <a:xfrm>
            <a:off x="839788" y="1268963"/>
            <a:ext cx="8304212" cy="4600025"/>
          </a:xfrm>
        </p:spPr>
        <p:txBody>
          <a:bodyPr/>
          <a:lstStyle/>
          <a:p>
            <a:endParaRPr lang="en-US" dirty="0"/>
          </a:p>
          <a:p>
            <a:pPr marL="285750" indent="-285750">
              <a:buFont typeface="Arial" panose="020B0604020202020204" pitchFamily="34" charset="0"/>
              <a:buChar char="•"/>
            </a:pPr>
            <a:r>
              <a:rPr lang="en-US" sz="1800" dirty="0"/>
              <a:t>Splitting dataset into training and testing data by using </a:t>
            </a:r>
            <a:r>
              <a:rPr lang="en-US" sz="1800" dirty="0" err="1"/>
              <a:t>train_test_split</a:t>
            </a:r>
            <a:r>
              <a:rPr lang="en-US" sz="1800" dirty="0"/>
              <a:t> 70% - 30%</a:t>
            </a:r>
          </a:p>
          <a:p>
            <a:endParaRPr lang="en-US" sz="1800" dirty="0"/>
          </a:p>
          <a:p>
            <a:endParaRPr lang="en-US" sz="1800" dirty="0"/>
          </a:p>
          <a:p>
            <a:endParaRPr lang="en-US" sz="1800" dirty="0"/>
          </a:p>
          <a:p>
            <a:endParaRPr lang="en-US" sz="1800" dirty="0"/>
          </a:p>
          <a:p>
            <a:pPr marL="285750" indent="-285750">
              <a:lnSpc>
                <a:spcPct val="150000"/>
              </a:lnSpc>
              <a:buFont typeface="Arial" panose="020B0604020202020204" pitchFamily="34" charset="0"/>
              <a:buChar char="•"/>
            </a:pPr>
            <a:r>
              <a:rPr lang="en-US" sz="1800" dirty="0"/>
              <a:t>Scaling all features in specific range based on equation z=(x-u)/s    </a:t>
            </a:r>
          </a:p>
          <a:p>
            <a:pPr>
              <a:lnSpc>
                <a:spcPct val="150000"/>
              </a:lnSpc>
            </a:pPr>
            <a:r>
              <a:rPr lang="en-US" sz="1800" dirty="0"/>
              <a:t> By using </a:t>
            </a:r>
            <a:r>
              <a:rPr lang="en-US" sz="1800" dirty="0" err="1"/>
              <a:t>StandardScaler</a:t>
            </a:r>
            <a:r>
              <a:rPr lang="en-US" sz="1800" dirty="0"/>
              <a:t>.</a:t>
            </a:r>
          </a:p>
        </p:txBody>
      </p:sp>
      <p:sp>
        <p:nvSpPr>
          <p:cNvPr id="5" name="Footer Placeholder 4">
            <a:extLst>
              <a:ext uri="{FF2B5EF4-FFF2-40B4-BE49-F238E27FC236}">
                <a16:creationId xmlns:a16="http://schemas.microsoft.com/office/drawing/2014/main" id="{0F4118F6-B991-F4CA-4492-377D902B2435}"/>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66AC55A8-CA11-611B-FDD2-135A6BCEF75A}"/>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427979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986A6B3-AC19-620A-1DBA-AD485864D1F6}"/>
              </a:ext>
            </a:extLst>
          </p:cNvPr>
          <p:cNvSpPr>
            <a:spLocks noGrp="1"/>
          </p:cNvSpPr>
          <p:nvPr>
            <p:ph type="body" sz="half" idx="2"/>
          </p:nvPr>
        </p:nvSpPr>
        <p:spPr>
          <a:xfrm>
            <a:off x="699796" y="1039091"/>
            <a:ext cx="10002416" cy="550506"/>
          </a:xfrm>
        </p:spPr>
        <p:txBody>
          <a:bodyPr>
            <a:noAutofit/>
          </a:bodyPr>
          <a:lstStyle/>
          <a:p>
            <a:r>
              <a:rPr lang="en-US" sz="3200" dirty="0">
                <a:latin typeface="+mj-lt"/>
              </a:rPr>
              <a:t>Features Correlation</a:t>
            </a:r>
          </a:p>
        </p:txBody>
      </p:sp>
      <p:sp>
        <p:nvSpPr>
          <p:cNvPr id="5" name="Footer Placeholder 4">
            <a:extLst>
              <a:ext uri="{FF2B5EF4-FFF2-40B4-BE49-F238E27FC236}">
                <a16:creationId xmlns:a16="http://schemas.microsoft.com/office/drawing/2014/main" id="{31770112-67E6-2B42-2DE6-11776596FB30}"/>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ADB75830-82B5-4194-C6C5-7BEFB26BD2C2}"/>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8" name="Picture 7">
            <a:extLst>
              <a:ext uri="{FF2B5EF4-FFF2-40B4-BE49-F238E27FC236}">
                <a16:creationId xmlns:a16="http://schemas.microsoft.com/office/drawing/2014/main" id="{D807B353-F28D-61AD-D7A9-DA73E9D327EF}"/>
              </a:ext>
            </a:extLst>
          </p:cNvPr>
          <p:cNvPicPr>
            <a:picLocks noChangeAspect="1"/>
          </p:cNvPicPr>
          <p:nvPr/>
        </p:nvPicPr>
        <p:blipFill>
          <a:blip r:embed="rId2"/>
          <a:stretch>
            <a:fillRect/>
          </a:stretch>
        </p:blipFill>
        <p:spPr>
          <a:xfrm>
            <a:off x="1964712" y="1897168"/>
            <a:ext cx="7254869" cy="4892464"/>
          </a:xfrm>
          <a:prstGeom prst="rect">
            <a:avLst/>
          </a:prstGeom>
        </p:spPr>
      </p:pic>
    </p:spTree>
    <p:extLst>
      <p:ext uri="{BB962C8B-B14F-4D97-AF65-F5344CB8AC3E}">
        <p14:creationId xmlns:p14="http://schemas.microsoft.com/office/powerpoint/2010/main" val="202921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9E4C-BFD9-706B-8E4F-075912C3B626}"/>
              </a:ext>
            </a:extLst>
          </p:cNvPr>
          <p:cNvSpPr>
            <a:spLocks noGrp="1"/>
          </p:cNvSpPr>
          <p:nvPr>
            <p:ph type="title"/>
          </p:nvPr>
        </p:nvSpPr>
        <p:spPr>
          <a:xfrm>
            <a:off x="-115293" y="1138334"/>
            <a:ext cx="3932237" cy="1007707"/>
          </a:xfrm>
        </p:spPr>
        <p:txBody>
          <a:bodyPr>
            <a:normAutofit fontScale="90000"/>
          </a:bodyPr>
          <a:lstStyle/>
          <a:p>
            <a:r>
              <a:rPr lang="en-US" b="1" dirty="0"/>
              <a:t>Modeling</a:t>
            </a:r>
            <a:br>
              <a:rPr lang="en-US" b="1" dirty="0"/>
            </a:br>
            <a:endParaRPr lang="en-US" dirty="0"/>
          </a:p>
        </p:txBody>
      </p:sp>
      <p:sp>
        <p:nvSpPr>
          <p:cNvPr id="4" name="Text Placeholder 3">
            <a:extLst>
              <a:ext uri="{FF2B5EF4-FFF2-40B4-BE49-F238E27FC236}">
                <a16:creationId xmlns:a16="http://schemas.microsoft.com/office/drawing/2014/main" id="{259FAEDB-F7B2-AE61-EA56-71199FFC054B}"/>
              </a:ext>
            </a:extLst>
          </p:cNvPr>
          <p:cNvSpPr>
            <a:spLocks noGrp="1"/>
          </p:cNvSpPr>
          <p:nvPr>
            <p:ph type="body" sz="half" idx="2"/>
          </p:nvPr>
        </p:nvSpPr>
        <p:spPr>
          <a:xfrm>
            <a:off x="709160" y="1912743"/>
            <a:ext cx="3932237" cy="2155403"/>
          </a:xfrm>
        </p:spPr>
        <p:txBody>
          <a:bodyPr/>
          <a:lstStyle/>
          <a:p>
            <a:pPr marL="342900" indent="-342900">
              <a:buAutoNum type="arabicPeriod"/>
            </a:pPr>
            <a:r>
              <a:rPr lang="en-US" sz="1800" b="1" dirty="0"/>
              <a:t>Linear Regression</a:t>
            </a:r>
          </a:p>
          <a:p>
            <a:endParaRPr lang="en-US" dirty="0"/>
          </a:p>
        </p:txBody>
      </p:sp>
      <p:sp>
        <p:nvSpPr>
          <p:cNvPr id="5" name="Footer Placeholder 4">
            <a:extLst>
              <a:ext uri="{FF2B5EF4-FFF2-40B4-BE49-F238E27FC236}">
                <a16:creationId xmlns:a16="http://schemas.microsoft.com/office/drawing/2014/main" id="{FBE49EE9-763A-9269-DFDF-CE4FC46B7742}"/>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0B8006E6-49D6-A971-8E3A-FF09F3A50E1A}"/>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8" name="Picture 7">
            <a:extLst>
              <a:ext uri="{FF2B5EF4-FFF2-40B4-BE49-F238E27FC236}">
                <a16:creationId xmlns:a16="http://schemas.microsoft.com/office/drawing/2014/main" id="{48D6D846-8693-8C7C-3A3B-38ADE8D68087}"/>
              </a:ext>
            </a:extLst>
          </p:cNvPr>
          <p:cNvPicPr>
            <a:picLocks noChangeAspect="1"/>
          </p:cNvPicPr>
          <p:nvPr/>
        </p:nvPicPr>
        <p:blipFill>
          <a:blip r:embed="rId2"/>
          <a:stretch>
            <a:fillRect/>
          </a:stretch>
        </p:blipFill>
        <p:spPr>
          <a:xfrm>
            <a:off x="1033168" y="3078008"/>
            <a:ext cx="3193599" cy="1633952"/>
          </a:xfrm>
          <a:prstGeom prst="rect">
            <a:avLst/>
          </a:prstGeom>
        </p:spPr>
      </p:pic>
      <p:sp>
        <p:nvSpPr>
          <p:cNvPr id="9" name="Text Placeholder 3">
            <a:extLst>
              <a:ext uri="{FF2B5EF4-FFF2-40B4-BE49-F238E27FC236}">
                <a16:creationId xmlns:a16="http://schemas.microsoft.com/office/drawing/2014/main" id="{57B3FFCB-E347-5E74-EC92-ABA9CBBD1085}"/>
              </a:ext>
            </a:extLst>
          </p:cNvPr>
          <p:cNvSpPr txBox="1">
            <a:spLocks/>
          </p:cNvSpPr>
          <p:nvPr/>
        </p:nvSpPr>
        <p:spPr>
          <a:xfrm>
            <a:off x="7013130" y="1897072"/>
            <a:ext cx="3932237" cy="215540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b="1" dirty="0"/>
              <a:t>2. Decision Tree</a:t>
            </a:r>
          </a:p>
          <a:p>
            <a:endParaRPr lang="en-US" dirty="0"/>
          </a:p>
          <a:p>
            <a:endParaRPr lang="en-US" dirty="0"/>
          </a:p>
        </p:txBody>
      </p:sp>
      <p:pic>
        <p:nvPicPr>
          <p:cNvPr id="11" name="Picture 10">
            <a:extLst>
              <a:ext uri="{FF2B5EF4-FFF2-40B4-BE49-F238E27FC236}">
                <a16:creationId xmlns:a16="http://schemas.microsoft.com/office/drawing/2014/main" id="{9C4119E7-ECFC-600D-2FC6-6A827D2287AC}"/>
              </a:ext>
            </a:extLst>
          </p:cNvPr>
          <p:cNvPicPr>
            <a:picLocks noChangeAspect="1"/>
          </p:cNvPicPr>
          <p:nvPr/>
        </p:nvPicPr>
        <p:blipFill>
          <a:blip r:embed="rId3"/>
          <a:stretch>
            <a:fillRect/>
          </a:stretch>
        </p:blipFill>
        <p:spPr>
          <a:xfrm>
            <a:off x="6699009" y="3078008"/>
            <a:ext cx="4560480" cy="1375879"/>
          </a:xfrm>
          <a:prstGeom prst="rect">
            <a:avLst/>
          </a:prstGeom>
        </p:spPr>
      </p:pic>
    </p:spTree>
    <p:extLst>
      <p:ext uri="{BB962C8B-B14F-4D97-AF65-F5344CB8AC3E}">
        <p14:creationId xmlns:p14="http://schemas.microsoft.com/office/powerpoint/2010/main" val="6135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 to Dataset</a:t>
            </a:r>
          </a:p>
          <a:p>
            <a:r>
              <a:rPr lang="en-US" dirty="0"/>
              <a:t>Dataset Problems</a:t>
            </a:r>
          </a:p>
          <a:p>
            <a:r>
              <a:rPr lang="en-US" dirty="0"/>
              <a:t>Visualization</a:t>
            </a:r>
          </a:p>
          <a:p>
            <a:r>
              <a:rPr lang="en-US" dirty="0"/>
              <a:t>preprocessing</a:t>
            </a:r>
          </a:p>
          <a:p>
            <a:r>
              <a:rPr lang="en-US" dirty="0"/>
              <a:t>Data Modeling</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10356BC-F299-22D9-7CDF-4FAE1D066BC0}"/>
              </a:ext>
            </a:extLst>
          </p:cNvPr>
          <p:cNvSpPr>
            <a:spLocks noGrp="1"/>
          </p:cNvSpPr>
          <p:nvPr>
            <p:ph type="body" sz="half" idx="2"/>
          </p:nvPr>
        </p:nvSpPr>
        <p:spPr>
          <a:xfrm>
            <a:off x="839788" y="1240971"/>
            <a:ext cx="3932237" cy="4628017"/>
          </a:xfrm>
        </p:spPr>
        <p:txBody>
          <a:bodyPr>
            <a:normAutofit/>
          </a:bodyPr>
          <a:lstStyle/>
          <a:p>
            <a:r>
              <a:rPr lang="en-US" sz="2000" b="1" dirty="0"/>
              <a:t>3. KNN</a:t>
            </a:r>
          </a:p>
          <a:p>
            <a:endParaRPr lang="en-US" sz="2000" b="1" dirty="0"/>
          </a:p>
        </p:txBody>
      </p:sp>
      <p:sp>
        <p:nvSpPr>
          <p:cNvPr id="5" name="Footer Placeholder 4">
            <a:extLst>
              <a:ext uri="{FF2B5EF4-FFF2-40B4-BE49-F238E27FC236}">
                <a16:creationId xmlns:a16="http://schemas.microsoft.com/office/drawing/2014/main" id="{B4FEA203-96DB-BBE7-3E4E-8EDF9C5C1456}"/>
              </a:ext>
            </a:extLst>
          </p:cNvPr>
          <p:cNvSpPr>
            <a:spLocks noGrp="1"/>
          </p:cNvSpPr>
          <p:nvPr>
            <p:ph type="ftr" sz="quarter" idx="11"/>
          </p:nvPr>
        </p:nvSpPr>
        <p:spPr/>
        <p:txBody>
          <a:bodyPr/>
          <a:lstStyle/>
          <a:p>
            <a:pPr lvl="1"/>
            <a:r>
              <a:rPr lang="en-US" dirty="0"/>
              <a:t>	</a:t>
            </a:r>
          </a:p>
        </p:txBody>
      </p:sp>
      <p:sp>
        <p:nvSpPr>
          <p:cNvPr id="6" name="Slide Number Placeholder 5">
            <a:extLst>
              <a:ext uri="{FF2B5EF4-FFF2-40B4-BE49-F238E27FC236}">
                <a16:creationId xmlns:a16="http://schemas.microsoft.com/office/drawing/2014/main" id="{76324B31-67C7-D971-501C-6A5AF1616801}"/>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7" name="Footer Placeholder 4">
            <a:extLst>
              <a:ext uri="{FF2B5EF4-FFF2-40B4-BE49-F238E27FC236}">
                <a16:creationId xmlns:a16="http://schemas.microsoft.com/office/drawing/2014/main" id="{6C0281DE-3648-3ABE-4818-F47AD16183D6}"/>
              </a:ext>
            </a:extLst>
          </p:cNvPr>
          <p:cNvSpPr txBox="1">
            <a:spLocks/>
          </p:cNvSpPr>
          <p:nvPr/>
        </p:nvSpPr>
        <p:spPr>
          <a:xfrm>
            <a:off x="428625" y="320040"/>
            <a:ext cx="3200400" cy="27432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Football Transfers</a:t>
            </a:r>
            <a:endParaRPr lang="en-US" dirty="0"/>
          </a:p>
        </p:txBody>
      </p:sp>
      <p:pic>
        <p:nvPicPr>
          <p:cNvPr id="9" name="Picture 8">
            <a:extLst>
              <a:ext uri="{FF2B5EF4-FFF2-40B4-BE49-F238E27FC236}">
                <a16:creationId xmlns:a16="http://schemas.microsoft.com/office/drawing/2014/main" id="{3AB02762-C958-FA3D-6B67-8D79684A358C}"/>
              </a:ext>
            </a:extLst>
          </p:cNvPr>
          <p:cNvPicPr>
            <a:picLocks noChangeAspect="1"/>
          </p:cNvPicPr>
          <p:nvPr/>
        </p:nvPicPr>
        <p:blipFill>
          <a:blip r:embed="rId2"/>
          <a:stretch>
            <a:fillRect/>
          </a:stretch>
        </p:blipFill>
        <p:spPr>
          <a:xfrm>
            <a:off x="861640" y="2457366"/>
            <a:ext cx="6733477" cy="971634"/>
          </a:xfrm>
          <a:prstGeom prst="rect">
            <a:avLst/>
          </a:prstGeom>
        </p:spPr>
      </p:pic>
    </p:spTree>
    <p:extLst>
      <p:ext uri="{BB962C8B-B14F-4D97-AF65-F5344CB8AC3E}">
        <p14:creationId xmlns:p14="http://schemas.microsoft.com/office/powerpoint/2010/main" val="19862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8117D-DEA5-11F2-F091-13195267E733}"/>
              </a:ext>
            </a:extLst>
          </p:cNvPr>
          <p:cNvSpPr>
            <a:spLocks noGrp="1"/>
          </p:cNvSpPr>
          <p:nvPr>
            <p:ph type="body" sz="half" idx="2"/>
          </p:nvPr>
        </p:nvSpPr>
        <p:spPr>
          <a:xfrm>
            <a:off x="839787" y="1129004"/>
            <a:ext cx="8294881" cy="4739984"/>
          </a:xfrm>
        </p:spPr>
        <p:txBody>
          <a:bodyPr/>
          <a:lstStyle/>
          <a:p>
            <a:r>
              <a:rPr lang="en-US" dirty="0"/>
              <a:t>3. </a:t>
            </a:r>
            <a:r>
              <a:rPr lang="en-US" sz="1800" b="1" dirty="0"/>
              <a:t>Clustering</a:t>
            </a:r>
          </a:p>
          <a:p>
            <a:r>
              <a:rPr lang="en-US" dirty="0"/>
              <a:t>Divide dataset into groups of age based on cost of each group.</a:t>
            </a:r>
          </a:p>
          <a:p>
            <a:endParaRPr lang="en-US" dirty="0"/>
          </a:p>
          <a:p>
            <a:pPr marL="342900" indent="-342900">
              <a:buAutoNum type="arabicPeriod"/>
            </a:pPr>
            <a:r>
              <a:rPr lang="en-US" dirty="0"/>
              <a:t>Determine Age and Cost Columns which are the input of K-means algorithm.</a:t>
            </a:r>
          </a:p>
          <a:p>
            <a:pPr marL="342900" indent="-342900">
              <a:buAutoNum type="arabicPeriod"/>
            </a:pPr>
            <a:endParaRPr lang="en-US" dirty="0"/>
          </a:p>
          <a:p>
            <a:pPr marL="342900" indent="-342900">
              <a:buAutoNum type="arabicPeriod"/>
            </a:pPr>
            <a:r>
              <a:rPr lang="en-US" dirty="0"/>
              <a:t> Using the elbow method to find the optimal number of clusters(k-numbers).</a:t>
            </a:r>
          </a:p>
          <a:p>
            <a:pPr marL="342900" indent="-342900">
              <a:buAutoNum type="arabicPeriod"/>
            </a:pPr>
            <a:endParaRPr lang="en-US" dirty="0"/>
          </a:p>
          <a:p>
            <a:pPr marL="342900" indent="-342900">
              <a:buAutoNum type="arabicPeriod"/>
            </a:pPr>
            <a:endParaRPr lang="en-US" dirty="0"/>
          </a:p>
          <a:p>
            <a:endParaRPr lang="en-US" dirty="0"/>
          </a:p>
        </p:txBody>
      </p:sp>
      <p:sp>
        <p:nvSpPr>
          <p:cNvPr id="5" name="Footer Placeholder 4">
            <a:extLst>
              <a:ext uri="{FF2B5EF4-FFF2-40B4-BE49-F238E27FC236}">
                <a16:creationId xmlns:a16="http://schemas.microsoft.com/office/drawing/2014/main" id="{AF2460A0-04DD-DEF5-9467-672274FC5ED9}"/>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80434308-D02D-9E13-BE18-E1C6D87D42BC}"/>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8" name="Picture 7">
            <a:extLst>
              <a:ext uri="{FF2B5EF4-FFF2-40B4-BE49-F238E27FC236}">
                <a16:creationId xmlns:a16="http://schemas.microsoft.com/office/drawing/2014/main" id="{9B60EAF4-784D-496C-D9D5-5ADDE48D2F1F}"/>
              </a:ext>
            </a:extLst>
          </p:cNvPr>
          <p:cNvPicPr>
            <a:picLocks noChangeAspect="1"/>
          </p:cNvPicPr>
          <p:nvPr/>
        </p:nvPicPr>
        <p:blipFill>
          <a:blip r:embed="rId2"/>
          <a:stretch>
            <a:fillRect/>
          </a:stretch>
        </p:blipFill>
        <p:spPr>
          <a:xfrm>
            <a:off x="839787" y="3332990"/>
            <a:ext cx="9731583" cy="3177815"/>
          </a:xfrm>
          <a:prstGeom prst="rect">
            <a:avLst/>
          </a:prstGeom>
        </p:spPr>
      </p:pic>
    </p:spTree>
    <p:extLst>
      <p:ext uri="{BB962C8B-B14F-4D97-AF65-F5344CB8AC3E}">
        <p14:creationId xmlns:p14="http://schemas.microsoft.com/office/powerpoint/2010/main" val="2562707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F870AD-F1F4-DEC9-358C-2D9404AD66A4}"/>
              </a:ext>
            </a:extLst>
          </p:cNvPr>
          <p:cNvSpPr>
            <a:spLocks noGrp="1"/>
          </p:cNvSpPr>
          <p:nvPr>
            <p:ph type="body" sz="half" idx="2"/>
          </p:nvPr>
        </p:nvSpPr>
        <p:spPr>
          <a:xfrm>
            <a:off x="709127" y="1045029"/>
            <a:ext cx="6335485" cy="4823959"/>
          </a:xfrm>
        </p:spPr>
        <p:txBody>
          <a:bodyPr/>
          <a:lstStyle/>
          <a:p>
            <a:endParaRPr lang="en-US" dirty="0"/>
          </a:p>
          <a:p>
            <a:pPr marL="342900" indent="-342900">
              <a:buAutoNum type="arabicPeriod" startAt="3"/>
            </a:pPr>
            <a:r>
              <a:rPr lang="en-US" dirty="0"/>
              <a:t>build the model by using k-means algorithm.</a:t>
            </a:r>
          </a:p>
          <a:p>
            <a:pPr marL="342900" indent="-342900">
              <a:buAutoNum type="arabicPeriod" startAt="3"/>
            </a:pPr>
            <a:endParaRPr lang="en-US" dirty="0"/>
          </a:p>
          <a:p>
            <a:pPr marL="342900" indent="-342900">
              <a:buAutoNum type="arabicPeriod" startAt="3"/>
            </a:pPr>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3512E500-C7BB-EBDC-21FB-2805394BC867}"/>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E21C753B-77C2-057B-51A4-B26F8B648844}"/>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8" name="Picture 7">
            <a:extLst>
              <a:ext uri="{FF2B5EF4-FFF2-40B4-BE49-F238E27FC236}">
                <a16:creationId xmlns:a16="http://schemas.microsoft.com/office/drawing/2014/main" id="{82654FC8-975E-8C8D-E215-2041C4A56BF4}"/>
              </a:ext>
            </a:extLst>
          </p:cNvPr>
          <p:cNvPicPr>
            <a:picLocks noChangeAspect="1"/>
          </p:cNvPicPr>
          <p:nvPr/>
        </p:nvPicPr>
        <p:blipFill>
          <a:blip r:embed="rId2"/>
          <a:stretch>
            <a:fillRect/>
          </a:stretch>
        </p:blipFill>
        <p:spPr>
          <a:xfrm>
            <a:off x="709127" y="1997392"/>
            <a:ext cx="9461240" cy="4580689"/>
          </a:xfrm>
          <a:prstGeom prst="rect">
            <a:avLst/>
          </a:prstGeom>
        </p:spPr>
      </p:pic>
    </p:spTree>
    <p:extLst>
      <p:ext uri="{BB962C8B-B14F-4D97-AF65-F5344CB8AC3E}">
        <p14:creationId xmlns:p14="http://schemas.microsoft.com/office/powerpoint/2010/main" val="176321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rtl="0"/>
            <a:r>
              <a:rPr lang="en-US" dirty="0"/>
              <a:t>Here we reached at the end of the report which have involved :</a:t>
            </a:r>
          </a:p>
          <a:p>
            <a:pPr marL="342900" indent="-342900" rtl="0">
              <a:buFont typeface="+mj-lt"/>
              <a:buAutoNum type="arabicPeriod"/>
            </a:pPr>
            <a:r>
              <a:rPr lang="en-US" dirty="0"/>
              <a:t>the </a:t>
            </a:r>
            <a:r>
              <a:rPr lang="en-US" dirty="0" err="1"/>
              <a:t>descripthion</a:t>
            </a:r>
            <a:r>
              <a:rPr lang="en-US" dirty="0"/>
              <a:t> of our data</a:t>
            </a:r>
          </a:p>
          <a:p>
            <a:pPr marL="342900" indent="-342900" rtl="0">
              <a:buFont typeface="+mj-lt"/>
              <a:buAutoNum type="arabicPeriod"/>
            </a:pPr>
            <a:r>
              <a:rPr lang="en-US" dirty="0"/>
              <a:t>the information about its features</a:t>
            </a:r>
          </a:p>
          <a:p>
            <a:pPr marL="342900" indent="-342900" rtl="0">
              <a:buFont typeface="+mj-lt"/>
              <a:buAutoNum type="arabicPeriod"/>
            </a:pPr>
            <a:r>
              <a:rPr lang="en-US" dirty="0"/>
              <a:t>visualization them</a:t>
            </a:r>
          </a:p>
          <a:p>
            <a:pPr marL="342900" indent="-342900" rtl="0">
              <a:buFont typeface="+mj-lt"/>
              <a:buAutoNum type="arabicPeriod"/>
            </a:pPr>
            <a:r>
              <a:rPr lang="en-US" dirty="0"/>
              <a:t>cleaning </a:t>
            </a:r>
            <a:r>
              <a:rPr lang="en-US" dirty="0" err="1"/>
              <a:t>undesrible</a:t>
            </a:r>
            <a:r>
              <a:rPr lang="en-US" dirty="0"/>
              <a:t> data</a:t>
            </a:r>
          </a:p>
          <a:p>
            <a:pPr marL="342900" indent="-342900" rtl="0">
              <a:buFont typeface="+mj-lt"/>
              <a:buAutoNum type="arabicPeriod"/>
            </a:pPr>
            <a:r>
              <a:rPr lang="en-US" dirty="0"/>
              <a:t>finding relations between features</a:t>
            </a:r>
          </a:p>
          <a:p>
            <a:pPr marL="342900" indent="-342900" rtl="0">
              <a:buFont typeface="+mj-lt"/>
              <a:buAutoNum type="arabicPeriod"/>
            </a:pPr>
            <a:r>
              <a:rPr lang="en-US" dirty="0"/>
              <a:t>modeling by using ML algorithms as linear regression , Decision tree , </a:t>
            </a:r>
            <a:r>
              <a:rPr lang="en-US" dirty="0" err="1"/>
              <a:t>knn</a:t>
            </a:r>
            <a:r>
              <a:rPr lang="en-US" dirty="0"/>
              <a:t> and clustering</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3742" y="3262729"/>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D7A9ACC-0E20-8C57-C5EF-46865AADD542}"/>
              </a:ext>
            </a:extLst>
          </p:cNvPr>
          <p:cNvSpPr>
            <a:spLocks noGrp="1"/>
          </p:cNvSpPr>
          <p:nvPr>
            <p:ph idx="1"/>
          </p:nvPr>
        </p:nvSpPr>
        <p:spPr>
          <a:xfrm>
            <a:off x="466531" y="987425"/>
            <a:ext cx="10888857" cy="4873625"/>
          </a:xfrm>
        </p:spPr>
        <p:txBody>
          <a:bodyPr/>
          <a:lstStyle/>
          <a:p>
            <a:pPr marL="0" indent="0" algn="ctr">
              <a:lnSpc>
                <a:spcPts val="4875"/>
              </a:lnSpc>
              <a:spcBef>
                <a:spcPct val="0"/>
              </a:spcBef>
              <a:buNone/>
            </a:pPr>
            <a:r>
              <a:rPr lang="en-US" sz="2400" b="1" cap="all" dirty="0">
                <a:latin typeface="+mj-lt"/>
                <a:ea typeface="+mj-ea"/>
                <a:cs typeface="+mj-cs"/>
              </a:rPr>
              <a:t>Business Question</a:t>
            </a:r>
          </a:p>
          <a:p>
            <a:pPr marL="0" indent="0">
              <a:buNone/>
            </a:pPr>
            <a:endParaRPr lang="en-US" dirty="0"/>
          </a:p>
          <a:p>
            <a:pPr marL="0" indent="0" algn="ctr">
              <a:lnSpc>
                <a:spcPct val="150000"/>
              </a:lnSpc>
              <a:buNone/>
            </a:pPr>
            <a:r>
              <a:rPr lang="en-US" sz="2000" dirty="0"/>
              <a:t>This dataset includes all the operations in the summer window, whether transfers. It is an optimal dataset to perform EDA or analysis of transfer market data by club, country or league. we want to predict the cost of players by using ML algorithms.  This has an important effect in investments and other applications.</a:t>
            </a:r>
          </a:p>
        </p:txBody>
      </p:sp>
      <p:sp>
        <p:nvSpPr>
          <p:cNvPr id="7" name="Footer Placeholder 13">
            <a:extLst>
              <a:ext uri="{FF2B5EF4-FFF2-40B4-BE49-F238E27FC236}">
                <a16:creationId xmlns:a16="http://schemas.microsoft.com/office/drawing/2014/main" id="{E48C233B-46CF-1377-4C0A-8B02F9293905}"/>
              </a:ext>
            </a:extLst>
          </p:cNvPr>
          <p:cNvSpPr>
            <a:spLocks noGrp="1"/>
          </p:cNvSpPr>
          <p:nvPr>
            <p:ph type="ftr" sz="quarter" idx="11"/>
          </p:nvPr>
        </p:nvSpPr>
        <p:spPr>
          <a:xfrm>
            <a:off x="397858" y="457200"/>
            <a:ext cx="3200400" cy="274320"/>
          </a:xfrm>
        </p:spPr>
        <p:txBody>
          <a:bodyPr/>
          <a:lstStyle/>
          <a:p>
            <a:r>
              <a:rPr lang="en-US" dirty="0"/>
              <a:t>Football Transfers</a:t>
            </a:r>
          </a:p>
        </p:txBody>
      </p:sp>
    </p:spTree>
    <p:extLst>
      <p:ext uri="{BB962C8B-B14F-4D97-AF65-F5344CB8AC3E}">
        <p14:creationId xmlns:p14="http://schemas.microsoft.com/office/powerpoint/2010/main" val="336479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31878" y="478906"/>
            <a:ext cx="3932237" cy="1017037"/>
          </a:xfrm>
        </p:spPr>
        <p:txBody>
          <a:bodyPr>
            <a:normAutofit/>
          </a:bodyPr>
          <a:lstStyle/>
          <a:p>
            <a:r>
              <a:rPr lang="en-US" sz="2400" dirty="0"/>
              <a:t>Dataset insights</a:t>
            </a:r>
          </a:p>
        </p:txBody>
      </p:sp>
      <p:sp>
        <p:nvSpPr>
          <p:cNvPr id="4" name="Content Placeholder 3">
            <a:extLst>
              <a:ext uri="{FF2B5EF4-FFF2-40B4-BE49-F238E27FC236}">
                <a16:creationId xmlns:a16="http://schemas.microsoft.com/office/drawing/2014/main" id="{FA9BC23B-2376-6C9D-C12B-E7E3D7B2DFFC}"/>
              </a:ext>
            </a:extLst>
          </p:cNvPr>
          <p:cNvSpPr>
            <a:spLocks noGrp="1"/>
          </p:cNvSpPr>
          <p:nvPr>
            <p:ph idx="1"/>
          </p:nvPr>
        </p:nvSpPr>
        <p:spPr>
          <a:xfrm>
            <a:off x="6503964" y="1640568"/>
            <a:ext cx="4441404" cy="4873625"/>
          </a:xfrm>
        </p:spPr>
        <p:txBody>
          <a:bodyPr>
            <a:normAutofit/>
          </a:bodyPr>
          <a:lstStyle/>
          <a:p>
            <a:r>
              <a:rPr lang="en-US" sz="1600" dirty="0" err="1"/>
              <a:t>NewClub</a:t>
            </a:r>
            <a:r>
              <a:rPr lang="en-US" sz="1600" dirty="0"/>
              <a:t> : 6317 unique country and top club is without club .</a:t>
            </a:r>
          </a:p>
          <a:p>
            <a:endParaRPr lang="en-US" sz="1600" dirty="0"/>
          </a:p>
          <a:p>
            <a:r>
              <a:rPr lang="en-US" sz="1600" dirty="0" err="1"/>
              <a:t>LeagueNewClub</a:t>
            </a:r>
            <a:r>
              <a:rPr lang="en-US" sz="1600" dirty="0"/>
              <a:t> :463 unique values and top country is Italy.</a:t>
            </a:r>
          </a:p>
          <a:p>
            <a:endParaRPr lang="en-US" sz="1600" dirty="0"/>
          </a:p>
          <a:p>
            <a:r>
              <a:rPr lang="en-US" sz="1600" dirty="0" err="1"/>
              <a:t>CountreyNewClub</a:t>
            </a:r>
            <a:r>
              <a:rPr lang="en-US" sz="1600" dirty="0"/>
              <a:t>: 139 unique values and top country is Italy.</a:t>
            </a:r>
          </a:p>
          <a:p>
            <a:endParaRPr lang="en-US" sz="1600" dirty="0"/>
          </a:p>
          <a:p>
            <a:r>
              <a:rPr lang="en-US" sz="1600" dirty="0"/>
              <a:t>Cost : 118 unique values and </a:t>
            </a:r>
            <a:r>
              <a:rPr lang="en-US" altLang="en-US" sz="1600" dirty="0"/>
              <a:t>€50</a:t>
            </a:r>
            <a:r>
              <a:rPr lang="en-US" altLang="en-US" sz="1600" baseline="30000" dirty="0"/>
              <a:t>Th</a:t>
            </a:r>
            <a:r>
              <a:rPr lang="en-US" altLang="en-US" sz="1600" dirty="0">
                <a:solidFill>
                  <a:schemeClr val="tx1"/>
                </a:solidFill>
                <a:latin typeface="Arial Unicode MS"/>
              </a:rPr>
              <a:t> </a:t>
            </a:r>
            <a:r>
              <a:rPr lang="en-US" altLang="en-US" sz="1600" dirty="0"/>
              <a:t>is the top.</a:t>
            </a:r>
          </a:p>
          <a:p>
            <a:endParaRPr lang="en-US" sz="1600" dirty="0"/>
          </a:p>
          <a:p>
            <a:r>
              <a:rPr lang="en-US" sz="1600" dirty="0" err="1"/>
              <a:t>DateOfTransfer</a:t>
            </a:r>
            <a:r>
              <a:rPr lang="en-US" sz="1600" dirty="0"/>
              <a:t> : 63 unique values and top date is 1/7/2022.</a:t>
            </a:r>
          </a:p>
        </p:txBody>
      </p:sp>
      <p:sp>
        <p:nvSpPr>
          <p:cNvPr id="5" name="Text Placeholder 4">
            <a:extLst>
              <a:ext uri="{FF2B5EF4-FFF2-40B4-BE49-F238E27FC236}">
                <a16:creationId xmlns:a16="http://schemas.microsoft.com/office/drawing/2014/main" id="{287AF640-DA87-373D-9B8A-18459A489703}"/>
              </a:ext>
            </a:extLst>
          </p:cNvPr>
          <p:cNvSpPr>
            <a:spLocks noGrp="1"/>
          </p:cNvSpPr>
          <p:nvPr>
            <p:ph type="body" sz="half" idx="2"/>
          </p:nvPr>
        </p:nvSpPr>
        <p:spPr>
          <a:xfrm>
            <a:off x="839788" y="1642188"/>
            <a:ext cx="4655943" cy="5019868"/>
          </a:xfrm>
        </p:spPr>
        <p:txBody>
          <a:bodyPr>
            <a:normAutofit lnSpcReduction="10000"/>
          </a:bodyPr>
          <a:lstStyle/>
          <a:p>
            <a:endParaRPr lang="en-US" dirty="0"/>
          </a:p>
          <a:p>
            <a:r>
              <a:rPr lang="en-US" dirty="0"/>
              <a:t>Dataset shape : (33625,11)</a:t>
            </a:r>
          </a:p>
          <a:p>
            <a:r>
              <a:rPr lang="en-US" dirty="0"/>
              <a:t>data contains on 10 features ( categorical data) and one column is numerical data</a:t>
            </a:r>
          </a:p>
          <a:p>
            <a:r>
              <a:rPr lang="en-US" dirty="0"/>
              <a:t>Columns:</a:t>
            </a:r>
          </a:p>
          <a:p>
            <a:pPr marL="285750" indent="-285750">
              <a:buFont typeface="Arial" panose="020B0604020202020204" pitchFamily="34" charset="0"/>
              <a:buChar char="•"/>
            </a:pPr>
            <a:r>
              <a:rPr lang="en-US" dirty="0"/>
              <a:t>Name : 32577 unique values and top player is Rafinha.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Position : 16 unique and top position is center_back.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OriginClub</a:t>
            </a:r>
            <a:r>
              <a:rPr lang="en-US" dirty="0"/>
              <a:t>: 5819 unique values and top value is without club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LeagueOriginClub</a:t>
            </a:r>
            <a:r>
              <a:rPr lang="en-US" dirty="0"/>
              <a:t>: 492 unique countries and top country is Italy.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CountreyOriginClub</a:t>
            </a:r>
            <a:r>
              <a:rPr lang="en-US" dirty="0"/>
              <a:t>: 153 unique countries and top is Italy.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Football Transfers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890CA-D701-29CA-1250-A4DC2C5FBC45}"/>
              </a:ext>
            </a:extLst>
          </p:cNvPr>
          <p:cNvSpPr>
            <a:spLocks noGrp="1"/>
          </p:cNvSpPr>
          <p:nvPr>
            <p:ph idx="1"/>
          </p:nvPr>
        </p:nvSpPr>
        <p:spPr>
          <a:xfrm>
            <a:off x="621792" y="1211359"/>
            <a:ext cx="10658918" cy="4873625"/>
          </a:xfrm>
        </p:spPr>
        <p:txBody>
          <a:bodyPr>
            <a:normAutofit lnSpcReduction="10000"/>
          </a:bodyPr>
          <a:lstStyle/>
          <a:p>
            <a:pPr marL="0" indent="0">
              <a:buNone/>
            </a:pPr>
            <a:r>
              <a:rPr lang="en-US" sz="2400" b="1" cap="all" dirty="0">
                <a:latin typeface="+mj-lt"/>
                <a:ea typeface="+mj-ea"/>
                <a:cs typeface="+mj-cs"/>
              </a:rPr>
              <a:t>Dataset problems</a:t>
            </a:r>
          </a:p>
          <a:p>
            <a:pPr marL="0" indent="0">
              <a:buNone/>
            </a:pPr>
            <a:endParaRPr lang="en-US" sz="1600" cap="all" dirty="0">
              <a:latin typeface="+mj-lt"/>
              <a:ea typeface="+mj-ea"/>
              <a:cs typeface="+mj-cs"/>
            </a:endParaRPr>
          </a:p>
          <a:p>
            <a:r>
              <a:rPr lang="en-US" sz="1800" dirty="0"/>
              <a:t>Some columns has vales that doesn’t have meaning such as Unknown , without club , Retired and career break.</a:t>
            </a:r>
          </a:p>
          <a:p>
            <a:endParaRPr lang="en-US" sz="1800" dirty="0"/>
          </a:p>
          <a:p>
            <a:r>
              <a:rPr lang="en-US" sz="1800" dirty="0"/>
              <a:t>Column cost is object and contains symbols as </a:t>
            </a:r>
            <a:r>
              <a:rPr lang="en-US" altLang="en-US" sz="1800" dirty="0"/>
              <a:t>€ , </a:t>
            </a:r>
            <a:r>
              <a:rPr lang="en-US" altLang="en-US" sz="1800" dirty="0" err="1"/>
              <a:t>th</a:t>
            </a:r>
            <a:r>
              <a:rPr lang="en-US" altLang="en-US" sz="1800" dirty="0"/>
              <a:t> , . and  m . It needs to filtering and converts it into numerical.</a:t>
            </a:r>
          </a:p>
          <a:p>
            <a:endParaRPr lang="en-US" sz="1800" cap="all" dirty="0">
              <a:latin typeface="+mj-lt"/>
              <a:ea typeface="+mj-ea"/>
              <a:cs typeface="+mj-cs"/>
            </a:endParaRPr>
          </a:p>
          <a:p>
            <a:r>
              <a:rPr lang="en-US" sz="1800" dirty="0"/>
              <a:t>Column Date of transfer is an object not date.</a:t>
            </a:r>
          </a:p>
          <a:p>
            <a:endParaRPr lang="en-US" sz="1800" dirty="0"/>
          </a:p>
          <a:p>
            <a:r>
              <a:rPr lang="en-US" sz="1800" dirty="0"/>
              <a:t>There are </a:t>
            </a:r>
            <a:r>
              <a:rPr lang="en-US" sz="1800" dirty="0" err="1"/>
              <a:t>NaN</a:t>
            </a:r>
            <a:r>
              <a:rPr lang="en-US" sz="1800" dirty="0"/>
              <a:t> values in almost null columns . </a:t>
            </a:r>
          </a:p>
          <a:p>
            <a:endParaRPr lang="en-US" sz="1800" cap="all" dirty="0">
              <a:latin typeface="+mj-lt"/>
              <a:ea typeface="+mj-ea"/>
              <a:cs typeface="+mj-cs"/>
            </a:endParaRPr>
          </a:p>
          <a:p>
            <a:r>
              <a:rPr lang="en-US" sz="1800" dirty="0"/>
              <a:t>Renaming columns , becomes it easy to use . </a:t>
            </a:r>
          </a:p>
          <a:p>
            <a:endParaRPr lang="en-US" sz="1800" cap="all" dirty="0">
              <a:latin typeface="+mj-lt"/>
              <a:ea typeface="+mj-ea"/>
              <a:cs typeface="+mj-cs"/>
            </a:endParaRPr>
          </a:p>
          <a:p>
            <a:r>
              <a:rPr lang="en-US" sz="1800" dirty="0"/>
              <a:t>Range Constrains and remove </a:t>
            </a:r>
            <a:r>
              <a:rPr lang="en-US" sz="1800" dirty="0" err="1"/>
              <a:t>outliter</a:t>
            </a:r>
            <a:r>
              <a:rPr lang="en-US" sz="1800" dirty="0"/>
              <a:t> in Cost feature.</a:t>
            </a:r>
          </a:p>
          <a:p>
            <a:endParaRPr lang="en-US" sz="1600" dirty="0"/>
          </a:p>
        </p:txBody>
      </p:sp>
      <p:sp>
        <p:nvSpPr>
          <p:cNvPr id="5" name="Footer Placeholder 4">
            <a:extLst>
              <a:ext uri="{FF2B5EF4-FFF2-40B4-BE49-F238E27FC236}">
                <a16:creationId xmlns:a16="http://schemas.microsoft.com/office/drawing/2014/main" id="{6DDAE7C1-6D2D-560A-4E4B-AEA651A6AEF4}"/>
              </a:ext>
            </a:extLst>
          </p:cNvPr>
          <p:cNvSpPr>
            <a:spLocks noGrp="1"/>
          </p:cNvSpPr>
          <p:nvPr>
            <p:ph type="ftr" sz="quarter" idx="11"/>
          </p:nvPr>
        </p:nvSpPr>
        <p:spPr/>
        <p:txBody>
          <a:bodyPr/>
          <a:lstStyle/>
          <a:p>
            <a:r>
              <a:rPr lang="en-US" dirty="0"/>
              <a:t>Football Transfers</a:t>
            </a:r>
          </a:p>
        </p:txBody>
      </p:sp>
      <p:sp>
        <p:nvSpPr>
          <p:cNvPr id="6" name="Slide Number Placeholder 5">
            <a:extLst>
              <a:ext uri="{FF2B5EF4-FFF2-40B4-BE49-F238E27FC236}">
                <a16:creationId xmlns:a16="http://schemas.microsoft.com/office/drawing/2014/main" id="{3AAC1C13-9AEC-EC0C-3987-7405632F446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50599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D23CAC-C773-4089-7EF5-28E9315BDC80}"/>
              </a:ext>
            </a:extLst>
          </p:cNvPr>
          <p:cNvSpPr>
            <a:spLocks noGrp="1"/>
          </p:cNvSpPr>
          <p:nvPr>
            <p:ph type="body" sz="half" idx="2"/>
          </p:nvPr>
        </p:nvSpPr>
        <p:spPr>
          <a:xfrm>
            <a:off x="977248" y="2563317"/>
            <a:ext cx="9968120" cy="3275689"/>
          </a:xfrm>
        </p:spPr>
        <p:txBody>
          <a:bodyPr>
            <a:normAutofit/>
          </a:bodyPr>
          <a:lstStyle/>
          <a:p>
            <a:pPr algn="ctr"/>
            <a:r>
              <a:rPr lang="en-US" sz="3600" dirty="0">
                <a:latin typeface="+mj-lt"/>
              </a:rPr>
              <a:t>Handling dataset problems </a:t>
            </a:r>
          </a:p>
          <a:p>
            <a:pPr algn="ctr"/>
            <a:r>
              <a:rPr lang="en-US" sz="3600" dirty="0">
                <a:latin typeface="+mj-lt"/>
              </a:rPr>
              <a:t>column by column</a:t>
            </a:r>
          </a:p>
        </p:txBody>
      </p:sp>
      <p:sp>
        <p:nvSpPr>
          <p:cNvPr id="5" name="Footer Placeholder 4">
            <a:extLst>
              <a:ext uri="{FF2B5EF4-FFF2-40B4-BE49-F238E27FC236}">
                <a16:creationId xmlns:a16="http://schemas.microsoft.com/office/drawing/2014/main" id="{BEEB7DE9-2D21-CA64-3881-E36739FDE2D7}"/>
              </a:ext>
            </a:extLst>
          </p:cNvPr>
          <p:cNvSpPr>
            <a:spLocks noGrp="1"/>
          </p:cNvSpPr>
          <p:nvPr>
            <p:ph type="ftr" sz="quarter" idx="11"/>
          </p:nvPr>
        </p:nvSpPr>
        <p:spPr/>
        <p:txBody>
          <a:bodyPr/>
          <a:lstStyle/>
          <a:p>
            <a:r>
              <a:rPr lang="en-US" dirty="0"/>
              <a:t>Football Transfer</a:t>
            </a:r>
          </a:p>
        </p:txBody>
      </p:sp>
      <p:sp>
        <p:nvSpPr>
          <p:cNvPr id="6" name="Slide Number Placeholder 5">
            <a:extLst>
              <a:ext uri="{FF2B5EF4-FFF2-40B4-BE49-F238E27FC236}">
                <a16:creationId xmlns:a16="http://schemas.microsoft.com/office/drawing/2014/main" id="{DBD04799-4093-660B-E0A6-AA7B75AC685B}"/>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38725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F4F3-0860-6AA5-4413-864A03498A34}"/>
              </a:ext>
            </a:extLst>
          </p:cNvPr>
          <p:cNvSpPr>
            <a:spLocks noGrp="1"/>
          </p:cNvSpPr>
          <p:nvPr>
            <p:ph type="title"/>
          </p:nvPr>
        </p:nvSpPr>
        <p:spPr>
          <a:xfrm>
            <a:off x="6096000" y="958487"/>
            <a:ext cx="4883886" cy="947057"/>
          </a:xfrm>
        </p:spPr>
        <p:txBody>
          <a:bodyPr>
            <a:noAutofit/>
          </a:bodyPr>
          <a:lstStyle/>
          <a:p>
            <a:pPr algn="l">
              <a:lnSpc>
                <a:spcPct val="100000"/>
              </a:lnSpc>
            </a:pPr>
            <a:r>
              <a:rPr lang="en-US" sz="2400" dirty="0"/>
              <a:t>Columns doesn’t</a:t>
            </a:r>
            <a:br>
              <a:rPr lang="en-US" sz="2400" dirty="0"/>
            </a:br>
            <a:r>
              <a:rPr lang="en-US" sz="2400" dirty="0"/>
              <a:t> have meaning</a:t>
            </a:r>
          </a:p>
        </p:txBody>
      </p:sp>
      <p:sp>
        <p:nvSpPr>
          <p:cNvPr id="4" name="Text Placeholder 3">
            <a:extLst>
              <a:ext uri="{FF2B5EF4-FFF2-40B4-BE49-F238E27FC236}">
                <a16:creationId xmlns:a16="http://schemas.microsoft.com/office/drawing/2014/main" id="{99516C31-424B-247C-C721-2A7FCB3E7577}"/>
              </a:ext>
            </a:extLst>
          </p:cNvPr>
          <p:cNvSpPr>
            <a:spLocks noGrp="1"/>
          </p:cNvSpPr>
          <p:nvPr>
            <p:ph type="body" sz="half" idx="2"/>
          </p:nvPr>
        </p:nvSpPr>
        <p:spPr>
          <a:xfrm>
            <a:off x="6360118" y="2524364"/>
            <a:ext cx="3932237" cy="751115"/>
          </a:xfrm>
        </p:spPr>
        <p:txBody>
          <a:bodyPr/>
          <a:lstStyle/>
          <a:p>
            <a:pPr marL="285750" indent="-285750">
              <a:buFont typeface="Arial" panose="020B0604020202020204" pitchFamily="34" charset="0"/>
              <a:buChar char="•"/>
            </a:pPr>
            <a:r>
              <a:rPr lang="en-US" dirty="0"/>
              <a:t>Replacing all to No club .</a:t>
            </a:r>
          </a:p>
        </p:txBody>
      </p:sp>
      <p:sp>
        <p:nvSpPr>
          <p:cNvPr id="5" name="Footer Placeholder 4">
            <a:extLst>
              <a:ext uri="{FF2B5EF4-FFF2-40B4-BE49-F238E27FC236}">
                <a16:creationId xmlns:a16="http://schemas.microsoft.com/office/drawing/2014/main" id="{C2E638AF-9A3C-34C0-10C3-4B0BFC757CA1}"/>
              </a:ext>
            </a:extLst>
          </p:cNvPr>
          <p:cNvSpPr>
            <a:spLocks noGrp="1"/>
          </p:cNvSpPr>
          <p:nvPr>
            <p:ph type="ftr" sz="quarter" idx="11"/>
          </p:nvPr>
        </p:nvSpPr>
        <p:spPr/>
        <p:txBody>
          <a:bodyPr/>
          <a:lstStyle/>
          <a:p>
            <a:r>
              <a:rPr lang="en-US" dirty="0"/>
              <a:t>Football Transfer</a:t>
            </a:r>
          </a:p>
        </p:txBody>
      </p:sp>
      <p:sp>
        <p:nvSpPr>
          <p:cNvPr id="6" name="Slide Number Placeholder 5">
            <a:extLst>
              <a:ext uri="{FF2B5EF4-FFF2-40B4-BE49-F238E27FC236}">
                <a16:creationId xmlns:a16="http://schemas.microsoft.com/office/drawing/2014/main" id="{050CAF70-A132-7DF1-CA12-B8EC2055D8E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itle 1">
            <a:extLst>
              <a:ext uri="{FF2B5EF4-FFF2-40B4-BE49-F238E27FC236}">
                <a16:creationId xmlns:a16="http://schemas.microsoft.com/office/drawing/2014/main" id="{113D14AA-7239-0EE6-C3D0-03B036C88065}"/>
              </a:ext>
            </a:extLst>
          </p:cNvPr>
          <p:cNvSpPr txBox="1">
            <a:spLocks/>
          </p:cNvSpPr>
          <p:nvPr/>
        </p:nvSpPr>
        <p:spPr>
          <a:xfrm>
            <a:off x="425232" y="660374"/>
            <a:ext cx="7346506" cy="947057"/>
          </a:xfrm>
          <a:prstGeom prst="rect">
            <a:avLst/>
          </a:prstGeom>
        </p:spPr>
        <p:txBody>
          <a:bodyPr vert="horz" lIns="91440" tIns="45720" rIns="91440" bIns="45720" rtlCol="0" anchor="b">
            <a:normAutofit/>
          </a:bodyPr>
          <a:lstStyle>
            <a:lvl1pPr algn="ctr" defTabSz="914400" rtl="0" eaLnBrk="1" latinLnBrk="0" hangingPunct="1">
              <a:lnSpc>
                <a:spcPts val="4875"/>
              </a:lnSpc>
              <a:spcBef>
                <a:spcPct val="0"/>
              </a:spcBef>
              <a:buNone/>
              <a:defRPr sz="3200" b="1" kern="1200" cap="all" baseline="0">
                <a:solidFill>
                  <a:schemeClr val="accent6"/>
                </a:solidFill>
                <a:latin typeface="+mj-lt"/>
                <a:ea typeface="+mj-ea"/>
                <a:cs typeface="+mj-cs"/>
              </a:defRPr>
            </a:lvl1pPr>
          </a:lstStyle>
          <a:p>
            <a:pPr algn="l"/>
            <a:r>
              <a:rPr lang="en-US" sz="2400" dirty="0"/>
              <a:t>Renaming columns</a:t>
            </a:r>
          </a:p>
        </p:txBody>
      </p:sp>
      <p:sp>
        <p:nvSpPr>
          <p:cNvPr id="8" name="Text Placeholder 3">
            <a:extLst>
              <a:ext uri="{FF2B5EF4-FFF2-40B4-BE49-F238E27FC236}">
                <a16:creationId xmlns:a16="http://schemas.microsoft.com/office/drawing/2014/main" id="{4C834CDA-4149-3C1A-AD49-5ED9A55E52C9}"/>
              </a:ext>
            </a:extLst>
          </p:cNvPr>
          <p:cNvSpPr txBox="1">
            <a:spLocks/>
          </p:cNvSpPr>
          <p:nvPr/>
        </p:nvSpPr>
        <p:spPr>
          <a:xfrm>
            <a:off x="799073" y="2267338"/>
            <a:ext cx="4491384" cy="337768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Name</a:t>
            </a:r>
          </a:p>
          <a:p>
            <a:pPr marL="285750" indent="-285750">
              <a:buFont typeface="Arial" panose="020B0604020202020204" pitchFamily="34" charset="0"/>
              <a:buChar char="•"/>
            </a:pPr>
            <a:r>
              <a:rPr lang="en-US" sz="1800" dirty="0"/>
              <a:t>Position</a:t>
            </a:r>
          </a:p>
          <a:p>
            <a:pPr marL="285750" indent="-285750">
              <a:buFont typeface="Arial" panose="020B0604020202020204" pitchFamily="34" charset="0"/>
              <a:buChar char="•"/>
            </a:pPr>
            <a:r>
              <a:rPr lang="en-US" sz="1800" dirty="0"/>
              <a:t>Age</a:t>
            </a:r>
          </a:p>
          <a:p>
            <a:pPr marL="285750" indent="-285750">
              <a:buFont typeface="Arial" panose="020B0604020202020204" pitchFamily="34" charset="0"/>
              <a:buChar char="•"/>
            </a:pPr>
            <a:r>
              <a:rPr lang="en-US" sz="1800" dirty="0" err="1"/>
              <a:t>OriginClub</a:t>
            </a:r>
            <a:endParaRPr lang="en-US" sz="1800" dirty="0"/>
          </a:p>
          <a:p>
            <a:pPr marL="285750" indent="-285750">
              <a:buFont typeface="Arial" panose="020B0604020202020204" pitchFamily="34" charset="0"/>
              <a:buChar char="•"/>
            </a:pPr>
            <a:r>
              <a:rPr lang="en-US" altLang="en-US" sz="1800" dirty="0" err="1"/>
              <a:t>LeagueOriginClub</a:t>
            </a:r>
            <a:endParaRPr lang="en-US" altLang="en-US" sz="1800" dirty="0"/>
          </a:p>
          <a:p>
            <a:pPr marL="285750" indent="-285750">
              <a:buFont typeface="Arial" panose="020B0604020202020204" pitchFamily="34" charset="0"/>
              <a:buChar char="•"/>
            </a:pPr>
            <a:r>
              <a:rPr lang="en-US" altLang="en-US" sz="1800" dirty="0" err="1"/>
              <a:t>CountryOriginClub</a:t>
            </a:r>
            <a:endParaRPr lang="en-US" altLang="en-US" sz="1800" dirty="0"/>
          </a:p>
          <a:p>
            <a:pPr marL="285750" indent="-285750">
              <a:buFont typeface="Arial" panose="020B0604020202020204" pitchFamily="34" charset="0"/>
              <a:buChar char="•"/>
            </a:pPr>
            <a:r>
              <a:rPr lang="en-US" altLang="en-US" sz="1800" dirty="0" err="1"/>
              <a:t>NewClub</a:t>
            </a:r>
            <a:endParaRPr lang="en-US" altLang="en-US" sz="1800" dirty="0"/>
          </a:p>
          <a:p>
            <a:pPr marL="285750" indent="-285750">
              <a:buFont typeface="Arial" panose="020B0604020202020204" pitchFamily="34" charset="0"/>
              <a:buChar char="•"/>
            </a:pPr>
            <a:r>
              <a:rPr lang="en-US" altLang="en-US" sz="1800" dirty="0" err="1"/>
              <a:t>LeagueNewClub</a:t>
            </a:r>
            <a:endParaRPr lang="en-US" altLang="en-US" sz="1800" dirty="0"/>
          </a:p>
          <a:p>
            <a:pPr marL="285750" indent="-285750">
              <a:buFont typeface="Arial" panose="020B0604020202020204" pitchFamily="34" charset="0"/>
              <a:buChar char="•"/>
            </a:pPr>
            <a:r>
              <a:rPr lang="en-US" altLang="en-US" sz="1800" dirty="0" err="1"/>
              <a:t>CountryNewClub</a:t>
            </a:r>
            <a:endParaRPr lang="en-US" altLang="en-US" sz="1800" dirty="0"/>
          </a:p>
          <a:p>
            <a:pPr marL="285750" indent="-285750">
              <a:buFont typeface="Arial" panose="020B0604020202020204" pitchFamily="34" charset="0"/>
              <a:buChar char="•"/>
            </a:pPr>
            <a:r>
              <a:rPr lang="en-US" altLang="en-US" sz="1800" dirty="0"/>
              <a:t>Cost</a:t>
            </a:r>
          </a:p>
          <a:p>
            <a:pPr marL="285750" indent="-285750">
              <a:buFont typeface="Arial" panose="020B0604020202020204" pitchFamily="34" charset="0"/>
              <a:buChar char="•"/>
            </a:pPr>
            <a:r>
              <a:rPr lang="en-US" altLang="en-US" sz="1800" dirty="0" err="1"/>
              <a:t>MonthOFtransfer</a:t>
            </a:r>
            <a:endParaRPr lang="en-US" altLang="en-US" sz="1800"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8666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0392-45DB-1314-5C0F-3FFDBC264637}"/>
              </a:ext>
            </a:extLst>
          </p:cNvPr>
          <p:cNvSpPr>
            <a:spLocks noGrp="1"/>
          </p:cNvSpPr>
          <p:nvPr>
            <p:ph type="title"/>
          </p:nvPr>
        </p:nvSpPr>
        <p:spPr>
          <a:xfrm>
            <a:off x="839788" y="458960"/>
            <a:ext cx="9743268" cy="1131757"/>
          </a:xfrm>
        </p:spPr>
        <p:txBody>
          <a:bodyPr>
            <a:normAutofit/>
          </a:bodyPr>
          <a:lstStyle/>
          <a:p>
            <a:r>
              <a:rPr lang="en-US" dirty="0"/>
              <a:t>Handling object Columns</a:t>
            </a:r>
          </a:p>
        </p:txBody>
      </p:sp>
      <p:pic>
        <p:nvPicPr>
          <p:cNvPr id="8" name="Content Placeholder 7">
            <a:extLst>
              <a:ext uri="{FF2B5EF4-FFF2-40B4-BE49-F238E27FC236}">
                <a16:creationId xmlns:a16="http://schemas.microsoft.com/office/drawing/2014/main" id="{00D4AA54-2312-3326-367B-28E669C519ED}"/>
              </a:ext>
            </a:extLst>
          </p:cNvPr>
          <p:cNvPicPr>
            <a:picLocks noGrp="1" noChangeAspect="1"/>
          </p:cNvPicPr>
          <p:nvPr>
            <p:ph idx="1"/>
          </p:nvPr>
        </p:nvPicPr>
        <p:blipFill>
          <a:blip r:embed="rId2"/>
          <a:stretch>
            <a:fillRect/>
          </a:stretch>
        </p:blipFill>
        <p:spPr>
          <a:xfrm>
            <a:off x="992188" y="4586990"/>
            <a:ext cx="7262828" cy="1505428"/>
          </a:xfrm>
        </p:spPr>
      </p:pic>
      <p:sp>
        <p:nvSpPr>
          <p:cNvPr id="4" name="Text Placeholder 3">
            <a:extLst>
              <a:ext uri="{FF2B5EF4-FFF2-40B4-BE49-F238E27FC236}">
                <a16:creationId xmlns:a16="http://schemas.microsoft.com/office/drawing/2014/main" id="{EB723E23-D20D-ED54-93C6-C447D17BAE95}"/>
              </a:ext>
            </a:extLst>
          </p:cNvPr>
          <p:cNvSpPr>
            <a:spLocks noGrp="1"/>
          </p:cNvSpPr>
          <p:nvPr>
            <p:ph type="body" sz="half" idx="2"/>
          </p:nvPr>
        </p:nvSpPr>
        <p:spPr>
          <a:xfrm>
            <a:off x="839788" y="2443396"/>
            <a:ext cx="6895290" cy="3425591"/>
          </a:xfrm>
        </p:spPr>
        <p:txBody>
          <a:bodyPr/>
          <a:lstStyle/>
          <a:p>
            <a:pPr marL="285750" indent="-285750">
              <a:buFont typeface="Arial" panose="020B0604020202020204" pitchFamily="34" charset="0"/>
              <a:buChar char="•"/>
            </a:pPr>
            <a:r>
              <a:rPr lang="en-US" dirty="0" err="1"/>
              <a:t>DateOfTransfer</a:t>
            </a:r>
            <a:endParaRPr lang="en-US" dirty="0"/>
          </a:p>
          <a:p>
            <a:r>
              <a:rPr lang="en-US" dirty="0"/>
              <a:t>      convert it into date by using  </a:t>
            </a:r>
            <a:r>
              <a:rPr lang="en-US" dirty="0" err="1"/>
              <a:t>pd.to_datetime</a:t>
            </a:r>
            <a:endParaRPr lang="en-US" dirty="0"/>
          </a:p>
          <a:p>
            <a:r>
              <a:rPr lang="en-US" dirty="0"/>
              <a:t>      create a month column which extracts from </a:t>
            </a:r>
            <a:r>
              <a:rPr lang="en-US" dirty="0" err="1"/>
              <a:t>DateOfTransfer</a:t>
            </a:r>
            <a:r>
              <a:rPr lang="en-US" dirty="0"/>
              <a:t>  column </a:t>
            </a:r>
          </a:p>
        </p:txBody>
      </p:sp>
      <p:sp>
        <p:nvSpPr>
          <p:cNvPr id="5" name="Footer Placeholder 4">
            <a:extLst>
              <a:ext uri="{FF2B5EF4-FFF2-40B4-BE49-F238E27FC236}">
                <a16:creationId xmlns:a16="http://schemas.microsoft.com/office/drawing/2014/main" id="{79A6D741-BDE4-427C-F8FC-BAB065A81C1E}"/>
              </a:ext>
            </a:extLst>
          </p:cNvPr>
          <p:cNvSpPr>
            <a:spLocks noGrp="1"/>
          </p:cNvSpPr>
          <p:nvPr>
            <p:ph type="ftr" sz="quarter" idx="11"/>
          </p:nvPr>
        </p:nvSpPr>
        <p:spPr/>
        <p:txBody>
          <a:bodyPr/>
          <a:lstStyle/>
          <a:p>
            <a:r>
              <a:rPr lang="en-US" dirty="0"/>
              <a:t>Football Transfer</a:t>
            </a:r>
          </a:p>
        </p:txBody>
      </p:sp>
      <p:sp>
        <p:nvSpPr>
          <p:cNvPr id="6" name="Slide Number Placeholder 5">
            <a:extLst>
              <a:ext uri="{FF2B5EF4-FFF2-40B4-BE49-F238E27FC236}">
                <a16:creationId xmlns:a16="http://schemas.microsoft.com/office/drawing/2014/main" id="{CE3DD500-6A30-1BC2-81EF-6C6708B1080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ext Placeholder 3">
            <a:extLst>
              <a:ext uri="{FF2B5EF4-FFF2-40B4-BE49-F238E27FC236}">
                <a16:creationId xmlns:a16="http://schemas.microsoft.com/office/drawing/2014/main" id="{15B3DBE7-C4BF-6185-35A2-55A0B2D4E429}"/>
              </a:ext>
            </a:extLst>
          </p:cNvPr>
          <p:cNvSpPr txBox="1">
            <a:spLocks/>
          </p:cNvSpPr>
          <p:nvPr/>
        </p:nvSpPr>
        <p:spPr>
          <a:xfrm>
            <a:off x="992188" y="4156191"/>
            <a:ext cx="3932237" cy="342559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Cost  Feature</a:t>
            </a:r>
          </a:p>
        </p:txBody>
      </p:sp>
    </p:spTree>
    <p:extLst>
      <p:ext uri="{BB962C8B-B14F-4D97-AF65-F5344CB8AC3E}">
        <p14:creationId xmlns:p14="http://schemas.microsoft.com/office/powerpoint/2010/main" val="22981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831D-D3F4-43C0-0C11-1E478AE9380E}"/>
              </a:ext>
            </a:extLst>
          </p:cNvPr>
          <p:cNvSpPr>
            <a:spLocks noGrp="1"/>
          </p:cNvSpPr>
          <p:nvPr>
            <p:ph type="title"/>
          </p:nvPr>
        </p:nvSpPr>
        <p:spPr>
          <a:xfrm>
            <a:off x="839788" y="494710"/>
            <a:ext cx="9083701" cy="899749"/>
          </a:xfrm>
        </p:spPr>
        <p:txBody>
          <a:bodyPr/>
          <a:lstStyle/>
          <a:p>
            <a:r>
              <a:rPr lang="en-US" dirty="0"/>
              <a:t>	missing values</a:t>
            </a:r>
          </a:p>
        </p:txBody>
      </p:sp>
      <p:sp>
        <p:nvSpPr>
          <p:cNvPr id="4" name="Text Placeholder 3">
            <a:extLst>
              <a:ext uri="{FF2B5EF4-FFF2-40B4-BE49-F238E27FC236}">
                <a16:creationId xmlns:a16="http://schemas.microsoft.com/office/drawing/2014/main" id="{F36E8BD0-DB3B-FE4E-A7B0-C03C7BF971DC}"/>
              </a:ext>
            </a:extLst>
          </p:cNvPr>
          <p:cNvSpPr>
            <a:spLocks noGrp="1"/>
          </p:cNvSpPr>
          <p:nvPr>
            <p:ph type="body" sz="half" idx="2"/>
          </p:nvPr>
        </p:nvSpPr>
        <p:spPr>
          <a:xfrm>
            <a:off x="836612" y="1963830"/>
            <a:ext cx="3932237" cy="4399460"/>
          </a:xfrm>
        </p:spPr>
        <p:txBody>
          <a:bodyPr>
            <a:normAutofit/>
          </a:bodyPr>
          <a:lstStyle/>
          <a:p>
            <a:pPr marL="285750" indent="-285750">
              <a:buFont typeface="Arial" panose="020B0604020202020204" pitchFamily="34" charset="0"/>
              <a:buChar char="•"/>
            </a:pPr>
            <a:r>
              <a:rPr lang="en-US" sz="1800" dirty="0"/>
              <a:t>Using interpolate to impute missing numerical value in Age and Cost column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Fill null values in position column with the most common value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Drop null values in categorical data.</a:t>
            </a:r>
          </a:p>
        </p:txBody>
      </p:sp>
      <p:sp>
        <p:nvSpPr>
          <p:cNvPr id="5" name="Footer Placeholder 4">
            <a:extLst>
              <a:ext uri="{FF2B5EF4-FFF2-40B4-BE49-F238E27FC236}">
                <a16:creationId xmlns:a16="http://schemas.microsoft.com/office/drawing/2014/main" id="{263B109F-3161-0A8B-819B-4E0087186C7B}"/>
              </a:ext>
            </a:extLst>
          </p:cNvPr>
          <p:cNvSpPr>
            <a:spLocks noGrp="1"/>
          </p:cNvSpPr>
          <p:nvPr>
            <p:ph type="ftr" sz="quarter" idx="11"/>
          </p:nvPr>
        </p:nvSpPr>
        <p:spPr/>
        <p:txBody>
          <a:bodyPr/>
          <a:lstStyle/>
          <a:p>
            <a:r>
              <a:rPr lang="en-US" dirty="0"/>
              <a:t>Football Transfer</a:t>
            </a:r>
          </a:p>
        </p:txBody>
      </p:sp>
      <p:sp>
        <p:nvSpPr>
          <p:cNvPr id="6" name="Slide Number Placeholder 5">
            <a:extLst>
              <a:ext uri="{FF2B5EF4-FFF2-40B4-BE49-F238E27FC236}">
                <a16:creationId xmlns:a16="http://schemas.microsoft.com/office/drawing/2014/main" id="{CC489AE2-58ED-0C6C-5395-C4DB15EC2DD8}"/>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0" name="Content Placeholder 9">
            <a:extLst>
              <a:ext uri="{FF2B5EF4-FFF2-40B4-BE49-F238E27FC236}">
                <a16:creationId xmlns:a16="http://schemas.microsoft.com/office/drawing/2014/main" id="{4182BFF2-A651-27BC-DC20-6AB49CA655AE}"/>
              </a:ext>
            </a:extLst>
          </p:cNvPr>
          <p:cNvPicPr>
            <a:picLocks noGrp="1" noChangeAspect="1"/>
          </p:cNvPicPr>
          <p:nvPr>
            <p:ph idx="1"/>
          </p:nvPr>
        </p:nvPicPr>
        <p:blipFill>
          <a:blip r:embed="rId2"/>
          <a:stretch>
            <a:fillRect/>
          </a:stretch>
        </p:blipFill>
        <p:spPr>
          <a:xfrm>
            <a:off x="6456784" y="1576874"/>
            <a:ext cx="4081820" cy="4562669"/>
          </a:xfrm>
        </p:spPr>
      </p:pic>
    </p:spTree>
    <p:extLst>
      <p:ext uri="{BB962C8B-B14F-4D97-AF65-F5344CB8AC3E}">
        <p14:creationId xmlns:p14="http://schemas.microsoft.com/office/powerpoint/2010/main" val="362261823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{58DD1739-0090-4000-B76F-DB681EF0DAF3}tf78438558_win32</Template>
  <TotalTime>1085</TotalTime>
  <Words>836</Words>
  <Application>Microsoft Office PowerPoint</Application>
  <PresentationFormat>Widescreen</PresentationFormat>
  <Paragraphs>189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Arial Unicode MS</vt:lpstr>
      <vt:lpstr>Sabon Next LT</vt:lpstr>
      <vt:lpstr>Office Theme</vt:lpstr>
      <vt:lpstr>Football transfers </vt:lpstr>
      <vt:lpstr>AGENDA</vt:lpstr>
      <vt:lpstr>PowerPoint Presentation</vt:lpstr>
      <vt:lpstr>Dataset insights</vt:lpstr>
      <vt:lpstr>PowerPoint Presentation</vt:lpstr>
      <vt:lpstr>PowerPoint Presentation</vt:lpstr>
      <vt:lpstr>Columns doesn’t  have meaning</vt:lpstr>
      <vt:lpstr>Handling object Columns</vt:lpstr>
      <vt:lpstr> missing values</vt:lpstr>
      <vt:lpstr>Data range constrains</vt:lpstr>
      <vt:lpstr>Data Visualization</vt:lpstr>
      <vt:lpstr>PowerPoint Presentation</vt:lpstr>
      <vt:lpstr>Is month of transfer affect on cost?  </vt:lpstr>
      <vt:lpstr>PowerPoint Presentation</vt:lpstr>
      <vt:lpstr>PowerPoint Presentation</vt:lpstr>
      <vt:lpstr>Preprocesing</vt:lpstr>
      <vt:lpstr>PowerPoint Presentation</vt:lpstr>
      <vt:lpstr>PowerPoint Presentation</vt:lpstr>
      <vt:lpstr>Modeling </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transfers</dc:title>
  <dc:subject/>
  <dc:creator>Nora Ibraheem</dc:creator>
  <cp:lastModifiedBy>Nora Ibraheem</cp:lastModifiedBy>
  <cp:revision>4</cp:revision>
  <dcterms:created xsi:type="dcterms:W3CDTF">2022-09-18T13:54:58Z</dcterms:created>
  <dcterms:modified xsi:type="dcterms:W3CDTF">2022-09-20T19:37:34Z</dcterms:modified>
</cp:coreProperties>
</file>