
<file path=[Content_Types].xml><?xml version="1.0" encoding="utf-8"?>
<Types xmlns="http://schemas.openxmlformats.org/package/2006/content-types">
  <Override PartName="/ppt/slides/slide41.xml" ContentType="application/vnd.openxmlformats-officedocument.presentationml.slide+xml"/>
  <Override PartName="/ppt/notesSlides/notesSlide16.xml" ContentType="application/vnd.openxmlformats-officedocument.presentationml.notesSlide+xml"/>
  <Override PartName="/ppt/slides/slide18.xml" ContentType="application/vnd.openxmlformats-officedocument.presentationml.slide+xml"/>
  <Override PartName="/ppt/embeddings/Microsoft_Equation3.bin" ContentType="application/vnd.openxmlformats-officedocument.oleObject"/>
  <Override PartName="/ppt/slides/slide28.xml" ContentType="application/vnd.openxmlformats-officedocument.presentationml.slide+xml"/>
  <Override PartName="/ppt/slides/slide37.xml" ContentType="application/vnd.openxmlformats-officedocument.presentationml.slide+xml"/>
  <Override PartName="/ppt/slides/slide9.xml" ContentType="application/vnd.openxmlformats-officedocument.presentationml.slide+xml"/>
  <Override PartName="/ppt/embeddings/Microsoft_Equation10.bin" ContentType="application/vnd.openxmlformats-officedocument.oleObject"/>
  <Override PartName="/ppt/embeddings/Microsoft_Equation20.bin" ContentType="application/vnd.openxmlformats-officedocument.oleObject"/>
  <Override PartName="/ppt/notesMasters/notesMaster1.xml" ContentType="application/vnd.openxmlformats-officedocument.presentationml.notesMaster+xml"/>
  <Default Extension="vml" ContentType="application/vnd.openxmlformats-officedocument.vmlDrawing"/>
  <Override PartName="/ppt/embeddings/Microsoft_Equation9.bin" ContentType="application/vnd.openxmlformats-officedocument.oleObject"/>
  <Override PartName="/ppt/theme/theme1.xml" ContentType="application/vnd.openxmlformats-officedocument.theme+xml"/>
  <Override PartName="/ppt/notesSlides/notesSlide2.xml" ContentType="application/vnd.openxmlformats-officedocument.presentationml.notesSlide+xml"/>
  <Override PartName="/ppt/embeddings/Microsoft_Equation16.bin" ContentType="application/vnd.openxmlformats-officedocument.oleObject"/>
  <Override PartName="/ppt/embeddings/oleObject1.bin" ContentType="application/vnd.openxmlformats-officedocument.oleObject"/>
  <Override PartName="/ppt/embeddings/Microsoft_Equation35.bin" ContentType="application/vnd.openxmlformats-officedocument.oleObject"/>
  <Default Extension="jpeg" ContentType="image/jpeg"/>
  <Override PartName="/ppt/embeddings/Microsoft_Equation45.bin" ContentType="application/vnd.openxmlformats-officedocument.oleObject"/>
  <Override PartName="/ppt/notesSlides/notesSlide11.xml" ContentType="application/vnd.openxmlformats-officedocument.presentationml.notesSlide+xml"/>
  <Override PartName="/ppt/slides/slide13.xml" ContentType="application/vnd.openxmlformats-officedocument.presentationml.slide+xml"/>
  <Override PartName="/ppt/notesSlides/notesSlide21.xml" ContentType="application/vnd.openxmlformats-officedocument.presentationml.notesSlide+xml"/>
  <Override PartName="/ppt/embeddings/oleObject7.bin" ContentType="application/vnd.openxmlformats-officedocument.oleObject"/>
  <Override PartName="/ppt/slides/slide23.xml" ContentType="application/vnd.openxmlformats-officedocument.presentationml.slide+xml"/>
  <Default Extension="doc" ContentType="application/msword"/>
  <Override PartName="/ppt/slides/slide32.xml" ContentType="application/vnd.openxmlformats-officedocument.presentationml.slide+xml"/>
  <Override PartName="/ppt/slides/slide4.xml" ContentType="application/vnd.openxmlformats-officedocument.presentationml.slide+xml"/>
  <Override PartName="/ppt/slideLayouts/slideLayout5.xml" ContentType="application/vnd.openxmlformats-officedocument.presentationml.slideLayout+xml"/>
  <Override PartName="/ppt/slides/slide42.xml" ContentType="application/vnd.openxmlformats-officedocument.presentationml.slide+xml"/>
  <Override PartName="/ppt/notesSlides/notesSlide17.xml" ContentType="application/vnd.openxmlformats-officedocument.presentationml.notesSlide+xml"/>
  <Override PartName="/ppt/slides/slide19.xml" ContentType="application/vnd.openxmlformats-officedocument.presentationml.slide+xml"/>
  <Override PartName="/ppt/slideLayouts/slideLayout10.xml" ContentType="application/vnd.openxmlformats-officedocument.presentationml.slideLayout+xml"/>
  <Override PartName="/ppt/embeddings/Microsoft_Equation4.bin" ContentType="application/vnd.openxmlformats-officedocument.oleObject"/>
  <Override PartName="/ppt/slides/slide29.xml" ContentType="application/vnd.openxmlformats-officedocument.presentationml.slide+xml"/>
  <Override PartName="/ppt/slides/slide38.xml" ContentType="application/vnd.openxmlformats-officedocument.presentationml.slide+xml"/>
  <Override PartName="/ppt/embeddings/Microsoft_Equation11.bin" ContentType="application/vnd.openxmlformats-officedocument.oleObject"/>
  <Override PartName="/ppt/embeddings/Microsoft_Equation21.bin" ContentType="application/vnd.openxmlformats-officedocument.oleObject"/>
  <Override PartName="/ppt/embeddings/Microsoft_Equation30.bin" ContentType="application/vnd.openxmlformats-officedocument.oleObject"/>
  <Override PartName="/ppt/theme/theme2.xml" ContentType="application/vnd.openxmlformats-officedocument.theme+xml"/>
  <Override PartName="/ppt/notesSlides/notesSlide3.xml" ContentType="application/vnd.openxmlformats-officedocument.presentationml.notesSlide+xml"/>
  <Override PartName="/ppt/embeddings/Microsoft_Equation40.bin" ContentType="application/vnd.openxmlformats-officedocument.oleObject"/>
  <Override PartName="/ppt/embeddings/Microsoft_Equation17.bin" ContentType="application/vnd.openxmlformats-officedocument.oleObject"/>
  <Override PartName="/ppt/embeddings/oleObject2.bin" ContentType="application/vnd.openxmlformats-officedocument.oleObject"/>
  <Override PartName="/ppt/embeddings/Microsoft_Equation26.bin" ContentType="application/vnd.openxmlformats-officedocument.oleObject"/>
  <Override PartName="/ppt/embeddings/Microsoft_Equation36.bin" ContentType="application/vnd.openxmlformats-officedocument.oleObject"/>
  <Override PartName="/ppt/notesSlides/notesSlide8.xml" ContentType="application/vnd.openxmlformats-officedocument.presentationml.notesSlide+xml"/>
  <Override PartName="/ppt/embeddings/Microsoft_Equation46.bin" ContentType="application/vnd.openxmlformats-officedocument.oleObject"/>
  <Override PartName="/ppt/notesSlides/notesSlide12.xml" ContentType="application/vnd.openxmlformats-officedocument.presentationml.notesSlide+xml"/>
  <Override PartName="/ppt/slides/slide14.xml" ContentType="application/vnd.openxmlformats-officedocument.presentationml.slide+xml"/>
  <Override PartName="/ppt/notesSlides/notesSlide22.xml" ContentType="application/vnd.openxmlformats-officedocument.presentationml.notesSlide+xml"/>
  <Override PartName="/ppt/slides/slide24.xml" ContentType="application/vnd.openxmlformats-officedocument.presentationml.slide+xml"/>
  <Default Extension="bin" ContentType="application/vnd.openxmlformats-officedocument.presentationml.printerSettings"/>
  <Override PartName="/ppt/slides/slide33.xml" ContentType="application/vnd.openxmlformats-officedocument.presentationml.slide+xml"/>
  <Override PartName="/ppt/slides/slide5.xml" ContentType="application/vnd.openxmlformats-officedocument.presentationml.slide+xml"/>
  <Default Extension="xml" ContentType="application/xml"/>
  <Override PartName="/ppt/slideLayouts/slideLayout6.xml" ContentType="application/vnd.openxmlformats-officedocument.presentationml.slideLayout+xml"/>
  <Override PartName="/ppt/tableStyles.xml" ContentType="application/vnd.openxmlformats-officedocument.presentationml.tableStyles+xml"/>
  <Override PartName="/ppt/slides/slide43.xml" ContentType="application/vnd.openxmlformats-officedocument.presentationml.slide+xml"/>
  <Override PartName="/ppt/notesSlides/notesSlide18.xml" ContentType="application/vnd.openxmlformats-officedocument.presentationml.notesSlide+xml"/>
  <Override PartName="/ppt/embeddings/Microsoft_Equation5.bin" ContentType="application/vnd.openxmlformats-officedocument.oleObject"/>
  <Override PartName="/ppt/slideLayouts/slideLayout11.xml" ContentType="application/vnd.openxmlformats-officedocument.presentationml.slideLayout+xml"/>
  <Override PartName="/docProps/app.xml" ContentType="application/vnd.openxmlformats-officedocument.extended-properties+xml"/>
  <Override PartName="/ppt/slides/slide39.xml" ContentType="application/vnd.openxmlformats-officedocument.presentationml.slide+xml"/>
  <Override PartName="/ppt/embeddings/Microsoft_Equation12.bin" ContentType="application/vnd.openxmlformats-officedocument.oleObject"/>
  <Override PartName="/ppt/embeddings/Microsoft_Equation22.bin" ContentType="application/vnd.openxmlformats-officedocument.oleObject"/>
  <Override PartName="/docProps/core.xml" ContentType="application/vnd.openxmlformats-package.core-properties+xml"/>
  <Override PartName="/ppt/embeddings/Microsoft_Equation31.bin" ContentType="application/vnd.openxmlformats-officedocument.oleObject"/>
  <Override PartName="/ppt/embeddings/Microsoft_Equation41.bin" ContentType="application/vnd.openxmlformats-officedocument.oleObject"/>
  <Override PartName="/ppt/notesSlides/notesSlide4.xml" ContentType="application/vnd.openxmlformats-officedocument.presentationml.notesSlide+xml"/>
  <Override PartName="/ppt/embeddings/Microsoft_Equation50.bin" ContentType="application/vnd.openxmlformats-officedocument.oleObject"/>
  <Override PartName="/ppt/embeddings/Microsoft_Equation18.bin" ContentType="application/vnd.openxmlformats-officedocument.oleObject"/>
  <Override PartName="/ppt/embeddings/oleObject3.bin" ContentType="application/vnd.openxmlformats-officedocument.oleObject"/>
  <Override PartName="/ppt/embeddings/Microsoft_Equation37.bin" ContentType="application/vnd.openxmlformats-officedocument.oleObject"/>
  <Override PartName="/ppt/slideLayouts/slideLayout1.xml" ContentType="application/vnd.openxmlformats-officedocument.presentationml.slideLayout+xml"/>
  <Override PartName="/ppt/notesSlides/notesSlide9.xml" ContentType="application/vnd.openxmlformats-officedocument.presentationml.notesSlide+xml"/>
  <Override PartName="/ppt/notesSlides/notesSlide13.xml" ContentType="application/vnd.openxmlformats-officedocument.presentationml.notesSlide+xml"/>
  <Override PartName="/ppt/embeddings/Microsoft_Equation47.bin" ContentType="application/vnd.openxmlformats-officedocument.oleObject"/>
  <Override PartName="/ppt/slides/slide15.xml" ContentType="application/vnd.openxmlformats-officedocument.presentationml.slide+xml"/>
  <Override PartName="/ppt/notesSlides/notesSlide23.xml" ContentType="application/vnd.openxmlformats-officedocument.presentationml.notesSlide+xml"/>
  <Override PartName="/ppt/slides/slide25.xml" ContentType="application/vnd.openxmlformats-officedocument.presentationml.slide+xml"/>
  <Override PartName="/ppt/slides/slide34.xml" ContentType="application/vnd.openxmlformats-officedocument.presentationml.slide+xml"/>
  <Override PartName="/ppt/slides/slide6.xml" ContentType="application/vnd.openxmlformats-officedocument.presentationml.slide+xml"/>
  <Default Extension="png" ContentType="image/png"/>
  <Override PartName="/ppt/slideLayouts/slideLayout7.xml" ContentType="application/vnd.openxmlformats-officedocument.presentationml.slideLayout+xml"/>
  <Override PartName="/ppt/notesSlides/notesSlide19.xml" ContentType="application/vnd.openxmlformats-officedocument.presentationml.notesSlide+xml"/>
  <Override PartName="/ppt/embeddings/Microsoft_Equation6.bin" ContentType="application/vnd.openxmlformats-officedocument.oleObject"/>
  <Override PartName="/ppt/embeddings/Microsoft_Equation13.bin" ContentType="application/vnd.openxmlformats-officedocument.oleObject"/>
  <Override PartName="/ppt/embeddings/Microsoft_Equation23.bin" ContentType="application/vnd.openxmlformats-officedocument.oleObject"/>
  <Override PartName="/ppt/embeddings/Microsoft_Equation32.bin" ContentType="application/vnd.openxmlformats-officedocument.oleObject"/>
  <Override PartName="/ppt/embeddings/Microsoft_Equation42.bin" ContentType="application/vnd.openxmlformats-officedocument.oleObject"/>
  <Override PartName="/ppt/notesSlides/notesSlide5.xml" ContentType="application/vnd.openxmlformats-officedocument.presentationml.notesSlide+xml"/>
  <Override PartName="/ppt/slides/slide10.xml" ContentType="application/vnd.openxmlformats-officedocument.presentationml.slide+xml"/>
  <Override PartName="/ppt/embeddings/Microsoft_Equation51.bin" ContentType="application/vnd.openxmlformats-officedocument.oleObject"/>
  <Override PartName="/ppt/embeddings/Microsoft_Equation19.bin" ContentType="application/vnd.openxmlformats-officedocument.oleObject"/>
  <Override PartName="/ppt/embeddings/oleObject4.bin" ContentType="application/vnd.openxmlformats-officedocument.oleObject"/>
  <Override PartName="/ppt/slides/slide20.xml" ContentType="application/vnd.openxmlformats-officedocument.presentationml.slide+xml"/>
  <Override PartName="/ppt/embeddings/Microsoft_Equation28.bin" ContentType="application/vnd.openxmlformats-officedocument.oleObject"/>
  <Override PartName="/ppt/slides/slide1.xml" ContentType="application/vnd.openxmlformats-officedocument.presentationml.slide+xml"/>
  <Override PartName="/ppt/embeddings/Microsoft_Equation38.bin" ContentType="application/vnd.openxmlformats-officedocument.oleObject"/>
  <Override PartName="/ppt/slideLayouts/slideLayout2.xml" ContentType="application/vnd.openxmlformats-officedocument.presentationml.slideLayout+xml"/>
  <Override PartName="/ppt/embeddings/Microsoft_Equation48.bin" ContentType="application/vnd.openxmlformats-officedocument.oleObject"/>
  <Override PartName="/ppt/notesSlides/notesSlide14.xml" ContentType="application/vnd.openxmlformats-officedocument.presentationml.notesSlide+xml"/>
  <Override PartName="/ppt/slides/slide16.xml" ContentType="application/vnd.openxmlformats-officedocument.presentationml.slide+xml"/>
  <Override PartName="/ppt/notesSlides/notesSlide24.xml" ContentType="application/vnd.openxmlformats-officedocument.presentationml.notesSlide+xml"/>
  <Override PartName="/ppt/viewProps.xml" ContentType="application/vnd.openxmlformats-officedocument.presentationml.viewProps+xml"/>
  <Override PartName="/ppt/embeddings/Microsoft_Equation1.bin" ContentType="application/vnd.openxmlformats-officedocument.oleObject"/>
  <Override PartName="/ppt/slides/slide26.xml" ContentType="application/vnd.openxmlformats-officedocument.presentationml.slide+xml"/>
  <Default Extension="pict" ContentType="image/pict"/>
  <Default Extension="rels" ContentType="application/vnd.openxmlformats-package.relationships+xml"/>
  <Override PartName="/ppt/slides/slide35.xml" ContentType="application/vnd.openxmlformats-officedocument.presentationml.slide+xml"/>
  <Override PartName="/ppt/slides/slide7.xml" ContentType="application/vnd.openxmlformats-officedocument.presentationml.slide+xml"/>
  <Override PartName="/ppt/slideLayouts/slideLayout8.xml" ContentType="application/vnd.openxmlformats-officedocument.presentationml.slideLayout+xml"/>
  <Override PartName="/ppt/embeddings/Microsoft_Equation7.bin" ContentType="application/vnd.openxmlformats-officedocument.oleObject"/>
  <Override PartName="/ppt/presProps.xml" ContentType="application/vnd.openxmlformats-officedocument.presentationml.presProps+xml"/>
  <Override PartName="/ppt/presentation.xml" ContentType="application/vnd.openxmlformats-officedocument.presentationml.presentation.main+xml"/>
  <Override PartName="/ppt/embeddings/Microsoft_Equation14.bin" ContentType="application/vnd.openxmlformats-officedocument.oleObject"/>
  <Override PartName="/ppt/embeddings/Microsoft_Equation24.bin" ContentType="application/vnd.openxmlformats-officedocument.oleObject"/>
  <Override PartName="/ppt/embeddings/Microsoft_Equation33.bin" ContentType="application/vnd.openxmlformats-officedocument.oleObject"/>
  <Override PartName="/ppt/notesSlides/notesSlide6.xml" ContentType="application/vnd.openxmlformats-officedocument.presentationml.notesSlide+xml"/>
  <Override PartName="/ppt/notesSlides/notesSlide10.xml" ContentType="application/vnd.openxmlformats-officedocument.presentationml.notesSlide+xml"/>
  <Override PartName="/ppt/embeddings/Microsoft_Equation43.bin" ContentType="application/vnd.openxmlformats-officedocument.oleObject"/>
  <Override PartName="/ppt/slides/slide11.xml" ContentType="application/vnd.openxmlformats-officedocument.presentationml.slide+xml"/>
  <Override PartName="/ppt/embeddings/Microsoft_Equation52.bin" ContentType="application/vnd.openxmlformats-officedocument.oleObject"/>
  <Override PartName="/ppt/embeddings/oleObject5.bin" ContentType="application/vnd.openxmlformats-officedocument.oleObject"/>
  <Override PartName="/ppt/slides/slide21.xml" ContentType="application/vnd.openxmlformats-officedocument.presentationml.slide+xml"/>
  <Override PartName="/ppt/embeddings/Microsoft_Equation29.bin" ContentType="application/vnd.openxmlformats-officedocument.oleObject"/>
  <Override PartName="/ppt/slides/slide30.xml" ContentType="application/vnd.openxmlformats-officedocument.presentationml.slide+xml"/>
  <Override PartName="/ppt/slides/slide2.xml" ContentType="application/vnd.openxmlformats-officedocument.presentationml.slide+xml"/>
  <Override PartName="/ppt/embeddings/Microsoft_Equation39.bin" ContentType="application/vnd.openxmlformats-officedocument.oleObject"/>
  <Override PartName="/ppt/slideLayouts/slideLayout3.xml" ContentType="application/vnd.openxmlformats-officedocument.presentationml.slideLayout+xml"/>
  <Override PartName="/ppt/slides/slide40.xml" ContentType="application/vnd.openxmlformats-officedocument.presentationml.slide+xml"/>
  <Override PartName="/ppt/embeddings/Microsoft_Equation49.bin" ContentType="application/vnd.openxmlformats-officedocument.oleObject"/>
  <Override PartName="/ppt/notesSlides/notesSlide15.xml" ContentType="application/vnd.openxmlformats-officedocument.presentationml.notesSlide+xml"/>
  <Override PartName="/ppt/slides/slide17.xml" ContentType="application/vnd.openxmlformats-officedocument.presentationml.slide+xml"/>
  <Override PartName="/ppt/embeddings/Microsoft_Equation2.bin" ContentType="application/vnd.openxmlformats-officedocument.oleObject"/>
  <Override PartName="/ppt/slides/slide27.xml" ContentType="application/vnd.openxmlformats-officedocument.presentationml.slide+xml"/>
  <Override PartName="/ppt/slides/slide36.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Default Extension="pdf" ContentType="application/pdf"/>
  <Override PartName="/ppt/embeddings/Microsoft_Equation8.bin" ContentType="application/vnd.openxmlformats-officedocument.oleObject"/>
  <Override PartName="/ppt/notesSlides/notesSlide1.xml" ContentType="application/vnd.openxmlformats-officedocument.presentationml.notesSlide+xml"/>
  <Override PartName="/ppt/embeddings/Microsoft_Equation15.bin" ContentType="application/vnd.openxmlformats-officedocument.oleObject"/>
  <Override PartName="/ppt/embeddings/Microsoft_Equation25.bin" ContentType="application/vnd.openxmlformats-officedocument.oleObject"/>
  <Override PartName="/ppt/embeddings/Microsoft_Equation34.bin" ContentType="application/vnd.openxmlformats-officedocument.oleObject"/>
  <Override PartName="/ppt/embeddings/Microsoft_Equation44.bin" ContentType="application/vnd.openxmlformats-officedocument.oleObject"/>
  <Override PartName="/ppt/notesSlides/notesSlide7.xml" ContentType="application/vnd.openxmlformats-officedocument.presentationml.notesSlide+xml"/>
  <Override PartName="/ppt/slides/slide12.xml" ContentType="application/vnd.openxmlformats-officedocument.presentationml.slide+xml"/>
  <Override PartName="/ppt/embeddings/Microsoft_Equation53.bin" ContentType="application/vnd.openxmlformats-officedocument.oleObject"/>
  <Override PartName="/ppt/notesSlides/notesSlide20.xml" ContentType="application/vnd.openxmlformats-officedocument.presentationml.notesSlide+xml"/>
  <Override PartName="/ppt/embeddings/oleObject6.bin" ContentType="application/vnd.openxmlformats-officedocument.oleObject"/>
  <Override PartName="/ppt/slides/slide22.xml" ContentType="application/vnd.openxmlformats-officedocument.presentationml.slide+xml"/>
  <Override PartName="/ppt/slides/slide31.xml" ContentType="application/vnd.openxmlformats-officedocument.presentationml.slide+xml"/>
  <Override PartName="/ppt/slides/slide3.xml" ContentType="application/vnd.openxmlformats-officedocument.presentationml.slide+xml"/>
  <Override PartName="/ppt/slideLayouts/slideLayout4.xml" ContentType="application/vnd.openxmlformats-officedocument.presentationml.slideLayout+xml"/>
  <Override PartName="/ppt/slideMasters/slideMaster1.xml" ContentType="application/vnd.openxmlformats-officedocument.presentationml.slideMaster+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48" r:id="rId1"/>
  </p:sldMasterIdLst>
  <p:notesMasterIdLst>
    <p:notesMasterId r:id="rId45"/>
  </p:notesMasterIdLst>
  <p:sldIdLst>
    <p:sldId id="256" r:id="rId2"/>
    <p:sldId id="257" r:id="rId3"/>
    <p:sldId id="379" r:id="rId4"/>
    <p:sldId id="380" r:id="rId5"/>
    <p:sldId id="381" r:id="rId6"/>
    <p:sldId id="382" r:id="rId7"/>
    <p:sldId id="329" r:id="rId8"/>
    <p:sldId id="378" r:id="rId9"/>
    <p:sldId id="330" r:id="rId10"/>
    <p:sldId id="332" r:id="rId11"/>
    <p:sldId id="333" r:id="rId12"/>
    <p:sldId id="359" r:id="rId13"/>
    <p:sldId id="360" r:id="rId14"/>
    <p:sldId id="336" r:id="rId15"/>
    <p:sldId id="337" r:id="rId16"/>
    <p:sldId id="338" r:id="rId17"/>
    <p:sldId id="339" r:id="rId18"/>
    <p:sldId id="361" r:id="rId19"/>
    <p:sldId id="351" r:id="rId20"/>
    <p:sldId id="358" r:id="rId21"/>
    <p:sldId id="377" r:id="rId22"/>
    <p:sldId id="376" r:id="rId23"/>
    <p:sldId id="372" r:id="rId24"/>
    <p:sldId id="373" r:id="rId25"/>
    <p:sldId id="374" r:id="rId26"/>
    <p:sldId id="375" r:id="rId27"/>
    <p:sldId id="355" r:id="rId28"/>
    <p:sldId id="356" r:id="rId29"/>
    <p:sldId id="370" r:id="rId30"/>
    <p:sldId id="371" r:id="rId31"/>
    <p:sldId id="363" r:id="rId32"/>
    <p:sldId id="362" r:id="rId33"/>
    <p:sldId id="366" r:id="rId34"/>
    <p:sldId id="364" r:id="rId35"/>
    <p:sldId id="365" r:id="rId36"/>
    <p:sldId id="367" r:id="rId37"/>
    <p:sldId id="368" r:id="rId38"/>
    <p:sldId id="369" r:id="rId39"/>
    <p:sldId id="341" r:id="rId40"/>
    <p:sldId id="313" r:id="rId41"/>
    <p:sldId id="314" r:id="rId42"/>
    <p:sldId id="349" r:id="rId43"/>
    <p:sldId id="350" r:id="rId4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mn-ea"/>
        <a:cs typeface="+mn-cs"/>
      </a:defRPr>
    </a:lvl1pPr>
    <a:lvl2pPr marL="457200" algn="l" rtl="0" eaLnBrk="0" fontAlgn="base" hangingPunct="0">
      <a:spcBef>
        <a:spcPct val="0"/>
      </a:spcBef>
      <a:spcAft>
        <a:spcPct val="0"/>
      </a:spcAft>
      <a:defRPr sz="2400" kern="1200">
        <a:solidFill>
          <a:schemeClr val="tx1"/>
        </a:solidFill>
        <a:latin typeface="Arial" pitchFamily="-112" charset="0"/>
        <a:ea typeface="+mn-ea"/>
        <a:cs typeface="+mn-cs"/>
      </a:defRPr>
    </a:lvl2pPr>
    <a:lvl3pPr marL="914400" algn="l" rtl="0" eaLnBrk="0" fontAlgn="base" hangingPunct="0">
      <a:spcBef>
        <a:spcPct val="0"/>
      </a:spcBef>
      <a:spcAft>
        <a:spcPct val="0"/>
      </a:spcAft>
      <a:defRPr sz="2400" kern="1200">
        <a:solidFill>
          <a:schemeClr val="tx1"/>
        </a:solidFill>
        <a:latin typeface="Arial" pitchFamily="-112" charset="0"/>
        <a:ea typeface="+mn-ea"/>
        <a:cs typeface="+mn-cs"/>
      </a:defRPr>
    </a:lvl3pPr>
    <a:lvl4pPr marL="1371600" algn="l" rtl="0" eaLnBrk="0" fontAlgn="base" hangingPunct="0">
      <a:spcBef>
        <a:spcPct val="0"/>
      </a:spcBef>
      <a:spcAft>
        <a:spcPct val="0"/>
      </a:spcAft>
      <a:defRPr sz="2400" kern="1200">
        <a:solidFill>
          <a:schemeClr val="tx1"/>
        </a:solidFill>
        <a:latin typeface="Arial" pitchFamily="-112" charset="0"/>
        <a:ea typeface="+mn-ea"/>
        <a:cs typeface="+mn-cs"/>
      </a:defRPr>
    </a:lvl4pPr>
    <a:lvl5pPr marL="1828800" algn="l" rtl="0" eaLnBrk="0" fontAlgn="base" hangingPunct="0">
      <a:spcBef>
        <a:spcPct val="0"/>
      </a:spcBef>
      <a:spcAft>
        <a:spcPct val="0"/>
      </a:spcAft>
      <a:defRPr sz="2400" kern="1200">
        <a:solidFill>
          <a:schemeClr val="tx1"/>
        </a:solidFill>
        <a:latin typeface="Arial" pitchFamily="-112" charset="0"/>
        <a:ea typeface="+mn-ea"/>
        <a:cs typeface="+mn-cs"/>
      </a:defRPr>
    </a:lvl5pPr>
    <a:lvl6pPr marL="2286000" algn="l" defTabSz="457200" rtl="0" eaLnBrk="1" latinLnBrk="0" hangingPunct="1">
      <a:defRPr sz="2400" kern="1200">
        <a:solidFill>
          <a:schemeClr val="tx1"/>
        </a:solidFill>
        <a:latin typeface="Arial" pitchFamily="-112" charset="0"/>
        <a:ea typeface="+mn-ea"/>
        <a:cs typeface="+mn-cs"/>
      </a:defRPr>
    </a:lvl6pPr>
    <a:lvl7pPr marL="2743200" algn="l" defTabSz="457200" rtl="0" eaLnBrk="1" latinLnBrk="0" hangingPunct="1">
      <a:defRPr sz="2400" kern="1200">
        <a:solidFill>
          <a:schemeClr val="tx1"/>
        </a:solidFill>
        <a:latin typeface="Arial" pitchFamily="-112" charset="0"/>
        <a:ea typeface="+mn-ea"/>
        <a:cs typeface="+mn-cs"/>
      </a:defRPr>
    </a:lvl7pPr>
    <a:lvl8pPr marL="3200400" algn="l" defTabSz="457200" rtl="0" eaLnBrk="1" latinLnBrk="0" hangingPunct="1">
      <a:defRPr sz="2400" kern="1200">
        <a:solidFill>
          <a:schemeClr val="tx1"/>
        </a:solidFill>
        <a:latin typeface="Arial" pitchFamily="-112" charset="0"/>
        <a:ea typeface="+mn-ea"/>
        <a:cs typeface="+mn-cs"/>
      </a:defRPr>
    </a:lvl8pPr>
    <a:lvl9pPr marL="3657600" algn="l" defTabSz="457200" rtl="0" eaLnBrk="1" latinLnBrk="0" hangingPunct="1">
      <a:defRPr sz="2400" kern="1200">
        <a:solidFill>
          <a:schemeClr val="tx1"/>
        </a:solidFill>
        <a:latin typeface="Arial" pitchFamily="-112"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FFF7C8"/>
    <a:srgbClr val="FFDEF9"/>
    <a:srgbClr val="FAFFE2"/>
    <a:srgbClr val="008000"/>
    <a:srgbClr val="9900CC"/>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20861" autoAdjust="0"/>
    <p:restoredTop sz="93355" autoAdjust="0"/>
  </p:normalViewPr>
  <p:slideViewPr>
    <p:cSldViewPr>
      <p:cViewPr>
        <p:scale>
          <a:sx n="100" d="100"/>
          <a:sy n="100" d="100"/>
        </p:scale>
        <p:origin x="-2264" y="-1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792"/>
    </p:cViewPr>
  </p:sorterViewPr>
  <p:gridSpacing cx="78028800" cy="780288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ict"/></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pict"/></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pict"/><Relationship Id="rId2" Type="http://schemas.openxmlformats.org/officeDocument/2006/relationships/image" Target="../media/image25.pict"/></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pict"/></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7.pict"/><Relationship Id="rId2" Type="http://schemas.openxmlformats.org/officeDocument/2006/relationships/image" Target="../media/image28.pict"/></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9.pict"/><Relationship Id="rId2" Type="http://schemas.openxmlformats.org/officeDocument/2006/relationships/image" Target="../media/image30.pict"/><Relationship Id="rId3" Type="http://schemas.openxmlformats.org/officeDocument/2006/relationships/image" Target="../media/image31.pict"/></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3.pict"/></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4.pict"/><Relationship Id="rId2" Type="http://schemas.openxmlformats.org/officeDocument/2006/relationships/image" Target="../media/image35.pict"/><Relationship Id="rId3" Type="http://schemas.openxmlformats.org/officeDocument/2006/relationships/image" Target="../media/image36.pict"/></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7.pict"/><Relationship Id="rId2" Type="http://schemas.openxmlformats.org/officeDocument/2006/relationships/image" Target="../media/image38.pict"/><Relationship Id="rId3" Type="http://schemas.openxmlformats.org/officeDocument/2006/relationships/image" Target="../media/image39.pict"/></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0.pict"/></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1.pict"/><Relationship Id="rId2" Type="http://schemas.openxmlformats.org/officeDocument/2006/relationships/image" Target="../media/image42.pict"/><Relationship Id="rId3" Type="http://schemas.openxmlformats.org/officeDocument/2006/relationships/image" Target="../media/image43.pict"/></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pict"/><Relationship Id="rId4" Type="http://schemas.openxmlformats.org/officeDocument/2006/relationships/image" Target="../media/image10.pict"/><Relationship Id="rId5" Type="http://schemas.openxmlformats.org/officeDocument/2006/relationships/image" Target="../media/image11.pict"/><Relationship Id="rId1" Type="http://schemas.openxmlformats.org/officeDocument/2006/relationships/image" Target="../media/image7.pict"/><Relationship Id="rId2" Type="http://schemas.openxmlformats.org/officeDocument/2006/relationships/image" Target="../media/image8.pict"/></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6.pict"/><Relationship Id="rId4" Type="http://schemas.openxmlformats.org/officeDocument/2006/relationships/image" Target="../media/image47.pict"/><Relationship Id="rId1" Type="http://schemas.openxmlformats.org/officeDocument/2006/relationships/image" Target="../media/image44.pict"/><Relationship Id="rId2" Type="http://schemas.openxmlformats.org/officeDocument/2006/relationships/image" Target="../media/image45.pict"/></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0.pict"/><Relationship Id="rId4" Type="http://schemas.openxmlformats.org/officeDocument/2006/relationships/image" Target="../media/image51.pict"/><Relationship Id="rId5" Type="http://schemas.openxmlformats.org/officeDocument/2006/relationships/image" Target="../media/image52.pict"/><Relationship Id="rId6" Type="http://schemas.openxmlformats.org/officeDocument/2006/relationships/image" Target="../media/image53.pict"/><Relationship Id="rId1" Type="http://schemas.openxmlformats.org/officeDocument/2006/relationships/image" Target="../media/image48.pict"/><Relationship Id="rId2" Type="http://schemas.openxmlformats.org/officeDocument/2006/relationships/image" Target="../media/image49.pict"/></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0.pict"/><Relationship Id="rId4" Type="http://schemas.openxmlformats.org/officeDocument/2006/relationships/image" Target="../media/image51.pict"/><Relationship Id="rId5" Type="http://schemas.openxmlformats.org/officeDocument/2006/relationships/image" Target="../media/image52.pict"/><Relationship Id="rId6" Type="http://schemas.openxmlformats.org/officeDocument/2006/relationships/image" Target="../media/image53.pict"/><Relationship Id="rId1" Type="http://schemas.openxmlformats.org/officeDocument/2006/relationships/image" Target="../media/image54.pict"/><Relationship Id="rId2" Type="http://schemas.openxmlformats.org/officeDocument/2006/relationships/image" Target="../media/image49.pict"/></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5.pict"/><Relationship Id="rId2" Type="http://schemas.openxmlformats.org/officeDocument/2006/relationships/image" Target="../media/image56.pict"/></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7.pict"/></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8.pict"/></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9.pict"/></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0.pict"/></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ict"/><Relationship Id="rId2" Type="http://schemas.openxmlformats.org/officeDocument/2006/relationships/image" Target="../media/image13.pict"/></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pict"/><Relationship Id="rId4" Type="http://schemas.openxmlformats.org/officeDocument/2006/relationships/image" Target="../media/image17.pict"/><Relationship Id="rId1" Type="http://schemas.openxmlformats.org/officeDocument/2006/relationships/image" Target="../media/image14.pict"/><Relationship Id="rId2" Type="http://schemas.openxmlformats.org/officeDocument/2006/relationships/image" Target="../media/image15.pict"/></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pict"/><Relationship Id="rId2" Type="http://schemas.openxmlformats.org/officeDocument/2006/relationships/image" Target="../media/image19.pict"/><Relationship Id="rId3" Type="http://schemas.openxmlformats.org/officeDocument/2006/relationships/image" Target="../media/image20.pict"/></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pict"/></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pict"/></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pict"/></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pict"/><Relationship Id="rId2" Type="http://schemas.openxmlformats.org/officeDocument/2006/relationships/image" Target="../media/image21.pict"/></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12" charset="0"/>
              </a:defRPr>
            </a:lvl1pPr>
          </a:lstStyle>
          <a:p>
            <a:endParaRPr lang="en-US"/>
          </a:p>
        </p:txBody>
      </p:sp>
      <p:sp>
        <p:nvSpPr>
          <p:cNvPr id="1945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12" charset="0"/>
              </a:defRPr>
            </a:lvl1pPr>
          </a:lstStyle>
          <a:p>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946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46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12" charset="0"/>
              </a:defRPr>
            </a:lvl1pPr>
          </a:lstStyle>
          <a:p>
            <a:endParaRPr lang="en-US"/>
          </a:p>
        </p:txBody>
      </p:sp>
      <p:sp>
        <p:nvSpPr>
          <p:cNvPr id="1946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12" charset="0"/>
              </a:defRPr>
            </a:lvl1pPr>
          </a:lstStyle>
          <a:p>
            <a:fld id="{D12DD497-CCCB-F44F-9AC6-CF4BDC75ACFA}"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12"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12"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Times" pitchFamily="-112"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Times" pitchFamily="-112"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Times" pitchFamily="-112" charset="0"/>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F4260F-6509-674D-B520-0E701DF7AF54}" type="slidenum">
              <a:rPr lang="en-US"/>
              <a:pPr/>
              <a:t>1</a:t>
            </a:fld>
            <a:endParaRPr lang="en-US"/>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979AB4-F7B3-0D47-B344-486F4EF65585}" type="slidenum">
              <a:rPr lang="en-US"/>
              <a:pPr/>
              <a:t>15</a:t>
            </a:fld>
            <a:endParaRPr lang="en-US"/>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2D3DE7-A21C-F94C-93F1-F6A900EF9FC7}" type="slidenum">
              <a:rPr lang="en-US"/>
              <a:pPr/>
              <a:t>16</a:t>
            </a:fld>
            <a:endParaRPr lang="en-US"/>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DDA9C1-F650-E549-843B-F9550177A99E}" type="slidenum">
              <a:rPr lang="en-US"/>
              <a:pPr/>
              <a:t>17</a:t>
            </a:fld>
            <a:endParaRPr lang="en-US"/>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B694FF-7810-A245-9BB7-4C9C64ECB031}" type="slidenum">
              <a:rPr lang="en-US"/>
              <a:pPr/>
              <a:t>18</a:t>
            </a:fld>
            <a:endParaRPr lang="en-US"/>
          </a:p>
        </p:txBody>
      </p:sp>
      <p:sp>
        <p:nvSpPr>
          <p:cNvPr id="1464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64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C1218C-68F2-FF42-B849-CC70184489FE}" type="slidenum">
              <a:rPr lang="en-US"/>
              <a:pPr/>
              <a:t>19</a:t>
            </a:fld>
            <a:endParaRPr 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5450B9-6D37-A14E-B120-2FFFDB37A222}" type="slidenum">
              <a:rPr lang="en-US"/>
              <a:pPr/>
              <a:t>20</a:t>
            </a:fld>
            <a:endParaRPr lang="en-US"/>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56F89D-F5E3-8F45-8572-B61FEAD3C913}" type="slidenum">
              <a:rPr lang="en-US"/>
              <a:pPr/>
              <a:t>21</a:t>
            </a:fld>
            <a:endParaRPr lang="en-US"/>
          </a:p>
        </p:txBody>
      </p:sp>
      <p:sp>
        <p:nvSpPr>
          <p:cNvPr id="16486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648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60AD19-02ED-D448-A824-E22BA4D562C3}" type="slidenum">
              <a:rPr lang="en-US"/>
              <a:pPr/>
              <a:t>27</a:t>
            </a:fld>
            <a:endParaRPr lang="en-US"/>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577F66-0F85-3A47-A3FD-56728C64A17E}" type="slidenum">
              <a:rPr lang="en-US"/>
              <a:pPr/>
              <a:t>28</a:t>
            </a:fld>
            <a:endParaRPr lang="en-US"/>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4CA1A0-D498-A249-BB9E-62D4D7595C1C}" type="slidenum">
              <a:rPr lang="en-US"/>
              <a:pPr/>
              <a:t>29</a:t>
            </a:fld>
            <a:endParaRPr lang="en-US"/>
          </a:p>
        </p:txBody>
      </p:sp>
      <p:sp>
        <p:nvSpPr>
          <p:cNvPr id="15667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66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B2319E-16D4-4541-AF9F-65799CE5A59E}" type="slidenum">
              <a:rPr lang="en-US"/>
              <a:pPr/>
              <a:t>2</a:t>
            </a:fld>
            <a:endParaRPr lang="en-US"/>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2DC5E0-1E26-E042-9952-BD61DBB0A17D}" type="slidenum">
              <a:rPr lang="en-US"/>
              <a:pPr/>
              <a:t>39</a:t>
            </a:fld>
            <a:endParaRPr lang="en-US"/>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E099F8-BE9C-8D42-BC58-05E64C9B56CC}" type="slidenum">
              <a:rPr lang="en-US"/>
              <a:pPr/>
              <a:t>40</a:t>
            </a:fld>
            <a:endParaRPr lang="en-US"/>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6EE543-0E32-6A47-9B44-808E682A6492}" type="slidenum">
              <a:rPr lang="en-US"/>
              <a:pPr/>
              <a:t>41</a:t>
            </a:fld>
            <a:endParaRPr lang="en-US"/>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AA271C-F068-CF43-91A7-998D652523D0}" type="slidenum">
              <a:rPr lang="en-US"/>
              <a:pPr/>
              <a:t>42</a:t>
            </a:fld>
            <a:endParaRPr lang="en-US"/>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674DA3-B91F-0F47-86F3-AD5BE24D71A0}" type="slidenum">
              <a:rPr lang="en-US"/>
              <a:pPr/>
              <a:t>43</a:t>
            </a:fld>
            <a:endParaRPr lang="en-US"/>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53CE34-2028-8C46-9D63-ABBB73CD5AA7}" type="slidenum">
              <a:rPr lang="en-US"/>
              <a:pPr/>
              <a:t>7</a:t>
            </a:fld>
            <a:endParaRPr lang="en-US"/>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AE027E-448C-6B4D-8F15-ACD0EF5CD14C}" type="slidenum">
              <a:rPr lang="en-US"/>
              <a:pPr/>
              <a:t>9</a:t>
            </a:fld>
            <a:endParaRPr lang="en-US"/>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r>
              <a:rPr lang="en-US" dirty="0" smtClean="0"/>
              <a:t>New coefficients</a:t>
            </a:r>
            <a:r>
              <a:rPr lang="en-US" baseline="0" dirty="0" smtClean="0"/>
              <a:t> in the new set of axes for the SAME vector</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2A1D9F-B934-0B49-8788-A70434E2FE62}" type="slidenum">
              <a:rPr lang="en-US"/>
              <a:pPr/>
              <a:t>10</a:t>
            </a:fld>
            <a:endParaRPr lang="en-US"/>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r>
              <a:rPr lang="en-US" dirty="0" smtClean="0"/>
              <a:t>Physically, the vector does not change</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292702-E9F7-D34A-B42C-AB4097BB5944}" type="slidenum">
              <a:rPr lang="en-US"/>
              <a:pPr/>
              <a:t>11</a:t>
            </a:fld>
            <a:endParaRPr lang="en-US"/>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0F6586-EB53-FF43-98BC-62B6DAFC8943}" type="slidenum">
              <a:rPr lang="en-US"/>
              <a:pPr/>
              <a:t>12</a:t>
            </a:fld>
            <a:endParaRPr lang="en-US"/>
          </a:p>
        </p:txBody>
      </p:sp>
      <p:sp>
        <p:nvSpPr>
          <p:cNvPr id="14233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23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64830F-1529-3D4B-8255-C49849BFC346}" type="slidenum">
              <a:rPr lang="en-US"/>
              <a:pPr/>
              <a:t>13</a:t>
            </a:fld>
            <a:endParaRPr lang="en-US"/>
          </a:p>
        </p:txBody>
      </p:sp>
      <p:sp>
        <p:nvSpPr>
          <p:cNvPr id="14438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43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A53067-A16B-ED4C-9CF7-E648E74B0A5F}" type="slidenum">
              <a:rPr lang="en-US"/>
              <a:pPr/>
              <a:t>14</a:t>
            </a:fld>
            <a:endParaRPr lang="en-US"/>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B340120E-1A82-5B43-9535-42DA9356B6EE}"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C2F3C0EB-3077-CF4B-9BB2-888FB29231D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05A78F65-D568-7649-AEA5-95A63C1BBCE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F5CD18EF-691C-AE46-B192-B15EF0C8CD03}"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1544B1F1-99F2-DB44-B3A1-B1694C5FE37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99A7E07C-5612-534E-A33A-3C85CE941592}"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smtClean="0"/>
            </a:lvl1pPr>
          </a:lstStyle>
          <a:p>
            <a:fld id="{E89F6997-29B6-DB43-B4C5-1B1E865F962D}"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smtClean="0"/>
            </a:lvl1pPr>
          </a:lstStyle>
          <a:p>
            <a:fld id="{E6EDF784-53C5-5D48-BD4D-45DA6655B9CA}"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smtClean="0"/>
            </a:lvl1pPr>
          </a:lstStyle>
          <a:p>
            <a:fld id="{13A07595-CC83-274B-B0F3-B60886A0AE8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DD5FB5E2-C652-9447-BA45-36F5C15551B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F2FF2091-8E12-254B-A3B1-791B7DA4844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228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600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j-lt"/>
              </a:defRPr>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j-lt"/>
              </a:defRPr>
            </a:lvl1pPr>
          </a:lstStyle>
          <a:p>
            <a:endParaRPr lang="en-US"/>
          </a:p>
        </p:txBody>
      </p:sp>
      <p:sp>
        <p:nvSpPr>
          <p:cNvPr id="1030" name="Rectangle 6"/>
          <p:cNvSpPr>
            <a:spLocks noGrp="1" noChangeArrowheads="1"/>
          </p:cNvSpPr>
          <p:nvPr>
            <p:ph type="sldNum" sz="quarter" idx="4"/>
          </p:nvPr>
        </p:nvSpPr>
        <p:spPr bwMode="auto">
          <a:xfrm>
            <a:off x="76200" y="76200"/>
            <a:ext cx="533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j-lt"/>
              </a:defRPr>
            </a:lvl1pPr>
          </a:lstStyle>
          <a:p>
            <a:fld id="{34BE0585-1233-044F-81C6-F35EFAA7A433}"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i="1">
          <a:solidFill>
            <a:srgbClr val="050074"/>
          </a:solidFill>
          <a:effectLst>
            <a:outerShdw blurRad="38100" dist="38100" dir="2700000" algn="tl">
              <a:srgbClr val="DDDDDD"/>
            </a:outerShdw>
          </a:effectLst>
          <a:latin typeface="+mj-lt"/>
          <a:ea typeface="+mj-ea"/>
          <a:cs typeface="+mj-cs"/>
        </a:defRPr>
      </a:lvl1pPr>
      <a:lvl2pPr algn="ctr" rtl="0" eaLnBrk="0" fontAlgn="base" hangingPunct="0">
        <a:spcBef>
          <a:spcPct val="0"/>
        </a:spcBef>
        <a:spcAft>
          <a:spcPct val="0"/>
        </a:spcAft>
        <a:defRPr sz="4400" i="1">
          <a:solidFill>
            <a:srgbClr val="050074"/>
          </a:solidFill>
          <a:effectLst>
            <a:outerShdw blurRad="38100" dist="38100" dir="2700000" algn="tl">
              <a:srgbClr val="DDDDDD"/>
            </a:outerShdw>
          </a:effectLst>
          <a:latin typeface="Times" pitchFamily="-112" charset="0"/>
        </a:defRPr>
      </a:lvl2pPr>
      <a:lvl3pPr algn="ctr" rtl="0" eaLnBrk="0" fontAlgn="base" hangingPunct="0">
        <a:spcBef>
          <a:spcPct val="0"/>
        </a:spcBef>
        <a:spcAft>
          <a:spcPct val="0"/>
        </a:spcAft>
        <a:defRPr sz="4400" i="1">
          <a:solidFill>
            <a:srgbClr val="050074"/>
          </a:solidFill>
          <a:effectLst>
            <a:outerShdw blurRad="38100" dist="38100" dir="2700000" algn="tl">
              <a:srgbClr val="DDDDDD"/>
            </a:outerShdw>
          </a:effectLst>
          <a:latin typeface="Times" pitchFamily="-112" charset="0"/>
        </a:defRPr>
      </a:lvl3pPr>
      <a:lvl4pPr algn="ctr" rtl="0" eaLnBrk="0" fontAlgn="base" hangingPunct="0">
        <a:spcBef>
          <a:spcPct val="0"/>
        </a:spcBef>
        <a:spcAft>
          <a:spcPct val="0"/>
        </a:spcAft>
        <a:defRPr sz="4400" i="1">
          <a:solidFill>
            <a:srgbClr val="050074"/>
          </a:solidFill>
          <a:effectLst>
            <a:outerShdw blurRad="38100" dist="38100" dir="2700000" algn="tl">
              <a:srgbClr val="DDDDDD"/>
            </a:outerShdw>
          </a:effectLst>
          <a:latin typeface="Times" pitchFamily="-112" charset="0"/>
        </a:defRPr>
      </a:lvl4pPr>
      <a:lvl5pPr algn="ctr" rtl="0" eaLnBrk="0" fontAlgn="base" hangingPunct="0">
        <a:spcBef>
          <a:spcPct val="0"/>
        </a:spcBef>
        <a:spcAft>
          <a:spcPct val="0"/>
        </a:spcAft>
        <a:defRPr sz="4400" i="1">
          <a:solidFill>
            <a:srgbClr val="050074"/>
          </a:solidFill>
          <a:effectLst>
            <a:outerShdw blurRad="38100" dist="38100" dir="2700000" algn="tl">
              <a:srgbClr val="DDDDDD"/>
            </a:outerShdw>
          </a:effectLst>
          <a:latin typeface="Times" pitchFamily="-112" charset="0"/>
        </a:defRPr>
      </a:lvl5pPr>
      <a:lvl6pPr marL="457200" algn="ctr" rtl="0" eaLnBrk="0" fontAlgn="base" hangingPunct="0">
        <a:spcBef>
          <a:spcPct val="0"/>
        </a:spcBef>
        <a:spcAft>
          <a:spcPct val="0"/>
        </a:spcAft>
        <a:defRPr sz="4400" i="1">
          <a:solidFill>
            <a:srgbClr val="050074"/>
          </a:solidFill>
          <a:effectLst>
            <a:outerShdw blurRad="38100" dist="38100" dir="2700000" algn="tl">
              <a:srgbClr val="DDDDDD"/>
            </a:outerShdw>
          </a:effectLst>
          <a:latin typeface="Times" pitchFamily="-112" charset="0"/>
        </a:defRPr>
      </a:lvl6pPr>
      <a:lvl7pPr marL="914400" algn="ctr" rtl="0" eaLnBrk="0" fontAlgn="base" hangingPunct="0">
        <a:spcBef>
          <a:spcPct val="0"/>
        </a:spcBef>
        <a:spcAft>
          <a:spcPct val="0"/>
        </a:spcAft>
        <a:defRPr sz="4400" i="1">
          <a:solidFill>
            <a:srgbClr val="050074"/>
          </a:solidFill>
          <a:effectLst>
            <a:outerShdw blurRad="38100" dist="38100" dir="2700000" algn="tl">
              <a:srgbClr val="DDDDDD"/>
            </a:outerShdw>
          </a:effectLst>
          <a:latin typeface="Times" pitchFamily="-112" charset="0"/>
        </a:defRPr>
      </a:lvl7pPr>
      <a:lvl8pPr marL="1371600" algn="ctr" rtl="0" eaLnBrk="0" fontAlgn="base" hangingPunct="0">
        <a:spcBef>
          <a:spcPct val="0"/>
        </a:spcBef>
        <a:spcAft>
          <a:spcPct val="0"/>
        </a:spcAft>
        <a:defRPr sz="4400" i="1">
          <a:solidFill>
            <a:srgbClr val="050074"/>
          </a:solidFill>
          <a:effectLst>
            <a:outerShdw blurRad="38100" dist="38100" dir="2700000" algn="tl">
              <a:srgbClr val="DDDDDD"/>
            </a:outerShdw>
          </a:effectLst>
          <a:latin typeface="Times" pitchFamily="-112" charset="0"/>
        </a:defRPr>
      </a:lvl8pPr>
      <a:lvl9pPr marL="1828800" algn="ctr" rtl="0" eaLnBrk="0" fontAlgn="base" hangingPunct="0">
        <a:spcBef>
          <a:spcPct val="0"/>
        </a:spcBef>
        <a:spcAft>
          <a:spcPct val="0"/>
        </a:spcAft>
        <a:defRPr sz="4400" i="1">
          <a:solidFill>
            <a:srgbClr val="050074"/>
          </a:solidFill>
          <a:effectLst>
            <a:outerShdw blurRad="38100" dist="38100" dir="2700000" algn="tl">
              <a:srgbClr val="DDDDDD"/>
            </a:outerShdw>
          </a:effectLst>
          <a:latin typeface="Times" pitchFamily="-112"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112"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112"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12"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112" charset="-128"/>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df"/><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Microsoft_Equation7.bin"/><Relationship Id="rId5" Type="http://schemas.openxmlformats.org/officeDocument/2006/relationships/oleObject" Target="../embeddings/Microsoft_Equation8.bin"/><Relationship Id="rId1" Type="http://schemas.openxmlformats.org/officeDocument/2006/relationships/vmlDrawing" Target="../drawings/vmlDrawing3.vml"/><Relationship Id="rId2"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Microsoft_Equation9.bin"/><Relationship Id="rId5" Type="http://schemas.openxmlformats.org/officeDocument/2006/relationships/oleObject" Target="../embeddings/Microsoft_Equation10.bin"/><Relationship Id="rId6" Type="http://schemas.openxmlformats.org/officeDocument/2006/relationships/oleObject" Target="../embeddings/Microsoft_Equation11.bin"/><Relationship Id="rId7" Type="http://schemas.openxmlformats.org/officeDocument/2006/relationships/oleObject" Target="../embeddings/Microsoft_Equation12.bin"/><Relationship Id="rId1" Type="http://schemas.openxmlformats.org/officeDocument/2006/relationships/vmlDrawing" Target="../drawings/vmlDrawing4.vml"/><Relationship Id="rId2"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Microsoft_Equation13.bin"/><Relationship Id="rId5" Type="http://schemas.openxmlformats.org/officeDocument/2006/relationships/oleObject" Target="../embeddings/Microsoft_Equation14.bin"/><Relationship Id="rId6" Type="http://schemas.openxmlformats.org/officeDocument/2006/relationships/oleObject" Target="../embeddings/Microsoft_Equation15.bin"/><Relationship Id="rId1" Type="http://schemas.openxmlformats.org/officeDocument/2006/relationships/vmlDrawing" Target="../drawings/vmlDrawing5.vml"/><Relationship Id="rId2"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Microsoft_Equation16.bin"/><Relationship Id="rId1" Type="http://schemas.openxmlformats.org/officeDocument/2006/relationships/vmlDrawing" Target="../drawings/vmlDrawing6.vml"/><Relationship Id="rId2"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Microsoft_Equation17.bin"/><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Microsoft_Equation18.bin"/><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Microsoft_Equation19.bin"/><Relationship Id="rId5" Type="http://schemas.openxmlformats.org/officeDocument/2006/relationships/oleObject" Target="../embeddings/Microsoft_Equation20.bin"/><Relationship Id="rId1" Type="http://schemas.openxmlformats.org/officeDocument/2006/relationships/vmlDrawing" Target="../drawings/vmlDrawing9.vml"/><Relationship Id="rId2"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Microsoft_Equation21.bin"/><Relationship Id="rId1" Type="http://schemas.openxmlformats.org/officeDocument/2006/relationships/vmlDrawing" Target="../drawings/vmlDrawing10.vml"/><Relationship Id="rId2"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Microsoft_Equation22.bin"/><Relationship Id="rId5" Type="http://schemas.openxmlformats.org/officeDocument/2006/relationships/oleObject" Target="../embeddings/Microsoft_Equation23.bin"/><Relationship Id="rId1" Type="http://schemas.openxmlformats.org/officeDocument/2006/relationships/vmlDrawing" Target="../drawings/vmlDrawing11.vml"/><Relationship Id="rId2"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Microsoft_Equation24.bin"/><Relationship Id="rId1" Type="http://schemas.openxmlformats.org/officeDocument/2006/relationships/vmlDrawing" Target="../drawings/vmlDrawing12.vml"/><Relationship Id="rId2"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Microsoft_Equation25.bin"/><Relationship Id="rId4" Type="http://schemas.openxmlformats.org/officeDocument/2006/relationships/oleObject" Target="../embeddings/Microsoft_Equation26.bin"/><Relationship Id="rId1" Type="http://schemas.openxmlformats.org/officeDocument/2006/relationships/vmlDrawing" Target="../drawings/vmlDrawing13.vml"/><Relationship Id="rId2"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oleObject" Target="../embeddings/Microsoft_Word_97_-_2004_Document27.doc"/><Relationship Id="rId5" Type="http://schemas.openxmlformats.org/officeDocument/2006/relationships/oleObject" Target="../embeddings/Microsoft_Equation28.bin"/><Relationship Id="rId6" Type="http://schemas.openxmlformats.org/officeDocument/2006/relationships/oleObject" Target="../embeddings/Microsoft_Equation29.bin"/><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vmlDrawing" Target="../drawings/vmlDrawing15.vml"/><Relationship Id="rId2" Type="http://schemas.openxmlformats.org/officeDocument/2006/relationships/slideLayout" Target="../slideLayouts/slideLayout2.xml"/><Relationship Id="rId3" Type="http://schemas.openxmlformats.org/officeDocument/2006/relationships/oleObject" Target="../embeddings/Microsoft_Equation30.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Microsoft_Equation31.bin"/><Relationship Id="rId4" Type="http://schemas.openxmlformats.org/officeDocument/2006/relationships/oleObject" Target="../embeddings/Microsoft_Equation32.bin"/><Relationship Id="rId5" Type="http://schemas.openxmlformats.org/officeDocument/2006/relationships/oleObject" Target="../embeddings/Microsoft_Equation33.bin"/><Relationship Id="rId1" Type="http://schemas.openxmlformats.org/officeDocument/2006/relationships/vmlDrawing" Target="../drawings/vmlDrawing16.vml"/><Relationship Id="rId2"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oleObject" Target="../embeddings/oleObject2.bin"/><Relationship Id="rId5" Type="http://schemas.openxmlformats.org/officeDocument/2006/relationships/oleObject" Target="../embeddings/oleObject3.bin"/><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vmlDrawing" Target="../drawings/vmlDrawing18.vml"/><Relationship Id="rId2" Type="http://schemas.openxmlformats.org/officeDocument/2006/relationships/slideLayout" Target="../slideLayouts/slideLayout6.xml"/><Relationship Id="rId3" Type="http://schemas.openxmlformats.org/officeDocument/2006/relationships/oleObject" Target="../embeddings/Microsoft_Equation34.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oleObject" Target="../embeddings/oleObject5.bin"/><Relationship Id="rId5" Type="http://schemas.openxmlformats.org/officeDocument/2006/relationships/oleObject" Target="../embeddings/oleObject6.bin"/><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Microsoft_Equation35.bin"/><Relationship Id="rId4" Type="http://schemas.openxmlformats.org/officeDocument/2006/relationships/oleObject" Target="../embeddings/Microsoft_Equation36.bin"/><Relationship Id="rId5" Type="http://schemas.openxmlformats.org/officeDocument/2006/relationships/oleObject" Target="../embeddings/oleObject7.bin"/><Relationship Id="rId6" Type="http://schemas.openxmlformats.org/officeDocument/2006/relationships/oleObject" Target="../embeddings/Microsoft_Equation37.bin"/><Relationship Id="rId1" Type="http://schemas.openxmlformats.org/officeDocument/2006/relationships/vmlDrawing" Target="../drawings/vmlDrawing20.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Microsoft_Equation38.bin"/><Relationship Id="rId4" Type="http://schemas.openxmlformats.org/officeDocument/2006/relationships/oleObject" Target="../embeddings/Microsoft_Equation39.bin"/><Relationship Id="rId5" Type="http://schemas.openxmlformats.org/officeDocument/2006/relationships/oleObject" Target="../embeddings/Microsoft_Equation40.bin"/><Relationship Id="rId6" Type="http://schemas.openxmlformats.org/officeDocument/2006/relationships/oleObject" Target="../embeddings/Microsoft_Equation41.bin"/><Relationship Id="rId7" Type="http://schemas.openxmlformats.org/officeDocument/2006/relationships/oleObject" Target="../embeddings/Microsoft_Equation42.bin"/><Relationship Id="rId8" Type="http://schemas.openxmlformats.org/officeDocument/2006/relationships/oleObject" Target="../embeddings/Microsoft_Equation43.bin"/><Relationship Id="rId1" Type="http://schemas.openxmlformats.org/officeDocument/2006/relationships/vmlDrawing" Target="../drawings/vmlDrawing21.vml"/><Relationship Id="rId2"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Microsoft_Equation44.bin"/><Relationship Id="rId4" Type="http://schemas.openxmlformats.org/officeDocument/2006/relationships/oleObject" Target="../embeddings/Microsoft_Equation45.bin"/><Relationship Id="rId5" Type="http://schemas.openxmlformats.org/officeDocument/2006/relationships/oleObject" Target="../embeddings/Microsoft_Equation46.bin"/><Relationship Id="rId6" Type="http://schemas.openxmlformats.org/officeDocument/2006/relationships/oleObject" Target="../embeddings/Microsoft_Equation47.bin"/><Relationship Id="rId7" Type="http://schemas.openxmlformats.org/officeDocument/2006/relationships/oleObject" Target="../embeddings/Microsoft_Equation48.bin"/><Relationship Id="rId8" Type="http://schemas.openxmlformats.org/officeDocument/2006/relationships/oleObject" Target="../embeddings/Microsoft_Equation49.bin"/><Relationship Id="rId1" Type="http://schemas.openxmlformats.org/officeDocument/2006/relationships/vmlDrawing" Target="../drawings/vmlDrawing22.vml"/><Relationship Id="rId2"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Microsoft_Equation50.bin"/><Relationship Id="rId4" Type="http://schemas.openxmlformats.org/officeDocument/2006/relationships/oleObject" Target="../embeddings/Microsoft_Equation51.bin"/><Relationship Id="rId1" Type="http://schemas.openxmlformats.org/officeDocument/2006/relationships/vmlDrawing" Target="../drawings/vmlDrawing23.vml"/><Relationship Id="rId2"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Microsoft_Equation52.bin"/><Relationship Id="rId1" Type="http://schemas.openxmlformats.org/officeDocument/2006/relationships/vmlDrawing" Target="../drawings/vmlDrawing24.vml"/><Relationship Id="rId2"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Microsoft_Equation53.bin"/><Relationship Id="rId1" Type="http://schemas.openxmlformats.org/officeDocument/2006/relationships/vmlDrawing" Target="../drawings/vmlDrawing25.vml"/><Relationship Id="rId2"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Microsoft_Word_97_-_2004_Document54.doc"/><Relationship Id="rId1" Type="http://schemas.openxmlformats.org/officeDocument/2006/relationships/vmlDrawing" Target="../drawings/vmlDrawing26.vml"/><Relationship Id="rId2"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Microsoft_Word_97_-_2004_Document55.doc"/><Relationship Id="rId1" Type="http://schemas.openxmlformats.org/officeDocument/2006/relationships/vmlDrawing" Target="../drawings/vmlDrawing27.vml"/><Relationship Id="rId2"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5.pdf"/><Relationship Id="rId5" Type="http://schemas.openxmlformats.org/officeDocument/2006/relationships/image" Target="../media/image6.png"/><Relationship Id="rId6" Type="http://schemas.openxmlformats.org/officeDocument/2006/relationships/oleObject" Target="../embeddings/Microsoft_Equation1.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Microsoft_Equation2.bin"/><Relationship Id="rId5" Type="http://schemas.openxmlformats.org/officeDocument/2006/relationships/oleObject" Target="../embeddings/Microsoft_Equation3.bin"/><Relationship Id="rId6" Type="http://schemas.openxmlformats.org/officeDocument/2006/relationships/oleObject" Target="../embeddings/Microsoft_Equation4.bin"/><Relationship Id="rId7" Type="http://schemas.openxmlformats.org/officeDocument/2006/relationships/oleObject" Target="../embeddings/Microsoft_Equation5.bin"/><Relationship Id="rId8" Type="http://schemas.openxmlformats.org/officeDocument/2006/relationships/oleObject" Target="../embeddings/Microsoft_Equation6.bin"/><Relationship Id="rId1" Type="http://schemas.openxmlformats.org/officeDocument/2006/relationships/vmlDrawing" Target="../drawings/vmlDrawing2.vml"/><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8EF718D2-FF08-E242-9955-6942D260F04F}" type="slidenum">
              <a:rPr lang="en-US"/>
              <a:pPr/>
              <a:t>1</a:t>
            </a:fld>
            <a:endParaRPr lang="en-US"/>
          </a:p>
        </p:txBody>
      </p:sp>
      <p:sp>
        <p:nvSpPr>
          <p:cNvPr id="3074" name="Rectangle 2"/>
          <p:cNvSpPr>
            <a:spLocks noGrp="1" noChangeArrowheads="1"/>
          </p:cNvSpPr>
          <p:nvPr>
            <p:ph type="ctrTitle"/>
          </p:nvPr>
        </p:nvSpPr>
        <p:spPr>
          <a:xfrm>
            <a:off x="685800" y="914400"/>
            <a:ext cx="7848600" cy="2057400"/>
          </a:xfrm>
          <a:solidFill>
            <a:srgbClr val="FFFF99"/>
          </a:solidFill>
          <a:ln w="38100" cmpd="dbl">
            <a:solidFill>
              <a:schemeClr val="tx1"/>
            </a:solidFill>
          </a:ln>
        </p:spPr>
        <p:txBody>
          <a:bodyPr/>
          <a:lstStyle/>
          <a:p>
            <a:r>
              <a:rPr lang="en-US" dirty="0">
                <a:solidFill>
                  <a:schemeClr val="tx1"/>
                </a:solidFill>
                <a:effectLst>
                  <a:outerShdw blurRad="38100" dist="38100" dir="2700000" algn="tl">
                    <a:srgbClr val="FFFFFF"/>
                  </a:outerShdw>
                </a:effectLst>
              </a:rPr>
              <a:t>L3:  Texture Components and Euler Angles: part </a:t>
            </a:r>
            <a:r>
              <a:rPr lang="en-US" dirty="0" smtClean="0">
                <a:solidFill>
                  <a:schemeClr val="tx1"/>
                </a:solidFill>
                <a:effectLst>
                  <a:outerShdw blurRad="38100" dist="38100" dir="2700000" algn="tl">
                    <a:srgbClr val="FFFFFF"/>
                  </a:outerShdw>
                </a:effectLst>
              </a:rPr>
              <a:t>2</a:t>
            </a:r>
            <a:endParaRPr lang="en-US" dirty="0">
              <a:effectLst>
                <a:outerShdw blurRad="38100" dist="38100" dir="2700000" algn="tl">
                  <a:srgbClr val="000000"/>
                </a:outerShdw>
              </a:effectLst>
            </a:endParaRPr>
          </a:p>
        </p:txBody>
      </p:sp>
      <p:pic>
        <p:nvPicPr>
          <p:cNvPr id="3076" name="Picture 4" descr="MSE1"/>
          <p:cNvPicPr>
            <a:picLocks noChangeAspect="1" noChangeArrowheads="1"/>
          </p:cNvPicPr>
          <p:nvPr/>
        </p:nvPicPr>
        <p:blipFill>
          <a:blip r:embed="rId3"/>
          <a:srcRect/>
          <a:stretch>
            <a:fillRect/>
          </a:stretch>
        </p:blipFill>
        <p:spPr bwMode="auto">
          <a:xfrm>
            <a:off x="65088" y="5867400"/>
            <a:ext cx="658812" cy="914400"/>
          </a:xfrm>
          <a:prstGeom prst="rect">
            <a:avLst/>
          </a:prstGeom>
          <a:noFill/>
        </p:spPr>
      </p:pic>
      <p:pic>
        <p:nvPicPr>
          <p:cNvPr id="3077" name="Picture 5" descr="MSE2"/>
          <p:cNvPicPr>
            <a:picLocks noChangeAspect="1" noChangeArrowheads="1"/>
          </p:cNvPicPr>
          <p:nvPr/>
        </p:nvPicPr>
        <p:blipFill>
          <a:blip r:embed="rId4"/>
          <a:srcRect/>
          <a:stretch>
            <a:fillRect/>
          </a:stretch>
        </p:blipFill>
        <p:spPr bwMode="auto">
          <a:xfrm>
            <a:off x="722313" y="6075363"/>
            <a:ext cx="1944687" cy="612775"/>
          </a:xfrm>
          <a:prstGeom prst="rect">
            <a:avLst/>
          </a:prstGeom>
          <a:noFill/>
          <a:ln w="9525">
            <a:noFill/>
            <a:miter lim="800000"/>
            <a:headEnd/>
            <a:tailEnd/>
          </a:ln>
        </p:spPr>
      </p:pic>
      <p:pic>
        <p:nvPicPr>
          <p:cNvPr id="3078" name="Picture 6"/>
          <p:cNvPicPr>
            <a:picLocks noChangeAspect="1" noChangeArrowheads="1"/>
          </p:cNvPicPr>
          <p:nvPr/>
        </p:nvPicPr>
        <mc:AlternateContent xmlns:ma="http://schemas.microsoft.com/office/mac/drawingml/2008/main">
          <mc:Choice Requires="ma">
            <p:blipFill>
              <a:blip r:embed="rId5"/>
              <a:srcRect/>
              <a:stretch>
                <a:fillRect/>
              </a:stretch>
            </p:blipFill>
          </mc:Choice>
          <mc:Fallback xmlns:ma="http://schemas.microsoft.com/office/mac/drawingml/2008/main" xmlns="" xmlns:a="http://schemas.openxmlformats.org/drawingml/2006/main" xmlns:r="http://schemas.openxmlformats.org/officeDocument/2006/relationships" xmlns:mc="http://schemas.openxmlformats.org/markup-compatibility/2006" xmlns:mv="urn:schemas-microsoft-com:mac:vml" xmlns:p="http://schemas.openxmlformats.org/presentationml/2006/main">
            <p:blipFill>
              <a:blip r:embed="rId6"/>
              <a:srcRect/>
              <a:stretch>
                <a:fillRect/>
              </a:stretch>
            </p:blipFill>
          </mc:Fallback>
        </mc:AlternateContent>
        <p:spPr bwMode="auto">
          <a:xfrm>
            <a:off x="76200" y="4775200"/>
            <a:ext cx="1536700" cy="1016000"/>
          </a:xfrm>
          <a:prstGeom prst="rect">
            <a:avLst/>
          </a:prstGeom>
          <a:noFill/>
          <a:ln w="12700">
            <a:noFill/>
            <a:miter lim="800000"/>
            <a:headEnd/>
            <a:tailEnd/>
          </a:ln>
          <a:effectLst/>
        </p:spPr>
      </p:pic>
      <p:sp>
        <p:nvSpPr>
          <p:cNvPr id="3080" name="Rectangle 8"/>
          <p:cNvSpPr>
            <a:spLocks noGrp="1" noChangeArrowheads="1"/>
          </p:cNvSpPr>
          <p:nvPr>
            <p:ph type="subTitle" idx="1"/>
          </p:nvPr>
        </p:nvSpPr>
        <p:spPr>
          <a:xfrm>
            <a:off x="990600" y="3276600"/>
            <a:ext cx="7391400" cy="2209800"/>
          </a:xfrm>
          <a:noFill/>
          <a:ln/>
        </p:spPr>
        <p:txBody>
          <a:bodyPr/>
          <a:lstStyle/>
          <a:p>
            <a:r>
              <a:rPr lang="en-US" dirty="0"/>
              <a:t>27-</a:t>
            </a:r>
            <a:r>
              <a:rPr lang="en-US" dirty="0" smtClean="0"/>
              <a:t>750</a:t>
            </a:r>
          </a:p>
          <a:p>
            <a:r>
              <a:rPr lang="en-US" dirty="0" smtClean="0"/>
              <a:t>Texture, Microstructure &amp; Anisotropy</a:t>
            </a:r>
            <a:endParaRPr lang="en-US" i="1" dirty="0" smtClean="0"/>
          </a:p>
          <a:p>
            <a:r>
              <a:rPr lang="en-US" dirty="0"/>
              <a:t>A.D. (Tony) </a:t>
            </a:r>
            <a:r>
              <a:rPr lang="en-US" dirty="0" smtClean="0"/>
              <a:t>Rollett</a:t>
            </a:r>
            <a:endParaRPr lang="en-US" dirty="0"/>
          </a:p>
        </p:txBody>
      </p:sp>
      <p:sp>
        <p:nvSpPr>
          <p:cNvPr id="10" name="TextBox 9"/>
          <p:cNvSpPr txBox="1"/>
          <p:nvPr/>
        </p:nvSpPr>
        <p:spPr>
          <a:xfrm>
            <a:off x="4648200" y="6248400"/>
            <a:ext cx="3899549" cy="461665"/>
          </a:xfrm>
          <a:prstGeom prst="rect">
            <a:avLst/>
          </a:prstGeom>
          <a:noFill/>
        </p:spPr>
        <p:txBody>
          <a:bodyPr wrap="none" rtlCol="0">
            <a:spAutoFit/>
          </a:bodyPr>
          <a:lstStyle/>
          <a:p>
            <a:r>
              <a:rPr lang="en-US" i="1" dirty="0" smtClean="0"/>
              <a:t>Last revised</a:t>
            </a:r>
            <a:r>
              <a:rPr lang="en-US" i="1" smtClean="0"/>
              <a:t>:</a:t>
            </a:r>
            <a:r>
              <a:rPr lang="en-US" i="1" smtClean="0"/>
              <a:t> 5</a:t>
            </a:r>
            <a:r>
              <a:rPr lang="en-US" i="1" baseline="30000" smtClean="0"/>
              <a:t>th</a:t>
            </a:r>
            <a:r>
              <a:rPr lang="en-US" i="1" smtClean="0"/>
              <a:t> </a:t>
            </a:r>
            <a:r>
              <a:rPr lang="en-US" i="1" dirty="0" smtClean="0"/>
              <a:t>Sep. </a:t>
            </a:r>
            <a:r>
              <a:rPr lang="en-US" i="1" dirty="0" smtClean="0"/>
              <a:t>2011</a:t>
            </a:r>
            <a:endParaRPr lang="en-US"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 name="Slide Number Placeholder 4"/>
          <p:cNvSpPr>
            <a:spLocks noGrp="1"/>
          </p:cNvSpPr>
          <p:nvPr>
            <p:ph type="sldNum" sz="quarter" idx="12"/>
          </p:nvPr>
        </p:nvSpPr>
        <p:spPr/>
        <p:txBody>
          <a:bodyPr/>
          <a:lstStyle/>
          <a:p>
            <a:fld id="{241F110F-07CC-C44F-9B99-E06C33A82416}" type="slidenum">
              <a:rPr lang="en-US"/>
              <a:pPr/>
              <a:t>10</a:t>
            </a:fld>
            <a:endParaRPr lang="en-US"/>
          </a:p>
        </p:txBody>
      </p:sp>
      <p:sp>
        <p:nvSpPr>
          <p:cNvPr id="84994" name="Rectangle 2"/>
          <p:cNvSpPr>
            <a:spLocks noGrp="1" noChangeArrowheads="1"/>
          </p:cNvSpPr>
          <p:nvPr>
            <p:ph type="title"/>
          </p:nvPr>
        </p:nvSpPr>
        <p:spPr>
          <a:xfrm>
            <a:off x="152400" y="152400"/>
            <a:ext cx="8686800" cy="1143000"/>
          </a:xfrm>
        </p:spPr>
        <p:txBody>
          <a:bodyPr/>
          <a:lstStyle/>
          <a:p>
            <a:r>
              <a:rPr lang="en-US" dirty="0"/>
              <a:t>Definition of an Axis Transformation:</a:t>
            </a:r>
            <a:r>
              <a:rPr lang="en-US" dirty="0" smtClean="0"/>
              <a:t/>
            </a:r>
            <a:br>
              <a:rPr lang="en-US" dirty="0" smtClean="0"/>
            </a:br>
            <a:r>
              <a:rPr lang="en-US" b="1" dirty="0" err="1" smtClean="0">
                <a:solidFill>
                  <a:srgbClr val="FF0000"/>
                </a:solidFill>
              </a:rPr>
              <a:t>ê</a:t>
            </a:r>
            <a:r>
              <a:rPr lang="en-US" dirty="0" smtClean="0">
                <a:solidFill>
                  <a:srgbClr val="FF0000"/>
                </a:solidFill>
              </a:rPr>
              <a:t> </a:t>
            </a:r>
            <a:r>
              <a:rPr lang="en-US" dirty="0">
                <a:solidFill>
                  <a:srgbClr val="FF0000"/>
                </a:solidFill>
              </a:rPr>
              <a:t>= old axes</a:t>
            </a:r>
            <a:r>
              <a:rPr lang="en-US" dirty="0"/>
              <a:t>;</a:t>
            </a:r>
            <a:r>
              <a:rPr lang="en-US" dirty="0" smtClean="0"/>
              <a:t> </a:t>
            </a:r>
            <a:r>
              <a:rPr lang="en-US" b="1" dirty="0" err="1" smtClean="0"/>
              <a:t>ê</a:t>
            </a:r>
            <a:r>
              <a:rPr lang="en-US" b="1" dirty="0" smtClean="0"/>
              <a:t>′</a:t>
            </a:r>
            <a:r>
              <a:rPr lang="en-US" dirty="0" smtClean="0"/>
              <a:t>= </a:t>
            </a:r>
            <a:r>
              <a:rPr lang="en-US" dirty="0"/>
              <a:t>new axes</a:t>
            </a:r>
          </a:p>
        </p:txBody>
      </p:sp>
      <p:graphicFrame>
        <p:nvGraphicFramePr>
          <p:cNvPr id="84995" name="Object 3"/>
          <p:cNvGraphicFramePr>
            <a:graphicFrameLocks noChangeAspect="1"/>
          </p:cNvGraphicFramePr>
          <p:nvPr/>
        </p:nvGraphicFramePr>
        <p:xfrm>
          <a:off x="879475" y="2695575"/>
          <a:ext cx="3127375" cy="944563"/>
        </p:xfrm>
        <a:graphic>
          <a:graphicData uri="http://schemas.openxmlformats.org/presentationml/2006/ole">
            <p:oleObj spid="_x0000_s84995" name="Equation" r:id="rId4" imgW="673100" imgH="203200" progId="Equation.3">
              <p:embed/>
            </p:oleObj>
          </a:graphicData>
        </a:graphic>
      </p:graphicFrame>
      <p:sp>
        <p:nvSpPr>
          <p:cNvPr id="84996" name="Line 4"/>
          <p:cNvSpPr>
            <a:spLocks noChangeShapeType="1"/>
          </p:cNvSpPr>
          <p:nvPr/>
        </p:nvSpPr>
        <p:spPr bwMode="auto">
          <a:xfrm flipV="1">
            <a:off x="5919788" y="2163763"/>
            <a:ext cx="0" cy="2362200"/>
          </a:xfrm>
          <a:prstGeom prst="line">
            <a:avLst/>
          </a:prstGeom>
          <a:noFill/>
          <a:ln w="38100">
            <a:solidFill>
              <a:srgbClr val="FF0000"/>
            </a:solidFill>
            <a:round/>
            <a:headEnd/>
            <a:tailEnd type="triangle" w="med" len="med"/>
          </a:ln>
          <a:effectLst/>
        </p:spPr>
        <p:txBody>
          <a:bodyPr wrap="none" anchor="ctr">
            <a:prstTxWarp prst="textNoShape">
              <a:avLst/>
            </a:prstTxWarp>
          </a:bodyPr>
          <a:lstStyle/>
          <a:p>
            <a:endParaRPr lang="en-US"/>
          </a:p>
        </p:txBody>
      </p:sp>
      <p:sp>
        <p:nvSpPr>
          <p:cNvPr id="84997" name="Line 5"/>
          <p:cNvSpPr>
            <a:spLocks noChangeShapeType="1"/>
          </p:cNvSpPr>
          <p:nvPr/>
        </p:nvSpPr>
        <p:spPr bwMode="auto">
          <a:xfrm>
            <a:off x="5919788" y="4525963"/>
            <a:ext cx="2286000" cy="0"/>
          </a:xfrm>
          <a:prstGeom prst="line">
            <a:avLst/>
          </a:prstGeom>
          <a:noFill/>
          <a:ln w="38100">
            <a:solidFill>
              <a:srgbClr val="FF0000"/>
            </a:solidFill>
            <a:round/>
            <a:headEnd/>
            <a:tailEnd type="triangle" w="med" len="med"/>
          </a:ln>
          <a:effectLst/>
        </p:spPr>
        <p:txBody>
          <a:bodyPr wrap="none" anchor="ctr">
            <a:prstTxWarp prst="textNoShape">
              <a:avLst/>
            </a:prstTxWarp>
          </a:bodyPr>
          <a:lstStyle/>
          <a:p>
            <a:endParaRPr lang="en-US"/>
          </a:p>
        </p:txBody>
      </p:sp>
      <p:sp>
        <p:nvSpPr>
          <p:cNvPr id="84998" name="Line 6"/>
          <p:cNvSpPr>
            <a:spLocks noChangeShapeType="1"/>
          </p:cNvSpPr>
          <p:nvPr/>
        </p:nvSpPr>
        <p:spPr bwMode="auto">
          <a:xfrm flipH="1">
            <a:off x="5081588" y="4525963"/>
            <a:ext cx="838200" cy="1524000"/>
          </a:xfrm>
          <a:prstGeom prst="line">
            <a:avLst/>
          </a:prstGeom>
          <a:noFill/>
          <a:ln w="38100">
            <a:solidFill>
              <a:srgbClr val="FF0000"/>
            </a:solidFill>
            <a:round/>
            <a:headEnd/>
            <a:tailEnd type="triangle" w="med" len="med"/>
          </a:ln>
          <a:effectLst/>
        </p:spPr>
        <p:txBody>
          <a:bodyPr wrap="none" anchor="ctr">
            <a:prstTxWarp prst="textNoShape">
              <a:avLst/>
            </a:prstTxWarp>
          </a:bodyPr>
          <a:lstStyle/>
          <a:p>
            <a:endParaRPr lang="en-US"/>
          </a:p>
        </p:txBody>
      </p:sp>
      <p:sp>
        <p:nvSpPr>
          <p:cNvPr id="84999" name="Line 7"/>
          <p:cNvSpPr>
            <a:spLocks noChangeShapeType="1"/>
          </p:cNvSpPr>
          <p:nvPr/>
        </p:nvSpPr>
        <p:spPr bwMode="auto">
          <a:xfrm flipH="1" flipV="1">
            <a:off x="5081588" y="2620963"/>
            <a:ext cx="838200" cy="1905000"/>
          </a:xfrm>
          <a:prstGeom prst="line">
            <a:avLst/>
          </a:prstGeom>
          <a:noFill/>
          <a:ln w="38100">
            <a:solidFill>
              <a:schemeClr val="accent2"/>
            </a:solidFill>
            <a:round/>
            <a:headEnd/>
            <a:tailEnd type="triangle" w="med" len="med"/>
          </a:ln>
          <a:effectLst/>
        </p:spPr>
        <p:txBody>
          <a:bodyPr wrap="none" anchor="ctr">
            <a:prstTxWarp prst="textNoShape">
              <a:avLst/>
            </a:prstTxWarp>
          </a:bodyPr>
          <a:lstStyle/>
          <a:p>
            <a:endParaRPr lang="en-US"/>
          </a:p>
        </p:txBody>
      </p:sp>
      <p:sp>
        <p:nvSpPr>
          <p:cNvPr id="85000" name="Line 8"/>
          <p:cNvSpPr>
            <a:spLocks noChangeShapeType="1"/>
          </p:cNvSpPr>
          <p:nvPr/>
        </p:nvSpPr>
        <p:spPr bwMode="auto">
          <a:xfrm flipV="1">
            <a:off x="5919788" y="3840163"/>
            <a:ext cx="2286000" cy="685800"/>
          </a:xfrm>
          <a:prstGeom prst="line">
            <a:avLst/>
          </a:prstGeom>
          <a:noFill/>
          <a:ln w="38100">
            <a:solidFill>
              <a:schemeClr val="accent2"/>
            </a:solidFill>
            <a:round/>
            <a:headEnd/>
            <a:tailEnd type="triangle" w="med" len="med"/>
          </a:ln>
          <a:effectLst/>
        </p:spPr>
        <p:txBody>
          <a:bodyPr wrap="none" anchor="ctr">
            <a:prstTxWarp prst="textNoShape">
              <a:avLst/>
            </a:prstTxWarp>
          </a:bodyPr>
          <a:lstStyle/>
          <a:p>
            <a:endParaRPr lang="en-US"/>
          </a:p>
        </p:txBody>
      </p:sp>
      <p:sp>
        <p:nvSpPr>
          <p:cNvPr id="85001" name="Line 9"/>
          <p:cNvSpPr>
            <a:spLocks noChangeShapeType="1"/>
          </p:cNvSpPr>
          <p:nvPr/>
        </p:nvSpPr>
        <p:spPr bwMode="auto">
          <a:xfrm>
            <a:off x="5932488" y="4525963"/>
            <a:ext cx="342900" cy="1143000"/>
          </a:xfrm>
          <a:prstGeom prst="line">
            <a:avLst/>
          </a:prstGeom>
          <a:noFill/>
          <a:ln w="38100">
            <a:solidFill>
              <a:schemeClr val="accent2"/>
            </a:solidFill>
            <a:round/>
            <a:headEnd/>
            <a:tailEnd type="triangle" w="med" len="med"/>
          </a:ln>
          <a:effectLst/>
        </p:spPr>
        <p:txBody>
          <a:bodyPr wrap="none" anchor="ctr">
            <a:prstTxWarp prst="textNoShape">
              <a:avLst/>
            </a:prstTxWarp>
          </a:bodyPr>
          <a:lstStyle/>
          <a:p>
            <a:endParaRPr lang="en-US"/>
          </a:p>
        </p:txBody>
      </p:sp>
      <p:sp>
        <p:nvSpPr>
          <p:cNvPr id="85002" name="Text Box 10"/>
          <p:cNvSpPr txBox="1">
            <a:spLocks noChangeArrowheads="1"/>
          </p:cNvSpPr>
          <p:nvPr/>
        </p:nvSpPr>
        <p:spPr bwMode="auto">
          <a:xfrm>
            <a:off x="4495800" y="5587424"/>
            <a:ext cx="503597" cy="584776"/>
          </a:xfrm>
          <a:prstGeom prst="rect">
            <a:avLst/>
          </a:prstGeom>
          <a:noFill/>
          <a:ln w="9525">
            <a:noFill/>
            <a:miter lim="800000"/>
            <a:headEnd/>
            <a:tailEnd/>
          </a:ln>
          <a:effectLst/>
        </p:spPr>
        <p:txBody>
          <a:bodyPr wrap="none">
            <a:prstTxWarp prst="textNoShape">
              <a:avLst/>
            </a:prstTxWarp>
            <a:spAutoFit/>
          </a:bodyPr>
          <a:lstStyle/>
          <a:p>
            <a:r>
              <a:rPr lang="en-US" sz="3200" dirty="0">
                <a:solidFill>
                  <a:srgbClr val="FF0000"/>
                </a:solidFill>
                <a:latin typeface="Times" pitchFamily="-112" charset="0"/>
              </a:rPr>
              <a:t>ê</a:t>
            </a:r>
            <a:r>
              <a:rPr lang="en-US" sz="3200" baseline="-25000" dirty="0" smtClean="0">
                <a:solidFill>
                  <a:srgbClr val="FF0000"/>
                </a:solidFill>
                <a:latin typeface="Times" pitchFamily="-112" charset="0"/>
              </a:rPr>
              <a:t>1</a:t>
            </a:r>
            <a:endParaRPr lang="en-US" sz="3200" dirty="0">
              <a:solidFill>
                <a:srgbClr val="FF0000"/>
              </a:solidFill>
              <a:latin typeface="Times" pitchFamily="-112" charset="0"/>
            </a:endParaRPr>
          </a:p>
        </p:txBody>
      </p:sp>
      <p:sp>
        <p:nvSpPr>
          <p:cNvPr id="85004" name="Text Box 12"/>
          <p:cNvSpPr txBox="1">
            <a:spLocks noChangeArrowheads="1"/>
          </p:cNvSpPr>
          <p:nvPr/>
        </p:nvSpPr>
        <p:spPr bwMode="auto">
          <a:xfrm>
            <a:off x="6324600" y="5435024"/>
            <a:ext cx="640253" cy="584776"/>
          </a:xfrm>
          <a:prstGeom prst="rect">
            <a:avLst/>
          </a:prstGeom>
          <a:noFill/>
          <a:ln w="9525">
            <a:noFill/>
            <a:miter lim="800000"/>
            <a:headEnd/>
            <a:tailEnd/>
          </a:ln>
          <a:effectLst/>
        </p:spPr>
        <p:txBody>
          <a:bodyPr wrap="none">
            <a:prstTxWarp prst="textNoShape">
              <a:avLst/>
            </a:prstTxWarp>
            <a:spAutoFit/>
          </a:bodyPr>
          <a:lstStyle/>
          <a:p>
            <a:r>
              <a:rPr lang="en-US" sz="3200" dirty="0">
                <a:solidFill>
                  <a:schemeClr val="accent2"/>
                </a:solidFill>
                <a:latin typeface="Times" pitchFamily="-112" charset="0"/>
              </a:rPr>
              <a:t>ê</a:t>
            </a:r>
            <a:r>
              <a:rPr lang="en-US" sz="3200" dirty="0" smtClean="0">
                <a:solidFill>
                  <a:schemeClr val="accent2"/>
                </a:solidFill>
                <a:latin typeface="Times" pitchFamily="-112" charset="0"/>
              </a:rPr>
              <a:t>’</a:t>
            </a:r>
            <a:r>
              <a:rPr lang="en-US" sz="3200" baseline="-25000" dirty="0">
                <a:solidFill>
                  <a:schemeClr val="accent2"/>
                </a:solidFill>
                <a:latin typeface="Times" pitchFamily="-112" charset="0"/>
              </a:rPr>
              <a:t>1</a:t>
            </a:r>
            <a:endParaRPr lang="en-US" sz="3200" dirty="0">
              <a:solidFill>
                <a:schemeClr val="accent2"/>
              </a:solidFill>
              <a:latin typeface="Times" pitchFamily="-112" charset="0"/>
            </a:endParaRPr>
          </a:p>
        </p:txBody>
      </p:sp>
      <p:sp>
        <p:nvSpPr>
          <p:cNvPr id="85006" name="Text Box 14"/>
          <p:cNvSpPr txBox="1">
            <a:spLocks noChangeArrowheads="1"/>
          </p:cNvSpPr>
          <p:nvPr/>
        </p:nvSpPr>
        <p:spPr bwMode="auto">
          <a:xfrm>
            <a:off x="8229600" y="4215824"/>
            <a:ext cx="503597" cy="584776"/>
          </a:xfrm>
          <a:prstGeom prst="rect">
            <a:avLst/>
          </a:prstGeom>
          <a:noFill/>
          <a:ln w="9525">
            <a:noFill/>
            <a:miter lim="800000"/>
            <a:headEnd/>
            <a:tailEnd/>
          </a:ln>
          <a:effectLst/>
        </p:spPr>
        <p:txBody>
          <a:bodyPr wrap="none">
            <a:prstTxWarp prst="textNoShape">
              <a:avLst/>
            </a:prstTxWarp>
            <a:spAutoFit/>
          </a:bodyPr>
          <a:lstStyle/>
          <a:p>
            <a:r>
              <a:rPr lang="en-US" sz="3200" dirty="0" smtClean="0">
                <a:solidFill>
                  <a:srgbClr val="FF0000"/>
                </a:solidFill>
                <a:latin typeface="Times" pitchFamily="-112" charset="0"/>
              </a:rPr>
              <a:t>ê</a:t>
            </a:r>
            <a:r>
              <a:rPr lang="en-US" sz="3200" baseline="-25000" dirty="0" smtClean="0">
                <a:solidFill>
                  <a:srgbClr val="FF0000"/>
                </a:solidFill>
                <a:latin typeface="Times" pitchFamily="-112" charset="0"/>
              </a:rPr>
              <a:t>2</a:t>
            </a:r>
            <a:endParaRPr lang="en-US" sz="3200" dirty="0">
              <a:solidFill>
                <a:srgbClr val="FF0000"/>
              </a:solidFill>
              <a:latin typeface="Times" pitchFamily="-112" charset="0"/>
            </a:endParaRPr>
          </a:p>
        </p:txBody>
      </p:sp>
      <p:sp>
        <p:nvSpPr>
          <p:cNvPr id="85008" name="Text Box 16"/>
          <p:cNvSpPr txBox="1">
            <a:spLocks noChangeArrowheads="1"/>
          </p:cNvSpPr>
          <p:nvPr/>
        </p:nvSpPr>
        <p:spPr bwMode="auto">
          <a:xfrm>
            <a:off x="8229600" y="3352800"/>
            <a:ext cx="640253" cy="584776"/>
          </a:xfrm>
          <a:prstGeom prst="rect">
            <a:avLst/>
          </a:prstGeom>
          <a:noFill/>
          <a:ln w="9525">
            <a:noFill/>
            <a:miter lim="800000"/>
            <a:headEnd/>
            <a:tailEnd/>
          </a:ln>
          <a:effectLst/>
        </p:spPr>
        <p:txBody>
          <a:bodyPr wrap="none">
            <a:prstTxWarp prst="textNoShape">
              <a:avLst/>
            </a:prstTxWarp>
            <a:spAutoFit/>
          </a:bodyPr>
          <a:lstStyle/>
          <a:p>
            <a:r>
              <a:rPr lang="en-US" sz="3200" dirty="0">
                <a:solidFill>
                  <a:schemeClr val="accent2"/>
                </a:solidFill>
                <a:latin typeface="Times" pitchFamily="-112" charset="0"/>
              </a:rPr>
              <a:t>ê</a:t>
            </a:r>
            <a:r>
              <a:rPr lang="en-US" sz="3200" dirty="0" smtClean="0">
                <a:solidFill>
                  <a:schemeClr val="accent2"/>
                </a:solidFill>
                <a:latin typeface="Times" pitchFamily="-112" charset="0"/>
              </a:rPr>
              <a:t>’</a:t>
            </a:r>
            <a:r>
              <a:rPr lang="en-US" sz="3200" baseline="-25000" dirty="0">
                <a:solidFill>
                  <a:schemeClr val="accent2"/>
                </a:solidFill>
                <a:latin typeface="Times" pitchFamily="-112" charset="0"/>
              </a:rPr>
              <a:t>2</a:t>
            </a:r>
            <a:endParaRPr lang="en-US" sz="3200" dirty="0">
              <a:solidFill>
                <a:schemeClr val="accent2"/>
              </a:solidFill>
              <a:latin typeface="Times" pitchFamily="-112" charset="0"/>
            </a:endParaRPr>
          </a:p>
        </p:txBody>
      </p:sp>
      <p:sp>
        <p:nvSpPr>
          <p:cNvPr id="85010" name="Text Box 18"/>
          <p:cNvSpPr txBox="1">
            <a:spLocks noChangeArrowheads="1"/>
          </p:cNvSpPr>
          <p:nvPr/>
        </p:nvSpPr>
        <p:spPr bwMode="auto">
          <a:xfrm>
            <a:off x="6096000" y="1905000"/>
            <a:ext cx="503597" cy="584776"/>
          </a:xfrm>
          <a:prstGeom prst="rect">
            <a:avLst/>
          </a:prstGeom>
          <a:noFill/>
          <a:ln w="9525">
            <a:noFill/>
            <a:miter lim="800000"/>
            <a:headEnd/>
            <a:tailEnd/>
          </a:ln>
          <a:effectLst/>
        </p:spPr>
        <p:txBody>
          <a:bodyPr wrap="none">
            <a:prstTxWarp prst="textNoShape">
              <a:avLst/>
            </a:prstTxWarp>
            <a:spAutoFit/>
          </a:bodyPr>
          <a:lstStyle/>
          <a:p>
            <a:r>
              <a:rPr lang="en-US" sz="3200" dirty="0">
                <a:solidFill>
                  <a:srgbClr val="FF0000"/>
                </a:solidFill>
                <a:latin typeface="Times" pitchFamily="-112" charset="0"/>
              </a:rPr>
              <a:t>ê</a:t>
            </a:r>
            <a:r>
              <a:rPr lang="en-US" sz="3200" baseline="-25000" dirty="0" smtClean="0">
                <a:solidFill>
                  <a:srgbClr val="FF0000"/>
                </a:solidFill>
                <a:latin typeface="Times" pitchFamily="-112" charset="0"/>
              </a:rPr>
              <a:t>3</a:t>
            </a:r>
            <a:endParaRPr lang="en-US" sz="3200" dirty="0">
              <a:solidFill>
                <a:srgbClr val="FF0000"/>
              </a:solidFill>
              <a:latin typeface="Times" pitchFamily="-112" charset="0"/>
            </a:endParaRPr>
          </a:p>
        </p:txBody>
      </p:sp>
      <p:sp>
        <p:nvSpPr>
          <p:cNvPr id="85012" name="Text Box 20"/>
          <p:cNvSpPr txBox="1">
            <a:spLocks noChangeArrowheads="1"/>
          </p:cNvSpPr>
          <p:nvPr/>
        </p:nvSpPr>
        <p:spPr bwMode="auto">
          <a:xfrm>
            <a:off x="4541347" y="2057400"/>
            <a:ext cx="640253" cy="584776"/>
          </a:xfrm>
          <a:prstGeom prst="rect">
            <a:avLst/>
          </a:prstGeom>
          <a:noFill/>
          <a:ln w="9525">
            <a:noFill/>
            <a:miter lim="800000"/>
            <a:headEnd/>
            <a:tailEnd/>
          </a:ln>
          <a:effectLst/>
        </p:spPr>
        <p:txBody>
          <a:bodyPr wrap="none">
            <a:prstTxWarp prst="textNoShape">
              <a:avLst/>
            </a:prstTxWarp>
            <a:spAutoFit/>
          </a:bodyPr>
          <a:lstStyle/>
          <a:p>
            <a:r>
              <a:rPr lang="en-US" sz="3200" dirty="0">
                <a:solidFill>
                  <a:schemeClr val="accent2"/>
                </a:solidFill>
                <a:latin typeface="Times" pitchFamily="-112" charset="0"/>
              </a:rPr>
              <a:t>ê</a:t>
            </a:r>
            <a:r>
              <a:rPr lang="en-US" sz="3200" dirty="0" smtClean="0">
                <a:solidFill>
                  <a:schemeClr val="accent2"/>
                </a:solidFill>
                <a:latin typeface="Times" pitchFamily="-112" charset="0"/>
              </a:rPr>
              <a:t>’</a:t>
            </a:r>
            <a:r>
              <a:rPr lang="en-US" sz="3200" baseline="-25000" dirty="0">
                <a:solidFill>
                  <a:schemeClr val="accent2"/>
                </a:solidFill>
                <a:latin typeface="Times" pitchFamily="-112" charset="0"/>
              </a:rPr>
              <a:t>3</a:t>
            </a:r>
            <a:endParaRPr lang="en-US" sz="3200" dirty="0">
              <a:solidFill>
                <a:schemeClr val="accent2"/>
              </a:solidFill>
              <a:latin typeface="Times" pitchFamily="-112" charset="0"/>
            </a:endParaRPr>
          </a:p>
        </p:txBody>
      </p:sp>
      <p:sp>
        <p:nvSpPr>
          <p:cNvPr id="85014" name="Text Box 22"/>
          <p:cNvSpPr txBox="1">
            <a:spLocks noChangeArrowheads="1"/>
          </p:cNvSpPr>
          <p:nvPr/>
        </p:nvSpPr>
        <p:spPr bwMode="auto">
          <a:xfrm>
            <a:off x="823913" y="1920875"/>
            <a:ext cx="2224087" cy="822325"/>
          </a:xfrm>
          <a:prstGeom prst="rect">
            <a:avLst/>
          </a:prstGeom>
          <a:noFill/>
          <a:ln w="9525">
            <a:noFill/>
            <a:miter lim="800000"/>
            <a:headEnd/>
            <a:tailEnd/>
          </a:ln>
          <a:effectLst/>
        </p:spPr>
        <p:txBody>
          <a:bodyPr wrap="none">
            <a:prstTxWarp prst="textNoShape">
              <a:avLst/>
            </a:prstTxWarp>
            <a:spAutoFit/>
          </a:bodyPr>
          <a:lstStyle/>
          <a:p>
            <a:r>
              <a:rPr lang="en-US">
                <a:solidFill>
                  <a:srgbClr val="FF0000"/>
                </a:solidFill>
                <a:latin typeface="Times" pitchFamily="-112" charset="0"/>
              </a:rPr>
              <a:t>From Sample </a:t>
            </a:r>
            <a:r>
              <a:rPr lang="en-US">
                <a:latin typeface="Times" pitchFamily="-112" charset="0"/>
              </a:rPr>
              <a:t>to </a:t>
            </a:r>
            <a:br>
              <a:rPr lang="en-US">
                <a:latin typeface="Times" pitchFamily="-112" charset="0"/>
              </a:rPr>
            </a:br>
            <a:r>
              <a:rPr lang="en-US">
                <a:solidFill>
                  <a:schemeClr val="accent2"/>
                </a:solidFill>
                <a:latin typeface="Times" pitchFamily="-112" charset="0"/>
              </a:rPr>
              <a:t>Crystal (primed)</a:t>
            </a:r>
            <a:endParaRPr lang="en-US">
              <a:latin typeface="Times" pitchFamily="-112" charset="0"/>
            </a:endParaRPr>
          </a:p>
        </p:txBody>
      </p:sp>
      <p:graphicFrame>
        <p:nvGraphicFramePr>
          <p:cNvPr id="85015" name="Object 23"/>
          <p:cNvGraphicFramePr>
            <a:graphicFrameLocks noChangeAspect="1"/>
          </p:cNvGraphicFramePr>
          <p:nvPr/>
        </p:nvGraphicFramePr>
        <p:xfrm>
          <a:off x="533400" y="3886200"/>
          <a:ext cx="3568700" cy="2008188"/>
        </p:xfrm>
        <a:graphic>
          <a:graphicData uri="http://schemas.openxmlformats.org/presentationml/2006/ole">
            <p:oleObj spid="_x0000_s85015" name="Equation" r:id="rId5" imgW="1219200" imgH="685800" progId="Equation.3">
              <p:embed/>
            </p:oleObj>
          </a:graphicData>
        </a:graphic>
      </p:graphicFrame>
      <p:sp>
        <p:nvSpPr>
          <p:cNvPr id="85016" name="Text Box 24"/>
          <p:cNvSpPr txBox="1">
            <a:spLocks noChangeArrowheads="1"/>
          </p:cNvSpPr>
          <p:nvPr/>
        </p:nvSpPr>
        <p:spPr bwMode="auto">
          <a:xfrm>
            <a:off x="228600" y="6354763"/>
            <a:ext cx="7289800" cy="406400"/>
          </a:xfrm>
          <a:prstGeom prst="rect">
            <a:avLst/>
          </a:prstGeom>
          <a:solidFill>
            <a:srgbClr val="FFFF99"/>
          </a:solidFill>
          <a:ln w="9525">
            <a:solidFill>
              <a:schemeClr val="tx1"/>
            </a:solidFill>
            <a:miter lim="800000"/>
            <a:headEnd/>
            <a:tailEnd/>
          </a:ln>
          <a:effectLst/>
        </p:spPr>
        <p:txBody>
          <a:bodyPr wrap="none">
            <a:prstTxWarp prst="textNoShape">
              <a:avLst/>
            </a:prstTxWarp>
            <a:spAutoFit/>
          </a:bodyPr>
          <a:lstStyle/>
          <a:p>
            <a:r>
              <a:rPr lang="en-US" sz="2000">
                <a:latin typeface="Times" pitchFamily="-112" charset="0"/>
              </a:rPr>
              <a:t>Obj/notation </a:t>
            </a:r>
            <a:r>
              <a:rPr lang="en-US" sz="2000">
                <a:solidFill>
                  <a:srgbClr val="FF0000"/>
                </a:solidFill>
                <a:latin typeface="Times" pitchFamily="-112" charset="0"/>
              </a:rPr>
              <a:t> AxisTransformation</a:t>
            </a:r>
            <a:r>
              <a:rPr lang="en-US" sz="2000">
                <a:latin typeface="Times" pitchFamily="-112" charset="0"/>
              </a:rPr>
              <a:t>  Matrix  EulerAngles  Components</a:t>
            </a:r>
          </a:p>
        </p:txBody>
      </p:sp>
      <p:sp>
        <p:nvSpPr>
          <p:cNvPr id="85017" name="Line 25"/>
          <p:cNvSpPr>
            <a:spLocks noChangeShapeType="1"/>
          </p:cNvSpPr>
          <p:nvPr/>
        </p:nvSpPr>
        <p:spPr bwMode="auto">
          <a:xfrm flipV="1">
            <a:off x="5911850" y="2227263"/>
            <a:ext cx="1447800" cy="2286000"/>
          </a:xfrm>
          <a:prstGeom prst="line">
            <a:avLst/>
          </a:prstGeom>
          <a:noFill/>
          <a:ln w="38100">
            <a:solidFill>
              <a:srgbClr val="008000"/>
            </a:solidFill>
            <a:round/>
            <a:headEnd/>
            <a:tailEnd type="triangle" w="med" len="med"/>
          </a:ln>
          <a:effectLst/>
        </p:spPr>
        <p:txBody>
          <a:bodyPr wrap="none" anchor="ctr">
            <a:prstTxWarp prst="textNoShape">
              <a:avLst/>
            </a:prstTxWarp>
          </a:bodyPr>
          <a:lstStyle/>
          <a:p>
            <a:endParaRPr lang="en-US"/>
          </a:p>
        </p:txBody>
      </p:sp>
      <p:sp>
        <p:nvSpPr>
          <p:cNvPr id="85018" name="Text Box 26"/>
          <p:cNvSpPr txBox="1">
            <a:spLocks noChangeArrowheads="1"/>
          </p:cNvSpPr>
          <p:nvPr/>
        </p:nvSpPr>
        <p:spPr bwMode="auto">
          <a:xfrm>
            <a:off x="7419975" y="1663700"/>
            <a:ext cx="365125" cy="579438"/>
          </a:xfrm>
          <a:prstGeom prst="rect">
            <a:avLst/>
          </a:prstGeom>
          <a:noFill/>
          <a:ln w="9525">
            <a:noFill/>
            <a:miter lim="800000"/>
            <a:headEnd/>
            <a:tailEnd/>
          </a:ln>
          <a:effectLst/>
        </p:spPr>
        <p:txBody>
          <a:bodyPr wrap="none">
            <a:prstTxWarp prst="textNoShape">
              <a:avLst/>
            </a:prstTxWarp>
            <a:spAutoFit/>
          </a:bodyPr>
          <a:lstStyle/>
          <a:p>
            <a:r>
              <a:rPr lang="en-US" sz="3200" b="1" i="1">
                <a:solidFill>
                  <a:srgbClr val="008000"/>
                </a:solidFill>
                <a:latin typeface="Times" pitchFamily="-112" charset="0"/>
              </a:rPr>
              <a:t>v</a:t>
            </a:r>
            <a:endParaRPr lang="en-US" i="1">
              <a:solidFill>
                <a:srgbClr val="008000"/>
              </a:solidFill>
              <a:latin typeface="Times" pitchFamily="-112" charset="0"/>
            </a:endParaRPr>
          </a:p>
        </p:txBody>
      </p:sp>
      <p:sp>
        <p:nvSpPr>
          <p:cNvPr id="85019" name="Text Box 27"/>
          <p:cNvSpPr txBox="1">
            <a:spLocks noChangeArrowheads="1"/>
          </p:cNvSpPr>
          <p:nvPr/>
        </p:nvSpPr>
        <p:spPr bwMode="auto">
          <a:xfrm>
            <a:off x="517525" y="1414463"/>
            <a:ext cx="8378825" cy="366712"/>
          </a:xfrm>
          <a:prstGeom prst="rect">
            <a:avLst/>
          </a:prstGeom>
          <a:noFill/>
          <a:ln w="9525">
            <a:noFill/>
            <a:miter lim="800000"/>
            <a:headEnd/>
            <a:tailEnd/>
          </a:ln>
          <a:effectLst/>
        </p:spPr>
        <p:txBody>
          <a:bodyPr wrap="none">
            <a:prstTxWarp prst="textNoShape">
              <a:avLst/>
            </a:prstTxWarp>
            <a:spAutoFit/>
          </a:bodyPr>
          <a:lstStyle/>
          <a:p>
            <a:r>
              <a:rPr lang="en-US" sz="1800"/>
              <a:t>We transform the coefficients of, e.g., </a:t>
            </a:r>
            <a:r>
              <a:rPr lang="en-US" sz="1800">
                <a:solidFill>
                  <a:srgbClr val="008000"/>
                </a:solidFill>
              </a:rPr>
              <a:t>a vector, </a:t>
            </a:r>
            <a:r>
              <a:rPr lang="en-US" sz="1800" i="1">
                <a:solidFill>
                  <a:srgbClr val="008000"/>
                </a:solidFill>
              </a:rPr>
              <a:t>v</a:t>
            </a:r>
            <a:r>
              <a:rPr lang="en-US" sz="1800"/>
              <a:t>, from </a:t>
            </a:r>
            <a:r>
              <a:rPr lang="en-US" sz="1800">
                <a:solidFill>
                  <a:srgbClr val="FF0000"/>
                </a:solidFill>
              </a:rPr>
              <a:t>one set</a:t>
            </a:r>
            <a:r>
              <a:rPr lang="en-US" sz="1800"/>
              <a:t> of axes to </a:t>
            </a:r>
            <a:r>
              <a:rPr lang="en-US" sz="1800">
                <a:solidFill>
                  <a:schemeClr val="accent2"/>
                </a:solidFill>
              </a:rPr>
              <a:t>another</a:t>
            </a:r>
            <a:endParaRPr lang="en-US" sz="18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 name="Slide Number Placeholder 4"/>
          <p:cNvSpPr>
            <a:spLocks noGrp="1"/>
          </p:cNvSpPr>
          <p:nvPr>
            <p:ph type="sldNum" sz="quarter" idx="12"/>
          </p:nvPr>
        </p:nvSpPr>
        <p:spPr/>
        <p:txBody>
          <a:bodyPr/>
          <a:lstStyle/>
          <a:p>
            <a:fld id="{E8C2284D-0480-2F4B-A3C9-BF9EC486E6CB}" type="slidenum">
              <a:rPr lang="en-US"/>
              <a:pPr/>
              <a:t>11</a:t>
            </a:fld>
            <a:endParaRPr lang="en-US"/>
          </a:p>
        </p:txBody>
      </p:sp>
      <p:sp>
        <p:nvSpPr>
          <p:cNvPr id="86018" name="Rectangle 2"/>
          <p:cNvSpPr>
            <a:spLocks noGrp="1" noChangeArrowheads="1"/>
          </p:cNvSpPr>
          <p:nvPr>
            <p:ph type="title"/>
          </p:nvPr>
        </p:nvSpPr>
        <p:spPr>
          <a:xfrm>
            <a:off x="838200" y="0"/>
            <a:ext cx="7772400" cy="1143000"/>
          </a:xfrm>
        </p:spPr>
        <p:txBody>
          <a:bodyPr/>
          <a:lstStyle/>
          <a:p>
            <a:r>
              <a:rPr lang="en-US"/>
              <a:t>Geometry of {hkl}&lt;uvw&gt;</a:t>
            </a:r>
          </a:p>
        </p:txBody>
      </p:sp>
      <p:sp>
        <p:nvSpPr>
          <p:cNvPr id="86019" name="Line 3"/>
          <p:cNvSpPr>
            <a:spLocks noChangeShapeType="1"/>
          </p:cNvSpPr>
          <p:nvPr/>
        </p:nvSpPr>
        <p:spPr bwMode="auto">
          <a:xfrm flipV="1">
            <a:off x="5919788" y="2163763"/>
            <a:ext cx="0" cy="2362200"/>
          </a:xfrm>
          <a:prstGeom prst="line">
            <a:avLst/>
          </a:prstGeom>
          <a:noFill/>
          <a:ln w="38100">
            <a:solidFill>
              <a:srgbClr val="FF0000"/>
            </a:solidFill>
            <a:round/>
            <a:headEnd/>
            <a:tailEnd type="triangle" w="med" len="med"/>
          </a:ln>
          <a:effectLst/>
        </p:spPr>
        <p:txBody>
          <a:bodyPr wrap="none" anchor="ctr">
            <a:prstTxWarp prst="textNoShape">
              <a:avLst/>
            </a:prstTxWarp>
          </a:bodyPr>
          <a:lstStyle/>
          <a:p>
            <a:endParaRPr lang="en-US"/>
          </a:p>
        </p:txBody>
      </p:sp>
      <p:sp>
        <p:nvSpPr>
          <p:cNvPr id="86020" name="Line 4"/>
          <p:cNvSpPr>
            <a:spLocks noChangeShapeType="1"/>
          </p:cNvSpPr>
          <p:nvPr/>
        </p:nvSpPr>
        <p:spPr bwMode="auto">
          <a:xfrm>
            <a:off x="5919788" y="4525963"/>
            <a:ext cx="2286000" cy="0"/>
          </a:xfrm>
          <a:prstGeom prst="line">
            <a:avLst/>
          </a:prstGeom>
          <a:noFill/>
          <a:ln w="38100">
            <a:solidFill>
              <a:srgbClr val="FF0000"/>
            </a:solidFill>
            <a:round/>
            <a:headEnd/>
            <a:tailEnd type="triangle" w="med" len="med"/>
          </a:ln>
          <a:effectLst/>
        </p:spPr>
        <p:txBody>
          <a:bodyPr wrap="none" anchor="ctr">
            <a:prstTxWarp prst="textNoShape">
              <a:avLst/>
            </a:prstTxWarp>
          </a:bodyPr>
          <a:lstStyle/>
          <a:p>
            <a:endParaRPr lang="en-US"/>
          </a:p>
        </p:txBody>
      </p:sp>
      <p:sp>
        <p:nvSpPr>
          <p:cNvPr id="86021" name="Line 5"/>
          <p:cNvSpPr>
            <a:spLocks noChangeShapeType="1"/>
          </p:cNvSpPr>
          <p:nvPr/>
        </p:nvSpPr>
        <p:spPr bwMode="auto">
          <a:xfrm flipH="1">
            <a:off x="5081588" y="4525963"/>
            <a:ext cx="838200" cy="1524000"/>
          </a:xfrm>
          <a:prstGeom prst="line">
            <a:avLst/>
          </a:prstGeom>
          <a:noFill/>
          <a:ln w="38100">
            <a:solidFill>
              <a:srgbClr val="FF0000"/>
            </a:solidFill>
            <a:round/>
            <a:headEnd/>
            <a:tailEnd type="triangle" w="med" len="med"/>
          </a:ln>
          <a:effectLst/>
        </p:spPr>
        <p:txBody>
          <a:bodyPr wrap="none" anchor="ctr">
            <a:prstTxWarp prst="textNoShape">
              <a:avLst/>
            </a:prstTxWarp>
          </a:bodyPr>
          <a:lstStyle/>
          <a:p>
            <a:endParaRPr lang="en-US"/>
          </a:p>
        </p:txBody>
      </p:sp>
      <p:sp>
        <p:nvSpPr>
          <p:cNvPr id="86022" name="Line 6"/>
          <p:cNvSpPr>
            <a:spLocks noChangeShapeType="1"/>
          </p:cNvSpPr>
          <p:nvPr/>
        </p:nvSpPr>
        <p:spPr bwMode="auto">
          <a:xfrm flipH="1" flipV="1">
            <a:off x="5081588" y="2620963"/>
            <a:ext cx="838200" cy="1905000"/>
          </a:xfrm>
          <a:prstGeom prst="line">
            <a:avLst/>
          </a:prstGeom>
          <a:noFill/>
          <a:ln w="38100">
            <a:solidFill>
              <a:schemeClr val="accent2"/>
            </a:solidFill>
            <a:round/>
            <a:headEnd/>
            <a:tailEnd type="triangle" w="med" len="med"/>
          </a:ln>
          <a:effectLst/>
        </p:spPr>
        <p:txBody>
          <a:bodyPr wrap="none" anchor="ctr">
            <a:prstTxWarp prst="textNoShape">
              <a:avLst/>
            </a:prstTxWarp>
          </a:bodyPr>
          <a:lstStyle/>
          <a:p>
            <a:endParaRPr lang="en-US"/>
          </a:p>
        </p:txBody>
      </p:sp>
      <p:sp>
        <p:nvSpPr>
          <p:cNvPr id="86023" name="Line 7"/>
          <p:cNvSpPr>
            <a:spLocks noChangeShapeType="1"/>
          </p:cNvSpPr>
          <p:nvPr/>
        </p:nvSpPr>
        <p:spPr bwMode="auto">
          <a:xfrm flipV="1">
            <a:off x="5919788" y="3840163"/>
            <a:ext cx="2286000" cy="685800"/>
          </a:xfrm>
          <a:prstGeom prst="line">
            <a:avLst/>
          </a:prstGeom>
          <a:noFill/>
          <a:ln w="38100">
            <a:solidFill>
              <a:schemeClr val="accent2"/>
            </a:solidFill>
            <a:round/>
            <a:headEnd/>
            <a:tailEnd type="triangle" w="med" len="med"/>
          </a:ln>
          <a:effectLst/>
        </p:spPr>
        <p:txBody>
          <a:bodyPr wrap="none" anchor="ctr">
            <a:prstTxWarp prst="textNoShape">
              <a:avLst/>
            </a:prstTxWarp>
          </a:bodyPr>
          <a:lstStyle/>
          <a:p>
            <a:endParaRPr lang="en-US"/>
          </a:p>
        </p:txBody>
      </p:sp>
      <p:sp>
        <p:nvSpPr>
          <p:cNvPr id="86024" name="Line 8"/>
          <p:cNvSpPr>
            <a:spLocks noChangeShapeType="1"/>
          </p:cNvSpPr>
          <p:nvPr/>
        </p:nvSpPr>
        <p:spPr bwMode="auto">
          <a:xfrm>
            <a:off x="5932488" y="4525963"/>
            <a:ext cx="342900" cy="1143000"/>
          </a:xfrm>
          <a:prstGeom prst="line">
            <a:avLst/>
          </a:prstGeom>
          <a:noFill/>
          <a:ln w="38100">
            <a:solidFill>
              <a:schemeClr val="accent2"/>
            </a:solidFill>
            <a:round/>
            <a:headEnd/>
            <a:tailEnd type="triangle" w="med" len="med"/>
          </a:ln>
          <a:effectLst/>
        </p:spPr>
        <p:txBody>
          <a:bodyPr wrap="none" anchor="ctr">
            <a:prstTxWarp prst="textNoShape">
              <a:avLst/>
            </a:prstTxWarp>
          </a:bodyPr>
          <a:lstStyle/>
          <a:p>
            <a:endParaRPr lang="en-US"/>
          </a:p>
        </p:txBody>
      </p:sp>
      <p:sp>
        <p:nvSpPr>
          <p:cNvPr id="86025" name="Text Box 9"/>
          <p:cNvSpPr txBox="1">
            <a:spLocks noChangeArrowheads="1"/>
          </p:cNvSpPr>
          <p:nvPr/>
        </p:nvSpPr>
        <p:spPr bwMode="auto">
          <a:xfrm>
            <a:off x="3352800" y="5227638"/>
            <a:ext cx="1862138" cy="579437"/>
          </a:xfrm>
          <a:prstGeom prst="rect">
            <a:avLst/>
          </a:prstGeom>
          <a:noFill/>
          <a:ln w="9525">
            <a:noFill/>
            <a:miter lim="800000"/>
            <a:headEnd/>
            <a:tailEnd/>
          </a:ln>
          <a:effectLst/>
        </p:spPr>
        <p:txBody>
          <a:bodyPr wrap="none">
            <a:prstTxWarp prst="textNoShape">
              <a:avLst/>
            </a:prstTxWarp>
            <a:spAutoFit/>
          </a:bodyPr>
          <a:lstStyle/>
          <a:p>
            <a:r>
              <a:rPr lang="en-US" sz="3200">
                <a:solidFill>
                  <a:srgbClr val="FF0000"/>
                </a:solidFill>
                <a:latin typeface="Times" pitchFamily="-112" charset="0"/>
              </a:rPr>
              <a:t>e</a:t>
            </a:r>
            <a:r>
              <a:rPr lang="en-US" sz="3200" baseline="-25000">
                <a:solidFill>
                  <a:srgbClr val="FF0000"/>
                </a:solidFill>
                <a:latin typeface="Times" pitchFamily="-112" charset="0"/>
              </a:rPr>
              <a:t>1 </a:t>
            </a:r>
            <a:r>
              <a:rPr lang="en-US" sz="3200">
                <a:solidFill>
                  <a:srgbClr val="FF0000"/>
                </a:solidFill>
                <a:latin typeface="Times" pitchFamily="-112" charset="0"/>
              </a:rPr>
              <a:t>// [uvw]</a:t>
            </a:r>
          </a:p>
        </p:txBody>
      </p:sp>
      <p:sp>
        <p:nvSpPr>
          <p:cNvPr id="86026" name="Text Box 10"/>
          <p:cNvSpPr txBox="1">
            <a:spLocks noChangeArrowheads="1"/>
          </p:cNvSpPr>
          <p:nvPr/>
        </p:nvSpPr>
        <p:spPr bwMode="auto">
          <a:xfrm>
            <a:off x="3368675" y="5105400"/>
            <a:ext cx="327025" cy="457200"/>
          </a:xfrm>
          <a:prstGeom prst="rect">
            <a:avLst/>
          </a:prstGeom>
          <a:noFill/>
          <a:ln w="9525">
            <a:noFill/>
            <a:miter lim="800000"/>
            <a:headEnd/>
            <a:tailEnd/>
          </a:ln>
          <a:effectLst/>
        </p:spPr>
        <p:txBody>
          <a:bodyPr wrap="none">
            <a:prstTxWarp prst="textNoShape">
              <a:avLst/>
            </a:prstTxWarp>
            <a:spAutoFit/>
          </a:bodyPr>
          <a:lstStyle/>
          <a:p>
            <a:r>
              <a:rPr lang="en-US">
                <a:solidFill>
                  <a:srgbClr val="FF0000"/>
                </a:solidFill>
                <a:latin typeface="Times" pitchFamily="-112" charset="0"/>
              </a:rPr>
              <a:t>^</a:t>
            </a:r>
          </a:p>
        </p:txBody>
      </p:sp>
      <p:sp>
        <p:nvSpPr>
          <p:cNvPr id="86027" name="Text Box 11"/>
          <p:cNvSpPr txBox="1">
            <a:spLocks noChangeArrowheads="1"/>
          </p:cNvSpPr>
          <p:nvPr/>
        </p:nvSpPr>
        <p:spPr bwMode="auto">
          <a:xfrm>
            <a:off x="6453188" y="5745163"/>
            <a:ext cx="633412" cy="579437"/>
          </a:xfrm>
          <a:prstGeom prst="rect">
            <a:avLst/>
          </a:prstGeom>
          <a:noFill/>
          <a:ln w="9525">
            <a:noFill/>
            <a:miter lim="800000"/>
            <a:headEnd/>
            <a:tailEnd/>
          </a:ln>
          <a:effectLst/>
        </p:spPr>
        <p:txBody>
          <a:bodyPr wrap="none">
            <a:prstTxWarp prst="textNoShape">
              <a:avLst/>
            </a:prstTxWarp>
            <a:spAutoFit/>
          </a:bodyPr>
          <a:lstStyle/>
          <a:p>
            <a:r>
              <a:rPr lang="en-US" sz="3200">
                <a:solidFill>
                  <a:schemeClr val="accent2"/>
                </a:solidFill>
                <a:latin typeface="Times" pitchFamily="-112" charset="0"/>
              </a:rPr>
              <a:t>e’</a:t>
            </a:r>
            <a:r>
              <a:rPr lang="en-US" sz="3200" baseline="-25000">
                <a:solidFill>
                  <a:schemeClr val="accent2"/>
                </a:solidFill>
                <a:latin typeface="Times" pitchFamily="-112" charset="0"/>
              </a:rPr>
              <a:t>1</a:t>
            </a:r>
            <a:endParaRPr lang="en-US" sz="3200">
              <a:solidFill>
                <a:schemeClr val="accent2"/>
              </a:solidFill>
              <a:latin typeface="Times" pitchFamily="-112" charset="0"/>
            </a:endParaRPr>
          </a:p>
        </p:txBody>
      </p:sp>
      <p:sp>
        <p:nvSpPr>
          <p:cNvPr id="86028" name="Text Box 12"/>
          <p:cNvSpPr txBox="1">
            <a:spLocks noChangeArrowheads="1"/>
          </p:cNvSpPr>
          <p:nvPr/>
        </p:nvSpPr>
        <p:spPr bwMode="auto">
          <a:xfrm>
            <a:off x="6469063" y="5622925"/>
            <a:ext cx="327025" cy="457200"/>
          </a:xfrm>
          <a:prstGeom prst="rect">
            <a:avLst/>
          </a:prstGeom>
          <a:noFill/>
          <a:ln w="9525">
            <a:noFill/>
            <a:miter lim="800000"/>
            <a:headEnd/>
            <a:tailEnd/>
          </a:ln>
          <a:effectLst/>
        </p:spPr>
        <p:txBody>
          <a:bodyPr wrap="none">
            <a:prstTxWarp prst="textNoShape">
              <a:avLst/>
            </a:prstTxWarp>
            <a:spAutoFit/>
          </a:bodyPr>
          <a:lstStyle/>
          <a:p>
            <a:r>
              <a:rPr lang="en-US">
                <a:solidFill>
                  <a:schemeClr val="accent2"/>
                </a:solidFill>
                <a:latin typeface="Times" pitchFamily="-112" charset="0"/>
              </a:rPr>
              <a:t>^</a:t>
            </a:r>
          </a:p>
        </p:txBody>
      </p:sp>
      <p:sp>
        <p:nvSpPr>
          <p:cNvPr id="86029" name="Text Box 13"/>
          <p:cNvSpPr txBox="1">
            <a:spLocks noChangeArrowheads="1"/>
          </p:cNvSpPr>
          <p:nvPr/>
        </p:nvSpPr>
        <p:spPr bwMode="auto">
          <a:xfrm>
            <a:off x="7696200" y="4678363"/>
            <a:ext cx="1027113" cy="579437"/>
          </a:xfrm>
          <a:prstGeom prst="rect">
            <a:avLst/>
          </a:prstGeom>
          <a:noFill/>
          <a:ln w="9525">
            <a:noFill/>
            <a:miter lim="800000"/>
            <a:headEnd/>
            <a:tailEnd/>
          </a:ln>
          <a:effectLst/>
        </p:spPr>
        <p:txBody>
          <a:bodyPr wrap="none">
            <a:prstTxWarp prst="textNoShape">
              <a:avLst/>
            </a:prstTxWarp>
            <a:spAutoFit/>
          </a:bodyPr>
          <a:lstStyle/>
          <a:p>
            <a:r>
              <a:rPr lang="en-US" sz="3200">
                <a:solidFill>
                  <a:srgbClr val="FF0000"/>
                </a:solidFill>
                <a:latin typeface="Times" pitchFamily="-112" charset="0"/>
              </a:rPr>
              <a:t>e</a:t>
            </a:r>
            <a:r>
              <a:rPr lang="en-US" sz="3200" baseline="-25000">
                <a:solidFill>
                  <a:srgbClr val="FF0000"/>
                </a:solidFill>
                <a:latin typeface="Times" pitchFamily="-112" charset="0"/>
              </a:rPr>
              <a:t>2 </a:t>
            </a:r>
            <a:r>
              <a:rPr lang="en-US" sz="3200">
                <a:solidFill>
                  <a:srgbClr val="FF0000"/>
                </a:solidFill>
                <a:latin typeface="Times" pitchFamily="-112" charset="0"/>
              </a:rPr>
              <a:t>// </a:t>
            </a:r>
            <a:r>
              <a:rPr lang="en-US" sz="3200" b="1">
                <a:solidFill>
                  <a:srgbClr val="FF0000"/>
                </a:solidFill>
                <a:latin typeface="Times" pitchFamily="-112" charset="0"/>
              </a:rPr>
              <a:t>t</a:t>
            </a:r>
            <a:endParaRPr lang="en-US" sz="3200">
              <a:solidFill>
                <a:srgbClr val="FF0000"/>
              </a:solidFill>
              <a:latin typeface="Times" pitchFamily="-112" charset="0"/>
            </a:endParaRPr>
          </a:p>
        </p:txBody>
      </p:sp>
      <p:sp>
        <p:nvSpPr>
          <p:cNvPr id="86030" name="Text Box 14"/>
          <p:cNvSpPr txBox="1">
            <a:spLocks noChangeArrowheads="1"/>
          </p:cNvSpPr>
          <p:nvPr/>
        </p:nvSpPr>
        <p:spPr bwMode="auto">
          <a:xfrm>
            <a:off x="7712075" y="4556125"/>
            <a:ext cx="327025" cy="457200"/>
          </a:xfrm>
          <a:prstGeom prst="rect">
            <a:avLst/>
          </a:prstGeom>
          <a:noFill/>
          <a:ln w="9525">
            <a:noFill/>
            <a:miter lim="800000"/>
            <a:headEnd/>
            <a:tailEnd/>
          </a:ln>
          <a:effectLst/>
        </p:spPr>
        <p:txBody>
          <a:bodyPr wrap="none">
            <a:prstTxWarp prst="textNoShape">
              <a:avLst/>
            </a:prstTxWarp>
            <a:spAutoFit/>
          </a:bodyPr>
          <a:lstStyle/>
          <a:p>
            <a:r>
              <a:rPr lang="en-US">
                <a:solidFill>
                  <a:srgbClr val="FF0000"/>
                </a:solidFill>
                <a:latin typeface="Times" pitchFamily="-112" charset="0"/>
              </a:rPr>
              <a:t>^</a:t>
            </a:r>
          </a:p>
        </p:txBody>
      </p:sp>
      <p:sp>
        <p:nvSpPr>
          <p:cNvPr id="86031" name="Text Box 15"/>
          <p:cNvSpPr txBox="1">
            <a:spLocks noChangeArrowheads="1"/>
          </p:cNvSpPr>
          <p:nvPr/>
        </p:nvSpPr>
        <p:spPr bwMode="auto">
          <a:xfrm>
            <a:off x="8205788" y="3397250"/>
            <a:ext cx="633412" cy="579438"/>
          </a:xfrm>
          <a:prstGeom prst="rect">
            <a:avLst/>
          </a:prstGeom>
          <a:noFill/>
          <a:ln w="9525">
            <a:noFill/>
            <a:miter lim="800000"/>
            <a:headEnd/>
            <a:tailEnd/>
          </a:ln>
          <a:effectLst/>
        </p:spPr>
        <p:txBody>
          <a:bodyPr wrap="none">
            <a:prstTxWarp prst="textNoShape">
              <a:avLst/>
            </a:prstTxWarp>
            <a:spAutoFit/>
          </a:bodyPr>
          <a:lstStyle/>
          <a:p>
            <a:r>
              <a:rPr lang="en-US" sz="3200">
                <a:solidFill>
                  <a:schemeClr val="accent2"/>
                </a:solidFill>
                <a:latin typeface="Times" pitchFamily="-112" charset="0"/>
              </a:rPr>
              <a:t>e’</a:t>
            </a:r>
            <a:r>
              <a:rPr lang="en-US" sz="3200" baseline="-25000">
                <a:solidFill>
                  <a:schemeClr val="accent2"/>
                </a:solidFill>
                <a:latin typeface="Times" pitchFamily="-112" charset="0"/>
              </a:rPr>
              <a:t>2</a:t>
            </a:r>
            <a:endParaRPr lang="en-US" sz="3200">
              <a:solidFill>
                <a:schemeClr val="accent2"/>
              </a:solidFill>
              <a:latin typeface="Times" pitchFamily="-112" charset="0"/>
            </a:endParaRPr>
          </a:p>
        </p:txBody>
      </p:sp>
      <p:sp>
        <p:nvSpPr>
          <p:cNvPr id="86032" name="Text Box 16"/>
          <p:cNvSpPr txBox="1">
            <a:spLocks noChangeArrowheads="1"/>
          </p:cNvSpPr>
          <p:nvPr/>
        </p:nvSpPr>
        <p:spPr bwMode="auto">
          <a:xfrm>
            <a:off x="8221663" y="3275013"/>
            <a:ext cx="327025" cy="457200"/>
          </a:xfrm>
          <a:prstGeom prst="rect">
            <a:avLst/>
          </a:prstGeom>
          <a:noFill/>
          <a:ln w="9525">
            <a:noFill/>
            <a:miter lim="800000"/>
            <a:headEnd/>
            <a:tailEnd/>
          </a:ln>
          <a:effectLst/>
        </p:spPr>
        <p:txBody>
          <a:bodyPr wrap="none">
            <a:prstTxWarp prst="textNoShape">
              <a:avLst/>
            </a:prstTxWarp>
            <a:spAutoFit/>
          </a:bodyPr>
          <a:lstStyle/>
          <a:p>
            <a:r>
              <a:rPr lang="en-US">
                <a:solidFill>
                  <a:schemeClr val="accent2"/>
                </a:solidFill>
                <a:latin typeface="Times" pitchFamily="-112" charset="0"/>
              </a:rPr>
              <a:t>^</a:t>
            </a:r>
          </a:p>
        </p:txBody>
      </p:sp>
      <p:sp>
        <p:nvSpPr>
          <p:cNvPr id="86033" name="Text Box 17"/>
          <p:cNvSpPr txBox="1">
            <a:spLocks noChangeArrowheads="1"/>
          </p:cNvSpPr>
          <p:nvPr/>
        </p:nvSpPr>
        <p:spPr bwMode="auto">
          <a:xfrm>
            <a:off x="6224588" y="2239963"/>
            <a:ext cx="1682750" cy="579437"/>
          </a:xfrm>
          <a:prstGeom prst="rect">
            <a:avLst/>
          </a:prstGeom>
          <a:noFill/>
          <a:ln w="9525">
            <a:noFill/>
            <a:miter lim="800000"/>
            <a:headEnd/>
            <a:tailEnd/>
          </a:ln>
          <a:effectLst/>
        </p:spPr>
        <p:txBody>
          <a:bodyPr wrap="none">
            <a:prstTxWarp prst="textNoShape">
              <a:avLst/>
            </a:prstTxWarp>
            <a:spAutoFit/>
          </a:bodyPr>
          <a:lstStyle/>
          <a:p>
            <a:r>
              <a:rPr lang="en-US" sz="3200">
                <a:solidFill>
                  <a:srgbClr val="FF0000"/>
                </a:solidFill>
                <a:latin typeface="Times" pitchFamily="-112" charset="0"/>
              </a:rPr>
              <a:t>e</a:t>
            </a:r>
            <a:r>
              <a:rPr lang="en-US" sz="3200" baseline="-25000">
                <a:solidFill>
                  <a:srgbClr val="FF0000"/>
                </a:solidFill>
                <a:latin typeface="Times" pitchFamily="-112" charset="0"/>
              </a:rPr>
              <a:t>3 </a:t>
            </a:r>
            <a:r>
              <a:rPr lang="en-US" sz="3200">
                <a:solidFill>
                  <a:srgbClr val="FF0000"/>
                </a:solidFill>
                <a:latin typeface="Times" pitchFamily="-112" charset="0"/>
                <a:sym typeface="Symbol" pitchFamily="-112" charset="2"/>
              </a:rPr>
              <a:t>// (hkl)</a:t>
            </a:r>
          </a:p>
        </p:txBody>
      </p:sp>
      <p:sp>
        <p:nvSpPr>
          <p:cNvPr id="86034" name="Text Box 18"/>
          <p:cNvSpPr txBox="1">
            <a:spLocks noChangeArrowheads="1"/>
          </p:cNvSpPr>
          <p:nvPr/>
        </p:nvSpPr>
        <p:spPr bwMode="auto">
          <a:xfrm>
            <a:off x="6240463" y="2117725"/>
            <a:ext cx="327025" cy="457200"/>
          </a:xfrm>
          <a:prstGeom prst="rect">
            <a:avLst/>
          </a:prstGeom>
          <a:noFill/>
          <a:ln w="9525">
            <a:noFill/>
            <a:miter lim="800000"/>
            <a:headEnd/>
            <a:tailEnd/>
          </a:ln>
          <a:effectLst/>
        </p:spPr>
        <p:txBody>
          <a:bodyPr wrap="none">
            <a:prstTxWarp prst="textNoShape">
              <a:avLst/>
            </a:prstTxWarp>
            <a:spAutoFit/>
          </a:bodyPr>
          <a:lstStyle/>
          <a:p>
            <a:r>
              <a:rPr lang="en-US">
                <a:solidFill>
                  <a:srgbClr val="FF0000"/>
                </a:solidFill>
                <a:latin typeface="Times" pitchFamily="-112" charset="0"/>
              </a:rPr>
              <a:t>^</a:t>
            </a:r>
          </a:p>
        </p:txBody>
      </p:sp>
      <p:sp>
        <p:nvSpPr>
          <p:cNvPr id="86035" name="Text Box 19"/>
          <p:cNvSpPr txBox="1">
            <a:spLocks noChangeArrowheads="1"/>
          </p:cNvSpPr>
          <p:nvPr/>
        </p:nvSpPr>
        <p:spPr bwMode="auto">
          <a:xfrm>
            <a:off x="4471988" y="2163763"/>
            <a:ext cx="633412" cy="579437"/>
          </a:xfrm>
          <a:prstGeom prst="rect">
            <a:avLst/>
          </a:prstGeom>
          <a:noFill/>
          <a:ln w="9525">
            <a:noFill/>
            <a:miter lim="800000"/>
            <a:headEnd/>
            <a:tailEnd/>
          </a:ln>
          <a:effectLst/>
        </p:spPr>
        <p:txBody>
          <a:bodyPr wrap="none">
            <a:prstTxWarp prst="textNoShape">
              <a:avLst/>
            </a:prstTxWarp>
            <a:spAutoFit/>
          </a:bodyPr>
          <a:lstStyle/>
          <a:p>
            <a:r>
              <a:rPr lang="en-US" sz="3200" dirty="0">
                <a:solidFill>
                  <a:schemeClr val="accent2"/>
                </a:solidFill>
                <a:latin typeface="Times" pitchFamily="-112" charset="0"/>
              </a:rPr>
              <a:t>e’</a:t>
            </a:r>
            <a:r>
              <a:rPr lang="en-US" sz="3200" baseline="-25000" dirty="0">
                <a:solidFill>
                  <a:schemeClr val="accent2"/>
                </a:solidFill>
                <a:latin typeface="Times" pitchFamily="-112" charset="0"/>
              </a:rPr>
              <a:t>3</a:t>
            </a:r>
            <a:endParaRPr lang="en-US" sz="3200" dirty="0">
              <a:solidFill>
                <a:schemeClr val="accent2"/>
              </a:solidFill>
              <a:latin typeface="Times" pitchFamily="-112" charset="0"/>
            </a:endParaRPr>
          </a:p>
        </p:txBody>
      </p:sp>
      <p:sp>
        <p:nvSpPr>
          <p:cNvPr id="86036" name="Text Box 20"/>
          <p:cNvSpPr txBox="1">
            <a:spLocks noChangeArrowheads="1"/>
          </p:cNvSpPr>
          <p:nvPr/>
        </p:nvSpPr>
        <p:spPr bwMode="auto">
          <a:xfrm>
            <a:off x="4487863" y="2041525"/>
            <a:ext cx="327025" cy="457200"/>
          </a:xfrm>
          <a:prstGeom prst="rect">
            <a:avLst/>
          </a:prstGeom>
          <a:noFill/>
          <a:ln w="9525">
            <a:noFill/>
            <a:miter lim="800000"/>
            <a:headEnd/>
            <a:tailEnd/>
          </a:ln>
          <a:effectLst/>
        </p:spPr>
        <p:txBody>
          <a:bodyPr wrap="none">
            <a:prstTxWarp prst="textNoShape">
              <a:avLst/>
            </a:prstTxWarp>
            <a:spAutoFit/>
          </a:bodyPr>
          <a:lstStyle/>
          <a:p>
            <a:r>
              <a:rPr lang="en-US" dirty="0">
                <a:solidFill>
                  <a:schemeClr val="accent2"/>
                </a:solidFill>
                <a:latin typeface="Times" pitchFamily="-112" charset="0"/>
              </a:rPr>
              <a:t>^</a:t>
            </a:r>
          </a:p>
        </p:txBody>
      </p:sp>
      <p:sp>
        <p:nvSpPr>
          <p:cNvPr id="86037" name="Text Box 21"/>
          <p:cNvSpPr txBox="1">
            <a:spLocks noChangeArrowheads="1"/>
          </p:cNvSpPr>
          <p:nvPr/>
        </p:nvSpPr>
        <p:spPr bwMode="auto">
          <a:xfrm>
            <a:off x="8397875" y="4572000"/>
            <a:ext cx="327025" cy="457200"/>
          </a:xfrm>
          <a:prstGeom prst="rect">
            <a:avLst/>
          </a:prstGeom>
          <a:noFill/>
          <a:ln w="9525">
            <a:noFill/>
            <a:miter lim="800000"/>
            <a:headEnd/>
            <a:tailEnd/>
          </a:ln>
          <a:effectLst/>
        </p:spPr>
        <p:txBody>
          <a:bodyPr wrap="none">
            <a:prstTxWarp prst="textNoShape">
              <a:avLst/>
            </a:prstTxWarp>
            <a:spAutoFit/>
          </a:bodyPr>
          <a:lstStyle/>
          <a:p>
            <a:r>
              <a:rPr lang="en-US">
                <a:solidFill>
                  <a:srgbClr val="FF0000"/>
                </a:solidFill>
                <a:latin typeface="Times" pitchFamily="-112" charset="0"/>
              </a:rPr>
              <a:t>^</a:t>
            </a:r>
          </a:p>
        </p:txBody>
      </p:sp>
      <p:sp>
        <p:nvSpPr>
          <p:cNvPr id="86038" name="Text Box 22"/>
          <p:cNvSpPr txBox="1">
            <a:spLocks noChangeArrowheads="1"/>
          </p:cNvSpPr>
          <p:nvPr/>
        </p:nvSpPr>
        <p:spPr bwMode="auto">
          <a:xfrm>
            <a:off x="3794125" y="2498725"/>
            <a:ext cx="844550" cy="457200"/>
          </a:xfrm>
          <a:prstGeom prst="rect">
            <a:avLst/>
          </a:prstGeom>
          <a:noFill/>
          <a:ln w="9525">
            <a:noFill/>
            <a:miter lim="800000"/>
            <a:headEnd/>
            <a:tailEnd/>
          </a:ln>
          <a:effectLst/>
        </p:spPr>
        <p:txBody>
          <a:bodyPr wrap="none">
            <a:prstTxWarp prst="textNoShape">
              <a:avLst/>
            </a:prstTxWarp>
            <a:spAutoFit/>
          </a:bodyPr>
          <a:lstStyle/>
          <a:p>
            <a:r>
              <a:rPr lang="en-US">
                <a:solidFill>
                  <a:schemeClr val="accent2"/>
                </a:solidFill>
                <a:latin typeface="Times" pitchFamily="-112" charset="0"/>
              </a:rPr>
              <a:t>[001]</a:t>
            </a:r>
          </a:p>
        </p:txBody>
      </p:sp>
      <p:sp>
        <p:nvSpPr>
          <p:cNvPr id="86039" name="Text Box 23"/>
          <p:cNvSpPr txBox="1">
            <a:spLocks noChangeArrowheads="1"/>
          </p:cNvSpPr>
          <p:nvPr/>
        </p:nvSpPr>
        <p:spPr bwMode="auto">
          <a:xfrm>
            <a:off x="8077200" y="2971800"/>
            <a:ext cx="844550" cy="457200"/>
          </a:xfrm>
          <a:prstGeom prst="rect">
            <a:avLst/>
          </a:prstGeom>
          <a:noFill/>
          <a:ln w="9525">
            <a:noFill/>
            <a:miter lim="800000"/>
            <a:headEnd/>
            <a:tailEnd/>
          </a:ln>
          <a:effectLst/>
        </p:spPr>
        <p:txBody>
          <a:bodyPr wrap="none">
            <a:prstTxWarp prst="textNoShape">
              <a:avLst/>
            </a:prstTxWarp>
            <a:spAutoFit/>
          </a:bodyPr>
          <a:lstStyle/>
          <a:p>
            <a:r>
              <a:rPr lang="en-US">
                <a:solidFill>
                  <a:schemeClr val="accent2"/>
                </a:solidFill>
                <a:latin typeface="Times" pitchFamily="-112" charset="0"/>
              </a:rPr>
              <a:t>[010]</a:t>
            </a:r>
          </a:p>
        </p:txBody>
      </p:sp>
      <p:sp>
        <p:nvSpPr>
          <p:cNvPr id="86040" name="Text Box 24"/>
          <p:cNvSpPr txBox="1">
            <a:spLocks noChangeArrowheads="1"/>
          </p:cNvSpPr>
          <p:nvPr/>
        </p:nvSpPr>
        <p:spPr bwMode="auto">
          <a:xfrm>
            <a:off x="7239000" y="5791200"/>
            <a:ext cx="844550" cy="457200"/>
          </a:xfrm>
          <a:prstGeom prst="rect">
            <a:avLst/>
          </a:prstGeom>
          <a:noFill/>
          <a:ln w="9525">
            <a:noFill/>
            <a:miter lim="800000"/>
            <a:headEnd/>
            <a:tailEnd/>
          </a:ln>
          <a:effectLst/>
        </p:spPr>
        <p:txBody>
          <a:bodyPr wrap="none">
            <a:prstTxWarp prst="textNoShape">
              <a:avLst/>
            </a:prstTxWarp>
            <a:spAutoFit/>
          </a:bodyPr>
          <a:lstStyle/>
          <a:p>
            <a:r>
              <a:rPr lang="en-US">
                <a:solidFill>
                  <a:schemeClr val="accent2"/>
                </a:solidFill>
                <a:latin typeface="Times" pitchFamily="-112" charset="0"/>
              </a:rPr>
              <a:t>[100]</a:t>
            </a:r>
          </a:p>
        </p:txBody>
      </p:sp>
      <p:sp>
        <p:nvSpPr>
          <p:cNvPr id="86041" name="Text Box 25"/>
          <p:cNvSpPr txBox="1">
            <a:spLocks noChangeArrowheads="1"/>
          </p:cNvSpPr>
          <p:nvPr/>
        </p:nvSpPr>
        <p:spPr bwMode="auto">
          <a:xfrm>
            <a:off x="457201" y="2162174"/>
            <a:ext cx="2743200" cy="3170099"/>
          </a:xfrm>
          <a:prstGeom prst="rect">
            <a:avLst/>
          </a:prstGeom>
          <a:noFill/>
          <a:ln w="9525">
            <a:noFill/>
            <a:miter lim="800000"/>
            <a:headEnd/>
            <a:tailEnd/>
          </a:ln>
          <a:effectLst/>
        </p:spPr>
        <p:txBody>
          <a:bodyPr wrap="square">
            <a:prstTxWarp prst="textNoShape">
              <a:avLst/>
            </a:prstTxWarp>
            <a:spAutoFit/>
          </a:bodyPr>
          <a:lstStyle/>
          <a:p>
            <a:r>
              <a:rPr lang="en-US" sz="2000" dirty="0"/>
              <a:t>Miller index</a:t>
            </a:r>
            <a:br>
              <a:rPr lang="en-US" sz="2000" dirty="0"/>
            </a:br>
            <a:r>
              <a:rPr lang="en-US" sz="2000" dirty="0"/>
              <a:t>notation of</a:t>
            </a:r>
            <a:br>
              <a:rPr lang="en-US" sz="2000" dirty="0"/>
            </a:br>
            <a:r>
              <a:rPr lang="en-US" sz="2000" dirty="0"/>
              <a:t>texture component</a:t>
            </a:r>
            <a:br>
              <a:rPr lang="en-US" sz="2000" dirty="0"/>
            </a:br>
            <a:r>
              <a:rPr lang="en-US" sz="2000" dirty="0"/>
              <a:t>specifies direction</a:t>
            </a:r>
            <a:br>
              <a:rPr lang="en-US" sz="2000" dirty="0"/>
            </a:br>
            <a:r>
              <a:rPr lang="en-US" sz="2000" dirty="0"/>
              <a:t>cosines of crystal</a:t>
            </a:r>
            <a:br>
              <a:rPr lang="en-US" sz="2000" dirty="0"/>
            </a:br>
            <a:r>
              <a:rPr lang="en-US" sz="2000" dirty="0"/>
              <a:t>directions // to</a:t>
            </a:r>
            <a:br>
              <a:rPr lang="en-US" sz="2000" dirty="0"/>
            </a:br>
            <a:r>
              <a:rPr lang="en-US" sz="2000" dirty="0"/>
              <a:t>sample axes</a:t>
            </a:r>
            <a:r>
              <a:rPr lang="en-US" sz="2000" dirty="0" smtClean="0"/>
              <a:t>.  Form the second axis from the cross-product of the 3</a:t>
            </a:r>
            <a:r>
              <a:rPr lang="en-US" sz="2000" baseline="30000" dirty="0" smtClean="0"/>
              <a:t>rd</a:t>
            </a:r>
            <a:r>
              <a:rPr lang="en-US" sz="2000" dirty="0" smtClean="0"/>
              <a:t> and 1</a:t>
            </a:r>
            <a:r>
              <a:rPr lang="en-US" sz="2000" baseline="30000" dirty="0" smtClean="0"/>
              <a:t>st</a:t>
            </a:r>
            <a:r>
              <a:rPr lang="en-US" sz="2000" dirty="0" smtClean="0"/>
              <a:t> axes.</a:t>
            </a:r>
            <a:endParaRPr lang="en-US" dirty="0">
              <a:latin typeface="Times" pitchFamily="-112" charset="0"/>
            </a:endParaRPr>
          </a:p>
        </p:txBody>
      </p:sp>
      <p:sp>
        <p:nvSpPr>
          <p:cNvPr id="86042" name="Text Box 26"/>
          <p:cNvSpPr txBox="1">
            <a:spLocks noChangeArrowheads="1"/>
          </p:cNvSpPr>
          <p:nvPr/>
        </p:nvSpPr>
        <p:spPr bwMode="auto">
          <a:xfrm>
            <a:off x="638175" y="1447800"/>
            <a:ext cx="4619625" cy="579438"/>
          </a:xfrm>
          <a:prstGeom prst="rect">
            <a:avLst/>
          </a:prstGeom>
          <a:noFill/>
          <a:ln w="9525">
            <a:noFill/>
            <a:miter lim="800000"/>
            <a:headEnd/>
            <a:tailEnd/>
          </a:ln>
          <a:effectLst/>
        </p:spPr>
        <p:txBody>
          <a:bodyPr wrap="none">
            <a:prstTxWarp prst="textNoShape">
              <a:avLst/>
            </a:prstTxWarp>
            <a:spAutoFit/>
          </a:bodyPr>
          <a:lstStyle/>
          <a:p>
            <a:r>
              <a:rPr lang="en-US" sz="3200">
                <a:solidFill>
                  <a:srgbClr val="FF0000"/>
                </a:solidFill>
                <a:latin typeface="Times" pitchFamily="-112" charset="0"/>
              </a:rPr>
              <a:t>Sample </a:t>
            </a:r>
            <a:r>
              <a:rPr lang="en-US" sz="3200">
                <a:latin typeface="Times" pitchFamily="-112" charset="0"/>
              </a:rPr>
              <a:t>to </a:t>
            </a:r>
            <a:r>
              <a:rPr lang="en-US" sz="3200">
                <a:solidFill>
                  <a:schemeClr val="accent2"/>
                </a:solidFill>
                <a:latin typeface="Times" pitchFamily="-112" charset="0"/>
              </a:rPr>
              <a:t>Crystal (primed)</a:t>
            </a:r>
            <a:endParaRPr lang="en-US" sz="3200">
              <a:latin typeface="Times" pitchFamily="-112" charset="0"/>
            </a:endParaRPr>
          </a:p>
        </p:txBody>
      </p:sp>
      <p:sp>
        <p:nvSpPr>
          <p:cNvPr id="86043" name="Text Box 27"/>
          <p:cNvSpPr txBox="1">
            <a:spLocks noChangeArrowheads="1"/>
          </p:cNvSpPr>
          <p:nvPr/>
        </p:nvSpPr>
        <p:spPr bwMode="auto">
          <a:xfrm>
            <a:off x="1208088" y="5749925"/>
            <a:ext cx="2446337" cy="579438"/>
          </a:xfrm>
          <a:prstGeom prst="rect">
            <a:avLst/>
          </a:prstGeom>
          <a:noFill/>
          <a:ln w="9525">
            <a:noFill/>
            <a:miter lim="800000"/>
            <a:headEnd/>
            <a:tailEnd/>
          </a:ln>
          <a:effectLst/>
        </p:spPr>
        <p:txBody>
          <a:bodyPr wrap="none">
            <a:prstTxWarp prst="textNoShape">
              <a:avLst/>
            </a:prstTxWarp>
            <a:spAutoFit/>
          </a:bodyPr>
          <a:lstStyle/>
          <a:p>
            <a:r>
              <a:rPr lang="en-US" sz="3200" b="1">
                <a:latin typeface="Times" pitchFamily="-112" charset="0"/>
              </a:rPr>
              <a:t>t</a:t>
            </a:r>
            <a:r>
              <a:rPr lang="en-US" sz="3200">
                <a:latin typeface="Times" pitchFamily="-112" charset="0"/>
              </a:rPr>
              <a:t> = </a:t>
            </a:r>
            <a:r>
              <a:rPr lang="en-US" sz="3200" b="1">
                <a:latin typeface="Times" pitchFamily="-112" charset="0"/>
              </a:rPr>
              <a:t>hkl</a:t>
            </a:r>
            <a:r>
              <a:rPr lang="en-US" sz="3200">
                <a:latin typeface="Times" pitchFamily="-112" charset="0"/>
              </a:rPr>
              <a:t> </a:t>
            </a:r>
            <a:r>
              <a:rPr lang="en-US" sz="3200">
                <a:latin typeface="Helvetica" pitchFamily="-112" charset="0"/>
              </a:rPr>
              <a:t>x</a:t>
            </a:r>
            <a:r>
              <a:rPr lang="en-US" sz="3200">
                <a:latin typeface="Times" pitchFamily="-112" charset="0"/>
              </a:rPr>
              <a:t> </a:t>
            </a:r>
            <a:r>
              <a:rPr lang="en-US" sz="3200" b="1">
                <a:latin typeface="Times" pitchFamily="-112" charset="0"/>
              </a:rPr>
              <a:t>uvw</a:t>
            </a:r>
          </a:p>
        </p:txBody>
      </p:sp>
      <p:sp>
        <p:nvSpPr>
          <p:cNvPr id="86044" name="Text Box 28"/>
          <p:cNvSpPr txBox="1">
            <a:spLocks noChangeArrowheads="1"/>
          </p:cNvSpPr>
          <p:nvPr/>
        </p:nvSpPr>
        <p:spPr bwMode="auto">
          <a:xfrm>
            <a:off x="228600" y="6354763"/>
            <a:ext cx="7289800" cy="406400"/>
          </a:xfrm>
          <a:prstGeom prst="rect">
            <a:avLst/>
          </a:prstGeom>
          <a:solidFill>
            <a:srgbClr val="FFFF99"/>
          </a:solidFill>
          <a:ln w="9525">
            <a:solidFill>
              <a:schemeClr val="tx1"/>
            </a:solidFill>
            <a:miter lim="800000"/>
            <a:headEnd/>
            <a:tailEnd/>
          </a:ln>
          <a:effectLst/>
        </p:spPr>
        <p:txBody>
          <a:bodyPr wrap="none">
            <a:prstTxWarp prst="textNoShape">
              <a:avLst/>
            </a:prstTxWarp>
            <a:spAutoFit/>
          </a:bodyPr>
          <a:lstStyle/>
          <a:p>
            <a:r>
              <a:rPr lang="en-US" sz="2000">
                <a:latin typeface="Times" pitchFamily="-112" charset="0"/>
              </a:rPr>
              <a:t>Obj/notation </a:t>
            </a:r>
            <a:r>
              <a:rPr lang="en-US" sz="2000">
                <a:solidFill>
                  <a:srgbClr val="FF0000"/>
                </a:solidFill>
                <a:latin typeface="Times" pitchFamily="-112" charset="0"/>
              </a:rPr>
              <a:t> AxisTransformation</a:t>
            </a:r>
            <a:r>
              <a:rPr lang="en-US" sz="2000">
                <a:latin typeface="Times" pitchFamily="-112" charset="0"/>
              </a:rPr>
              <a:t>  Matrix  EulerAngles  Components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 name="Slide Number Placeholder 4"/>
          <p:cNvSpPr>
            <a:spLocks noGrp="1"/>
          </p:cNvSpPr>
          <p:nvPr>
            <p:ph type="sldNum" sz="quarter" idx="12"/>
          </p:nvPr>
        </p:nvSpPr>
        <p:spPr/>
        <p:txBody>
          <a:bodyPr/>
          <a:lstStyle/>
          <a:p>
            <a:fld id="{2334F614-E3FE-1B44-AF1C-3B033163E2B8}" type="slidenum">
              <a:rPr lang="en-US"/>
              <a:pPr/>
              <a:t>12</a:t>
            </a:fld>
            <a:endParaRPr lang="en-US"/>
          </a:p>
        </p:txBody>
      </p:sp>
      <p:sp>
        <p:nvSpPr>
          <p:cNvPr id="141314" name="Rectangle 2"/>
          <p:cNvSpPr>
            <a:spLocks noGrp="1" noChangeArrowheads="1"/>
          </p:cNvSpPr>
          <p:nvPr>
            <p:ph type="title"/>
          </p:nvPr>
        </p:nvSpPr>
        <p:spPr>
          <a:xfrm>
            <a:off x="685800" y="76200"/>
            <a:ext cx="7772400" cy="1143000"/>
          </a:xfrm>
        </p:spPr>
        <p:txBody>
          <a:bodyPr/>
          <a:lstStyle/>
          <a:p>
            <a:r>
              <a:rPr lang="en-US"/>
              <a:t>Form matrix from Miller Indices</a:t>
            </a:r>
          </a:p>
        </p:txBody>
      </p:sp>
      <p:graphicFrame>
        <p:nvGraphicFramePr>
          <p:cNvPr id="141315" name="Object 3"/>
          <p:cNvGraphicFramePr>
            <a:graphicFrameLocks noChangeAspect="1"/>
          </p:cNvGraphicFramePr>
          <p:nvPr/>
        </p:nvGraphicFramePr>
        <p:xfrm>
          <a:off x="4562475" y="2395538"/>
          <a:ext cx="3656013" cy="1208087"/>
        </p:xfrm>
        <a:graphic>
          <a:graphicData uri="http://schemas.openxmlformats.org/presentationml/2006/ole">
            <p:oleObj spid="_x0000_s141315" name="Equation" r:id="rId4" imgW="1206500" imgH="406400" progId="Equation.3">
              <p:embed/>
            </p:oleObj>
          </a:graphicData>
        </a:graphic>
      </p:graphicFrame>
      <p:graphicFrame>
        <p:nvGraphicFramePr>
          <p:cNvPr id="141316" name="Object 4"/>
          <p:cNvGraphicFramePr>
            <a:graphicFrameLocks noChangeAspect="1"/>
          </p:cNvGraphicFramePr>
          <p:nvPr/>
        </p:nvGraphicFramePr>
        <p:xfrm>
          <a:off x="479425" y="2711450"/>
          <a:ext cx="3656013" cy="1236663"/>
        </p:xfrm>
        <a:graphic>
          <a:graphicData uri="http://schemas.openxmlformats.org/presentationml/2006/ole">
            <p:oleObj spid="_x0000_s141316" name="Equation" r:id="rId5" imgW="1104900" imgH="381000" progId="Equation.3">
              <p:embed/>
            </p:oleObj>
          </a:graphicData>
        </a:graphic>
      </p:graphicFrame>
      <p:graphicFrame>
        <p:nvGraphicFramePr>
          <p:cNvPr id="141317" name="Object 5"/>
          <p:cNvGraphicFramePr>
            <a:graphicFrameLocks noChangeAspect="1"/>
          </p:cNvGraphicFramePr>
          <p:nvPr/>
        </p:nvGraphicFramePr>
        <p:xfrm>
          <a:off x="609600" y="4267200"/>
          <a:ext cx="2101850" cy="1647825"/>
        </p:xfrm>
        <a:graphic>
          <a:graphicData uri="http://schemas.openxmlformats.org/presentationml/2006/ole">
            <p:oleObj spid="_x0000_s141317" name="Equation" r:id="rId6" imgW="647700" imgH="508000" progId="Equation.3">
              <p:embed/>
            </p:oleObj>
          </a:graphicData>
        </a:graphic>
      </p:graphicFrame>
      <p:graphicFrame>
        <p:nvGraphicFramePr>
          <p:cNvPr id="141318" name="Object 6"/>
          <p:cNvGraphicFramePr>
            <a:graphicFrameLocks noChangeAspect="1"/>
          </p:cNvGraphicFramePr>
          <p:nvPr/>
        </p:nvGraphicFramePr>
        <p:xfrm>
          <a:off x="3373438" y="3659188"/>
          <a:ext cx="4932362" cy="2741612"/>
        </p:xfrm>
        <a:graphic>
          <a:graphicData uri="http://schemas.openxmlformats.org/presentationml/2006/ole">
            <p:oleObj spid="_x0000_s141318" name="Equation" r:id="rId7" imgW="2057400" imgH="1143000" progId="Equation.3">
              <p:embed/>
            </p:oleObj>
          </a:graphicData>
        </a:graphic>
      </p:graphicFrame>
      <p:sp>
        <p:nvSpPr>
          <p:cNvPr id="141319" name="Text Box 7"/>
          <p:cNvSpPr txBox="1">
            <a:spLocks noChangeArrowheads="1"/>
          </p:cNvSpPr>
          <p:nvPr/>
        </p:nvSpPr>
        <p:spPr bwMode="auto">
          <a:xfrm>
            <a:off x="228600" y="6354763"/>
            <a:ext cx="7289800" cy="406400"/>
          </a:xfrm>
          <a:prstGeom prst="rect">
            <a:avLst/>
          </a:prstGeom>
          <a:solidFill>
            <a:srgbClr val="FFFF99"/>
          </a:solidFill>
          <a:ln w="9525">
            <a:solidFill>
              <a:schemeClr val="tx1"/>
            </a:solidFill>
            <a:miter lim="800000"/>
            <a:headEnd/>
            <a:tailEnd/>
          </a:ln>
          <a:effectLst/>
        </p:spPr>
        <p:txBody>
          <a:bodyPr wrap="none">
            <a:prstTxWarp prst="textNoShape">
              <a:avLst/>
            </a:prstTxWarp>
            <a:spAutoFit/>
          </a:bodyPr>
          <a:lstStyle/>
          <a:p>
            <a:r>
              <a:rPr lang="en-US" sz="2000">
                <a:latin typeface="Times" pitchFamily="-112" charset="0"/>
              </a:rPr>
              <a:t>Obj/notation </a:t>
            </a:r>
            <a:r>
              <a:rPr lang="en-US" sz="2000">
                <a:solidFill>
                  <a:srgbClr val="FF0000"/>
                </a:solidFill>
                <a:latin typeface="Times" pitchFamily="-112" charset="0"/>
              </a:rPr>
              <a:t> </a:t>
            </a:r>
            <a:r>
              <a:rPr lang="en-US" sz="2000">
                <a:latin typeface="Times" pitchFamily="-112" charset="0"/>
              </a:rPr>
              <a:t>AxisTransformation  </a:t>
            </a:r>
            <a:r>
              <a:rPr lang="en-US" sz="2000">
                <a:solidFill>
                  <a:srgbClr val="FF0000"/>
                </a:solidFill>
                <a:latin typeface="Times" pitchFamily="-112" charset="0"/>
              </a:rPr>
              <a:t>Matrix</a:t>
            </a:r>
            <a:r>
              <a:rPr lang="en-US" sz="2000">
                <a:latin typeface="Times" pitchFamily="-112" charset="0"/>
              </a:rPr>
              <a:t>  EulerAngles  Components</a:t>
            </a:r>
          </a:p>
        </p:txBody>
      </p:sp>
      <p:sp>
        <p:nvSpPr>
          <p:cNvPr id="141320" name="Text Box 8"/>
          <p:cNvSpPr txBox="1">
            <a:spLocks noChangeArrowheads="1"/>
          </p:cNvSpPr>
          <p:nvPr/>
        </p:nvSpPr>
        <p:spPr bwMode="auto">
          <a:xfrm>
            <a:off x="685800" y="1016000"/>
            <a:ext cx="8226425" cy="1219200"/>
          </a:xfrm>
          <a:prstGeom prst="rect">
            <a:avLst/>
          </a:prstGeom>
          <a:noFill/>
          <a:ln w="9525">
            <a:noFill/>
            <a:miter lim="800000"/>
            <a:headEnd/>
            <a:tailEnd/>
          </a:ln>
          <a:effectLst/>
        </p:spPr>
        <p:txBody>
          <a:bodyPr>
            <a:prstTxWarp prst="textNoShape">
              <a:avLst/>
            </a:prstTxWarp>
          </a:bodyPr>
          <a:lstStyle/>
          <a:p>
            <a:r>
              <a:rPr lang="en-US" sz="2000">
                <a:solidFill>
                  <a:srgbClr val="FF0000"/>
                </a:solidFill>
              </a:rPr>
              <a:t>Basic idea: we can construct the complete rotation matrix from two known, easy to determine columns of the matrix.  Knowing that we have columns rather than rows is a consequence of the sense of rotation, which is equivalent to the direction in which the axis transformation is carried out.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Slide Number Placeholder 4"/>
          <p:cNvSpPr>
            <a:spLocks noGrp="1"/>
          </p:cNvSpPr>
          <p:nvPr>
            <p:ph type="sldNum" sz="quarter" idx="12"/>
          </p:nvPr>
        </p:nvSpPr>
        <p:spPr/>
        <p:txBody>
          <a:bodyPr/>
          <a:lstStyle/>
          <a:p>
            <a:fld id="{31274409-7BCD-1547-8993-736565FE589B}" type="slidenum">
              <a:rPr lang="en-US"/>
              <a:pPr/>
              <a:t>13</a:t>
            </a:fld>
            <a:endParaRPr lang="en-US"/>
          </a:p>
        </p:txBody>
      </p:sp>
      <p:sp>
        <p:nvSpPr>
          <p:cNvPr id="143362" name="Rectangle 2"/>
          <p:cNvSpPr>
            <a:spLocks noGrp="1" noChangeArrowheads="1"/>
          </p:cNvSpPr>
          <p:nvPr>
            <p:ph type="title"/>
          </p:nvPr>
        </p:nvSpPr>
        <p:spPr/>
        <p:txBody>
          <a:bodyPr/>
          <a:lstStyle/>
          <a:p>
            <a:r>
              <a:rPr lang="en-US"/>
              <a:t>Bunge Euler angles to Matrix</a:t>
            </a:r>
          </a:p>
        </p:txBody>
      </p:sp>
      <p:sp>
        <p:nvSpPr>
          <p:cNvPr id="143363" name="Text Box 3"/>
          <p:cNvSpPr txBox="1">
            <a:spLocks noChangeArrowheads="1"/>
          </p:cNvSpPr>
          <p:nvPr/>
        </p:nvSpPr>
        <p:spPr bwMode="auto">
          <a:xfrm>
            <a:off x="685800" y="2779693"/>
            <a:ext cx="6936155" cy="954107"/>
          </a:xfrm>
          <a:prstGeom prst="rect">
            <a:avLst/>
          </a:prstGeom>
          <a:solidFill>
            <a:srgbClr val="FAFFE2"/>
          </a:solidFill>
          <a:ln w="9525">
            <a:noFill/>
            <a:miter lim="800000"/>
            <a:headEnd/>
            <a:tailEnd/>
          </a:ln>
          <a:effectLst/>
        </p:spPr>
        <p:txBody>
          <a:bodyPr wrap="none">
            <a:prstTxWarp prst="textNoShape">
              <a:avLst/>
            </a:prstTxWarp>
            <a:spAutoFit/>
          </a:bodyPr>
          <a:lstStyle/>
          <a:p>
            <a:r>
              <a:rPr lang="en-US" sz="2800" b="1" dirty="0">
                <a:latin typeface="Times" pitchFamily="-112" charset="0"/>
                <a:ea typeface="Times" pitchFamily="-112" charset="0"/>
                <a:cs typeface="Times" pitchFamily="-112" charset="0"/>
              </a:rPr>
              <a:t>Rotation 1 (</a:t>
            </a:r>
            <a:r>
              <a:rPr lang="en-US" sz="2800" b="1" i="1" dirty="0">
                <a:latin typeface="Symbol" pitchFamily="-112" charset="2"/>
                <a:ea typeface="Times" pitchFamily="-112" charset="0"/>
                <a:cs typeface="Times" pitchFamily="-112" charset="0"/>
              </a:rPr>
              <a:t>f</a:t>
            </a:r>
            <a:r>
              <a:rPr lang="en-US" sz="2800" b="1" i="1" baseline="-25000" dirty="0">
                <a:latin typeface="Symbol" pitchFamily="-112" charset="2"/>
                <a:ea typeface="Times" pitchFamily="-112" charset="0"/>
                <a:cs typeface="Times" pitchFamily="-112" charset="0"/>
              </a:rPr>
              <a:t>1</a:t>
            </a:r>
            <a:r>
              <a:rPr lang="en-US" sz="2800" dirty="0">
                <a:latin typeface="Times" pitchFamily="-112" charset="0"/>
                <a:ea typeface="Times" pitchFamily="-112" charset="0"/>
                <a:cs typeface="Times" pitchFamily="-112" charset="0"/>
              </a:rPr>
              <a:t>):  </a:t>
            </a:r>
            <a:r>
              <a:rPr lang="en-US" sz="2800" dirty="0">
                <a:ea typeface="Times" pitchFamily="-112" charset="0"/>
                <a:cs typeface="Times" pitchFamily="-112" charset="0"/>
              </a:rPr>
              <a:t>rotate axes (anticlockwise) </a:t>
            </a:r>
            <a:br>
              <a:rPr lang="en-US" sz="2800" dirty="0">
                <a:ea typeface="Times" pitchFamily="-112" charset="0"/>
                <a:cs typeface="Times" pitchFamily="-112" charset="0"/>
              </a:rPr>
            </a:br>
            <a:r>
              <a:rPr lang="en-US" sz="2800" dirty="0">
                <a:ea typeface="Times" pitchFamily="-112" charset="0"/>
                <a:cs typeface="Times" pitchFamily="-112" charset="0"/>
              </a:rPr>
              <a:t>about the (sample) 3 [ND] axis;</a:t>
            </a:r>
            <a:r>
              <a:rPr lang="en-US" sz="2800" dirty="0">
                <a:latin typeface="Times" pitchFamily="-112" charset="0"/>
                <a:ea typeface="Times" pitchFamily="-112" charset="0"/>
                <a:cs typeface="Times" pitchFamily="-112" charset="0"/>
              </a:rPr>
              <a:t> </a:t>
            </a:r>
            <a:r>
              <a:rPr lang="en-US" sz="2800" b="1" dirty="0">
                <a:latin typeface="Times" pitchFamily="-112" charset="0"/>
                <a:ea typeface="Times" pitchFamily="-112" charset="0"/>
                <a:cs typeface="Times" pitchFamily="-112" charset="0"/>
              </a:rPr>
              <a:t>Z</a:t>
            </a:r>
            <a:r>
              <a:rPr lang="en-US" sz="2800" baseline="-25000" dirty="0">
                <a:latin typeface="Times" pitchFamily="-112" charset="0"/>
                <a:ea typeface="Times" pitchFamily="-112" charset="0"/>
                <a:cs typeface="Times" pitchFamily="-112" charset="0"/>
              </a:rPr>
              <a:t>1</a:t>
            </a:r>
            <a:r>
              <a:rPr lang="en-US" sz="2800" dirty="0">
                <a:latin typeface="Times" pitchFamily="-112" charset="0"/>
                <a:ea typeface="Times" pitchFamily="-112" charset="0"/>
                <a:cs typeface="Times" pitchFamily="-112" charset="0"/>
              </a:rPr>
              <a:t>.</a:t>
            </a:r>
          </a:p>
        </p:txBody>
      </p:sp>
      <p:sp>
        <p:nvSpPr>
          <p:cNvPr id="143364" name="Text Box 4"/>
          <p:cNvSpPr txBox="1">
            <a:spLocks noChangeArrowheads="1"/>
          </p:cNvSpPr>
          <p:nvPr/>
        </p:nvSpPr>
        <p:spPr bwMode="auto">
          <a:xfrm>
            <a:off x="212725" y="6354763"/>
            <a:ext cx="7289800" cy="406400"/>
          </a:xfrm>
          <a:prstGeom prst="rect">
            <a:avLst/>
          </a:prstGeom>
          <a:solidFill>
            <a:srgbClr val="FFFF99"/>
          </a:solidFill>
          <a:ln w="9525">
            <a:solidFill>
              <a:schemeClr val="tx1"/>
            </a:solidFill>
            <a:miter lim="800000"/>
            <a:headEnd/>
            <a:tailEnd/>
          </a:ln>
          <a:effectLst/>
        </p:spPr>
        <p:txBody>
          <a:bodyPr wrap="none">
            <a:prstTxWarp prst="textNoShape">
              <a:avLst/>
            </a:prstTxWarp>
            <a:spAutoFit/>
          </a:bodyPr>
          <a:lstStyle/>
          <a:p>
            <a:r>
              <a:rPr lang="en-US" sz="2000">
                <a:latin typeface="Times" pitchFamily="-112" charset="0"/>
              </a:rPr>
              <a:t>Obj/notation </a:t>
            </a:r>
            <a:r>
              <a:rPr lang="en-US" sz="2000">
                <a:solidFill>
                  <a:srgbClr val="FF0000"/>
                </a:solidFill>
                <a:latin typeface="Times" pitchFamily="-112" charset="0"/>
              </a:rPr>
              <a:t> </a:t>
            </a:r>
            <a:r>
              <a:rPr lang="en-US" sz="2000">
                <a:latin typeface="Times" pitchFamily="-112" charset="0"/>
              </a:rPr>
              <a:t>AxisTransformation  </a:t>
            </a:r>
            <a:r>
              <a:rPr lang="en-US" sz="2000">
                <a:solidFill>
                  <a:srgbClr val="FF0000"/>
                </a:solidFill>
                <a:latin typeface="Times" pitchFamily="-112" charset="0"/>
              </a:rPr>
              <a:t>Matrix</a:t>
            </a:r>
            <a:r>
              <a:rPr lang="en-US" sz="2000">
                <a:latin typeface="Times" pitchFamily="-112" charset="0"/>
              </a:rPr>
              <a:t>  EulerAngles  Components</a:t>
            </a:r>
          </a:p>
        </p:txBody>
      </p:sp>
      <p:sp>
        <p:nvSpPr>
          <p:cNvPr id="143365" name="Text Box 5"/>
          <p:cNvSpPr txBox="1">
            <a:spLocks noChangeArrowheads="1"/>
          </p:cNvSpPr>
          <p:nvPr/>
        </p:nvSpPr>
        <p:spPr bwMode="auto">
          <a:xfrm>
            <a:off x="696913" y="3846493"/>
            <a:ext cx="6903427" cy="954107"/>
          </a:xfrm>
          <a:prstGeom prst="rect">
            <a:avLst/>
          </a:prstGeom>
          <a:solidFill>
            <a:srgbClr val="FAFFE2"/>
          </a:solidFill>
          <a:ln w="9525">
            <a:noFill/>
            <a:miter lim="800000"/>
            <a:headEnd/>
            <a:tailEnd/>
          </a:ln>
          <a:effectLst/>
        </p:spPr>
        <p:txBody>
          <a:bodyPr wrap="none">
            <a:prstTxWarp prst="textNoShape">
              <a:avLst/>
            </a:prstTxWarp>
            <a:spAutoFit/>
          </a:bodyPr>
          <a:lstStyle/>
          <a:p>
            <a:r>
              <a:rPr lang="en-US" sz="2800" b="1" dirty="0">
                <a:latin typeface="Times" pitchFamily="-112" charset="0"/>
                <a:ea typeface="Times" pitchFamily="-112" charset="0"/>
                <a:cs typeface="Times" pitchFamily="-112" charset="0"/>
              </a:rPr>
              <a:t>Rotation 2 (</a:t>
            </a:r>
            <a:r>
              <a:rPr lang="en-US" sz="2800" b="1" i="1" dirty="0">
                <a:latin typeface="Symbol" pitchFamily="-112" charset="2"/>
                <a:ea typeface="Times" pitchFamily="-112" charset="0"/>
                <a:cs typeface="Times" pitchFamily="-112" charset="0"/>
              </a:rPr>
              <a:t>F</a:t>
            </a:r>
            <a:r>
              <a:rPr lang="en-US" sz="2800" dirty="0">
                <a:latin typeface="Times" pitchFamily="-112" charset="0"/>
                <a:ea typeface="Times" pitchFamily="-112" charset="0"/>
                <a:cs typeface="Times" pitchFamily="-112" charset="0"/>
              </a:rPr>
              <a:t>):  </a:t>
            </a:r>
            <a:r>
              <a:rPr lang="en-US" sz="2800" dirty="0">
                <a:ea typeface="Times" pitchFamily="-112" charset="0"/>
                <a:cs typeface="Times" pitchFamily="-112" charset="0"/>
              </a:rPr>
              <a:t>rotate axes (anticlockwise) </a:t>
            </a:r>
          </a:p>
          <a:p>
            <a:r>
              <a:rPr lang="en-US" sz="2800" dirty="0">
                <a:ea typeface="Times" pitchFamily="-112" charset="0"/>
                <a:cs typeface="Times" pitchFamily="-112" charset="0"/>
              </a:rPr>
              <a:t>about the (rotated) 1 axis [100] axis;</a:t>
            </a:r>
            <a:r>
              <a:rPr lang="en-US" sz="2800" dirty="0">
                <a:latin typeface="Times" pitchFamily="-112" charset="0"/>
                <a:ea typeface="Times" pitchFamily="-112" charset="0"/>
                <a:cs typeface="Times" pitchFamily="-112" charset="0"/>
              </a:rPr>
              <a:t> </a:t>
            </a:r>
            <a:r>
              <a:rPr lang="en-US" sz="2800" b="1" dirty="0">
                <a:latin typeface="Times" pitchFamily="-112" charset="0"/>
                <a:ea typeface="Times" pitchFamily="-112" charset="0"/>
                <a:cs typeface="Times" pitchFamily="-112" charset="0"/>
              </a:rPr>
              <a:t>X</a:t>
            </a:r>
            <a:r>
              <a:rPr lang="en-US" sz="2800" dirty="0">
                <a:latin typeface="Times" pitchFamily="-112" charset="0"/>
                <a:ea typeface="Times" pitchFamily="-112" charset="0"/>
                <a:cs typeface="Times" pitchFamily="-112" charset="0"/>
              </a:rPr>
              <a:t>.</a:t>
            </a:r>
          </a:p>
        </p:txBody>
      </p:sp>
      <p:sp>
        <p:nvSpPr>
          <p:cNvPr id="143366" name="Text Box 6"/>
          <p:cNvSpPr txBox="1">
            <a:spLocks noChangeArrowheads="1"/>
          </p:cNvSpPr>
          <p:nvPr/>
        </p:nvSpPr>
        <p:spPr bwMode="auto">
          <a:xfrm>
            <a:off x="760045" y="4913293"/>
            <a:ext cx="6936155" cy="954107"/>
          </a:xfrm>
          <a:prstGeom prst="rect">
            <a:avLst/>
          </a:prstGeom>
          <a:solidFill>
            <a:srgbClr val="FAFFE2"/>
          </a:solidFill>
          <a:ln w="9525">
            <a:noFill/>
            <a:miter lim="800000"/>
            <a:headEnd/>
            <a:tailEnd/>
          </a:ln>
          <a:effectLst/>
        </p:spPr>
        <p:txBody>
          <a:bodyPr wrap="none">
            <a:prstTxWarp prst="textNoShape">
              <a:avLst/>
            </a:prstTxWarp>
            <a:spAutoFit/>
          </a:bodyPr>
          <a:lstStyle/>
          <a:p>
            <a:r>
              <a:rPr lang="en-US" sz="2800" b="1" dirty="0">
                <a:latin typeface="Times" pitchFamily="-112" charset="0"/>
                <a:ea typeface="Times" pitchFamily="-112" charset="0"/>
                <a:cs typeface="Times" pitchFamily="-112" charset="0"/>
              </a:rPr>
              <a:t>Rotation 3 (</a:t>
            </a:r>
            <a:r>
              <a:rPr lang="en-US" sz="2800" b="1" i="1" dirty="0">
                <a:latin typeface="Symbol" pitchFamily="-112" charset="2"/>
                <a:ea typeface="Times" pitchFamily="-112" charset="0"/>
                <a:cs typeface="Times" pitchFamily="-112" charset="0"/>
              </a:rPr>
              <a:t>f</a:t>
            </a:r>
            <a:r>
              <a:rPr lang="en-US" sz="2800" b="1" i="1" baseline="-25000" dirty="0">
                <a:latin typeface="Symbol" pitchFamily="-112" charset="2"/>
                <a:ea typeface="Times" pitchFamily="-112" charset="0"/>
                <a:cs typeface="Times" pitchFamily="-112" charset="0"/>
              </a:rPr>
              <a:t>2</a:t>
            </a:r>
            <a:r>
              <a:rPr lang="en-US" sz="2800" dirty="0">
                <a:latin typeface="Times" pitchFamily="-112" charset="0"/>
                <a:ea typeface="Times" pitchFamily="-112" charset="0"/>
                <a:cs typeface="Times" pitchFamily="-112" charset="0"/>
              </a:rPr>
              <a:t>):  </a:t>
            </a:r>
            <a:r>
              <a:rPr lang="en-US" sz="2800" dirty="0">
                <a:ea typeface="Times" pitchFamily="-112" charset="0"/>
                <a:cs typeface="Times" pitchFamily="-112" charset="0"/>
              </a:rPr>
              <a:t>rotate axes (anticlockwise) </a:t>
            </a:r>
          </a:p>
          <a:p>
            <a:r>
              <a:rPr lang="en-US" sz="2800" dirty="0">
                <a:ea typeface="Times" pitchFamily="-112" charset="0"/>
                <a:cs typeface="Times" pitchFamily="-112" charset="0"/>
              </a:rPr>
              <a:t>about the (crystal) 3 [001] axis;</a:t>
            </a:r>
            <a:r>
              <a:rPr lang="en-US" sz="2800" dirty="0">
                <a:latin typeface="Times" pitchFamily="-112" charset="0"/>
                <a:ea typeface="Times" pitchFamily="-112" charset="0"/>
                <a:cs typeface="Times" pitchFamily="-112" charset="0"/>
              </a:rPr>
              <a:t> </a:t>
            </a:r>
            <a:r>
              <a:rPr lang="en-US" sz="2800" b="1" dirty="0">
                <a:latin typeface="Times" pitchFamily="-112" charset="0"/>
                <a:ea typeface="Times" pitchFamily="-112" charset="0"/>
                <a:cs typeface="Times" pitchFamily="-112" charset="0"/>
              </a:rPr>
              <a:t>Z</a:t>
            </a:r>
            <a:r>
              <a:rPr lang="en-US" sz="2800" baseline="-25000" dirty="0">
                <a:latin typeface="Times" pitchFamily="-112" charset="0"/>
                <a:ea typeface="Times" pitchFamily="-112" charset="0"/>
                <a:cs typeface="Times" pitchFamily="-112" charset="0"/>
              </a:rPr>
              <a:t>2</a:t>
            </a:r>
            <a:r>
              <a:rPr lang="en-US" sz="2800" dirty="0">
                <a:latin typeface="Times" pitchFamily="-112" charset="0"/>
                <a:ea typeface="Times" pitchFamily="-112" charset="0"/>
                <a:cs typeface="Times" pitchFamily="-112" charset="0"/>
              </a:rPr>
              <a:t>.</a:t>
            </a:r>
          </a:p>
        </p:txBody>
      </p:sp>
      <p:sp>
        <p:nvSpPr>
          <p:cNvPr id="143367" name="Text Box 7"/>
          <p:cNvSpPr txBox="1">
            <a:spLocks noChangeArrowheads="1"/>
          </p:cNvSpPr>
          <p:nvPr/>
        </p:nvSpPr>
        <p:spPr bwMode="auto">
          <a:xfrm>
            <a:off x="685800" y="1143000"/>
            <a:ext cx="8226425" cy="1219200"/>
          </a:xfrm>
          <a:prstGeom prst="rect">
            <a:avLst/>
          </a:prstGeom>
          <a:noFill/>
          <a:ln w="9525">
            <a:noFill/>
            <a:miter lim="800000"/>
            <a:headEnd/>
            <a:tailEnd/>
          </a:ln>
          <a:effectLst/>
        </p:spPr>
        <p:txBody>
          <a:bodyPr>
            <a:prstTxWarp prst="textNoShape">
              <a:avLst/>
            </a:prstTxWarp>
          </a:bodyPr>
          <a:lstStyle/>
          <a:p>
            <a:r>
              <a:rPr lang="en-US" sz="2000" dirty="0">
                <a:solidFill>
                  <a:srgbClr val="FF0000"/>
                </a:solidFill>
              </a:rPr>
              <a:t>Basic idea: construct the complete</a:t>
            </a:r>
            <a:r>
              <a:rPr lang="en-US" sz="2000" dirty="0" smtClean="0">
                <a:solidFill>
                  <a:srgbClr val="FF0000"/>
                </a:solidFill>
              </a:rPr>
              <a:t> orientation matrix </a:t>
            </a:r>
            <a:r>
              <a:rPr lang="en-US" sz="2000" dirty="0">
                <a:solidFill>
                  <a:srgbClr val="FF0000"/>
                </a:solidFill>
              </a:rPr>
              <a:t>from individual, easy to understand rotations that are based on the three different Euler angles</a:t>
            </a:r>
            <a:r>
              <a:rPr lang="en-US" sz="2000" dirty="0" smtClean="0">
                <a:solidFill>
                  <a:srgbClr val="FF0000"/>
                </a:solidFill>
              </a:rPr>
              <a:t>.  Demonstrate the equivalence between the rotation matrix constructed from these rotations, and the matrix derived from direction cosines.  “Rotation” in this context means “transformation of axes”.</a:t>
            </a:r>
            <a:endParaRPr lang="en-US"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animBg="1"/>
      <p:bldP spid="143365" grpId="0" animBg="1"/>
      <p:bldP spid="143366" grpId="0" animBg="1"/>
    </p:bld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Slide Number Placeholder 4"/>
          <p:cNvSpPr>
            <a:spLocks noGrp="1"/>
          </p:cNvSpPr>
          <p:nvPr>
            <p:ph type="sldNum" sz="quarter" idx="12"/>
          </p:nvPr>
        </p:nvSpPr>
        <p:spPr/>
        <p:txBody>
          <a:bodyPr/>
          <a:lstStyle/>
          <a:p>
            <a:fld id="{E64A5392-AE1C-0541-956F-C1C44CB8E106}" type="slidenum">
              <a:rPr lang="en-US"/>
              <a:pPr/>
              <a:t>14</a:t>
            </a:fld>
            <a:endParaRPr lang="en-US"/>
          </a:p>
        </p:txBody>
      </p:sp>
      <p:sp>
        <p:nvSpPr>
          <p:cNvPr id="89090" name="Rectangle 2"/>
          <p:cNvSpPr>
            <a:spLocks noGrp="1" noChangeArrowheads="1"/>
          </p:cNvSpPr>
          <p:nvPr>
            <p:ph type="title"/>
          </p:nvPr>
        </p:nvSpPr>
        <p:spPr/>
        <p:txBody>
          <a:bodyPr/>
          <a:lstStyle/>
          <a:p>
            <a:r>
              <a:rPr lang="en-US"/>
              <a:t>Bunge Euler angles to Matrix, contd.</a:t>
            </a:r>
          </a:p>
        </p:txBody>
      </p:sp>
      <p:graphicFrame>
        <p:nvGraphicFramePr>
          <p:cNvPr id="89091" name="Object 3"/>
          <p:cNvGraphicFramePr>
            <a:graphicFrameLocks noChangeAspect="1"/>
          </p:cNvGraphicFramePr>
          <p:nvPr/>
        </p:nvGraphicFramePr>
        <p:xfrm>
          <a:off x="709613" y="1828800"/>
          <a:ext cx="3786187" cy="1614488"/>
        </p:xfrm>
        <a:graphic>
          <a:graphicData uri="http://schemas.openxmlformats.org/presentationml/2006/ole">
            <p:oleObj spid="_x0000_s89091" name="Equation" r:id="rId4" imgW="1549400" imgH="660400" progId="Equation.3">
              <p:embed/>
            </p:oleObj>
          </a:graphicData>
        </a:graphic>
      </p:graphicFrame>
      <p:sp>
        <p:nvSpPr>
          <p:cNvPr id="89092" name="Text Box 4"/>
          <p:cNvSpPr txBox="1">
            <a:spLocks noChangeArrowheads="1"/>
          </p:cNvSpPr>
          <p:nvPr/>
        </p:nvSpPr>
        <p:spPr bwMode="auto">
          <a:xfrm>
            <a:off x="5334000" y="4648200"/>
            <a:ext cx="2295525" cy="762000"/>
          </a:xfrm>
          <a:prstGeom prst="rect">
            <a:avLst/>
          </a:prstGeom>
          <a:noFill/>
          <a:ln w="9525">
            <a:noFill/>
            <a:miter lim="800000"/>
            <a:headEnd/>
            <a:tailEnd/>
          </a:ln>
          <a:effectLst/>
        </p:spPr>
        <p:txBody>
          <a:bodyPr wrap="none">
            <a:prstTxWarp prst="textNoShape">
              <a:avLst/>
            </a:prstTxWarp>
            <a:spAutoFit/>
          </a:bodyPr>
          <a:lstStyle/>
          <a:p>
            <a:r>
              <a:rPr lang="en-US" sz="4400" b="1" i="1">
                <a:latin typeface="Times" pitchFamily="-112" charset="0"/>
                <a:ea typeface="Times" pitchFamily="-112" charset="0"/>
                <a:cs typeface="Times" pitchFamily="-112" charset="0"/>
              </a:rPr>
              <a:t>A</a:t>
            </a:r>
            <a:r>
              <a:rPr lang="en-US" sz="4400">
                <a:latin typeface="Times" pitchFamily="-112" charset="0"/>
                <a:ea typeface="Times" pitchFamily="-112" charset="0"/>
                <a:cs typeface="Times" pitchFamily="-112" charset="0"/>
              </a:rPr>
              <a:t>=</a:t>
            </a:r>
            <a:r>
              <a:rPr lang="en-US" sz="4400" b="1" i="1">
                <a:latin typeface="Times" pitchFamily="-112" charset="0"/>
                <a:ea typeface="Times" pitchFamily="-112" charset="0"/>
                <a:cs typeface="Times" pitchFamily="-112" charset="0"/>
              </a:rPr>
              <a:t>Z</a:t>
            </a:r>
            <a:r>
              <a:rPr lang="en-US" sz="4400" i="1" baseline="-25000">
                <a:latin typeface="Times" pitchFamily="-112" charset="0"/>
                <a:ea typeface="Times" pitchFamily="-112" charset="0"/>
                <a:cs typeface="Times" pitchFamily="-112" charset="0"/>
              </a:rPr>
              <a:t>2</a:t>
            </a:r>
            <a:r>
              <a:rPr lang="en-US" sz="4400" b="1" i="1">
                <a:latin typeface="Times" pitchFamily="-112" charset="0"/>
                <a:ea typeface="Times" pitchFamily="-112" charset="0"/>
                <a:cs typeface="Times" pitchFamily="-112" charset="0"/>
              </a:rPr>
              <a:t>XZ</a:t>
            </a:r>
            <a:r>
              <a:rPr lang="en-US" sz="4400" i="1" baseline="-25000">
                <a:latin typeface="Times" pitchFamily="-112" charset="0"/>
                <a:ea typeface="Times" pitchFamily="-112" charset="0"/>
                <a:cs typeface="Times" pitchFamily="-112" charset="0"/>
              </a:rPr>
              <a:t>1</a:t>
            </a:r>
            <a:endParaRPr lang="en-US" sz="4400" baseline="-25000">
              <a:latin typeface="Times" pitchFamily="-112" charset="0"/>
              <a:ea typeface="Times" pitchFamily="-112" charset="0"/>
              <a:cs typeface="Times" pitchFamily="-112" charset="0"/>
            </a:endParaRPr>
          </a:p>
        </p:txBody>
      </p:sp>
      <p:sp>
        <p:nvSpPr>
          <p:cNvPr id="89093" name="Text Box 5"/>
          <p:cNvSpPr txBox="1">
            <a:spLocks noChangeArrowheads="1"/>
          </p:cNvSpPr>
          <p:nvPr/>
        </p:nvSpPr>
        <p:spPr bwMode="auto">
          <a:xfrm>
            <a:off x="212725" y="6354763"/>
            <a:ext cx="7289800" cy="406400"/>
          </a:xfrm>
          <a:prstGeom prst="rect">
            <a:avLst/>
          </a:prstGeom>
          <a:solidFill>
            <a:srgbClr val="FFFF99"/>
          </a:solidFill>
          <a:ln w="9525">
            <a:solidFill>
              <a:schemeClr val="tx1"/>
            </a:solidFill>
            <a:miter lim="800000"/>
            <a:headEnd/>
            <a:tailEnd/>
          </a:ln>
          <a:effectLst/>
        </p:spPr>
        <p:txBody>
          <a:bodyPr wrap="none">
            <a:prstTxWarp prst="textNoShape">
              <a:avLst/>
            </a:prstTxWarp>
            <a:spAutoFit/>
          </a:bodyPr>
          <a:lstStyle/>
          <a:p>
            <a:r>
              <a:rPr lang="en-US" sz="2000">
                <a:latin typeface="Times" pitchFamily="-112" charset="0"/>
              </a:rPr>
              <a:t>Obj/notation </a:t>
            </a:r>
            <a:r>
              <a:rPr lang="en-US" sz="2000">
                <a:solidFill>
                  <a:srgbClr val="FF0000"/>
                </a:solidFill>
                <a:latin typeface="Times" pitchFamily="-112" charset="0"/>
              </a:rPr>
              <a:t> </a:t>
            </a:r>
            <a:r>
              <a:rPr lang="en-US" sz="2000">
                <a:latin typeface="Times" pitchFamily="-112" charset="0"/>
              </a:rPr>
              <a:t>AxisTransformation  </a:t>
            </a:r>
            <a:r>
              <a:rPr lang="en-US" sz="2000">
                <a:solidFill>
                  <a:srgbClr val="FF0000"/>
                </a:solidFill>
                <a:latin typeface="Times" pitchFamily="-112" charset="0"/>
              </a:rPr>
              <a:t>Matrix</a:t>
            </a:r>
            <a:r>
              <a:rPr lang="en-US" sz="2000">
                <a:latin typeface="Times" pitchFamily="-112" charset="0"/>
              </a:rPr>
              <a:t>  EulerAngles  Components</a:t>
            </a:r>
          </a:p>
        </p:txBody>
      </p:sp>
      <p:graphicFrame>
        <p:nvGraphicFramePr>
          <p:cNvPr id="89094" name="Object 6"/>
          <p:cNvGraphicFramePr>
            <a:graphicFrameLocks noChangeAspect="1"/>
          </p:cNvGraphicFramePr>
          <p:nvPr/>
        </p:nvGraphicFramePr>
        <p:xfrm>
          <a:off x="4724400" y="2667000"/>
          <a:ext cx="3662363" cy="1612900"/>
        </p:xfrm>
        <a:graphic>
          <a:graphicData uri="http://schemas.openxmlformats.org/presentationml/2006/ole">
            <p:oleObj spid="_x0000_s89094" name="Equation" r:id="rId5" imgW="1498600" imgH="660400" progId="Equation.3">
              <p:embed/>
            </p:oleObj>
          </a:graphicData>
        </a:graphic>
      </p:graphicFrame>
      <p:graphicFrame>
        <p:nvGraphicFramePr>
          <p:cNvPr id="89095" name="Object 7"/>
          <p:cNvGraphicFramePr>
            <a:graphicFrameLocks noChangeAspect="1"/>
          </p:cNvGraphicFramePr>
          <p:nvPr/>
        </p:nvGraphicFramePr>
        <p:xfrm>
          <a:off x="685800" y="4038600"/>
          <a:ext cx="3879850" cy="1612900"/>
        </p:xfrm>
        <a:graphic>
          <a:graphicData uri="http://schemas.openxmlformats.org/presentationml/2006/ole">
            <p:oleObj spid="_x0000_s89095" name="Equation" r:id="rId6" imgW="1587500" imgH="6604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0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90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0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9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2" grpId="0"/>
    </p:bld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 name="Slide Number Placeholder 4"/>
          <p:cNvSpPr>
            <a:spLocks noGrp="1"/>
          </p:cNvSpPr>
          <p:nvPr>
            <p:ph type="sldNum" sz="quarter" idx="12"/>
          </p:nvPr>
        </p:nvSpPr>
        <p:spPr/>
        <p:txBody>
          <a:bodyPr/>
          <a:lstStyle/>
          <a:p>
            <a:fld id="{1EE24D8B-C7F4-6848-B4BA-CD7C90841E35}" type="slidenum">
              <a:rPr lang="en-US"/>
              <a:pPr/>
              <a:t>15</a:t>
            </a:fld>
            <a:endParaRPr lang="en-US"/>
          </a:p>
        </p:txBody>
      </p:sp>
      <p:sp>
        <p:nvSpPr>
          <p:cNvPr id="90114" name="Rectangle 2"/>
          <p:cNvSpPr>
            <a:spLocks noGrp="1" noChangeArrowheads="1"/>
          </p:cNvSpPr>
          <p:nvPr>
            <p:ph type="title"/>
          </p:nvPr>
        </p:nvSpPr>
        <p:spPr/>
        <p:txBody>
          <a:bodyPr/>
          <a:lstStyle/>
          <a:p>
            <a:r>
              <a:rPr lang="en-US"/>
              <a:t>Matrix with Bunge Angles</a:t>
            </a:r>
          </a:p>
        </p:txBody>
      </p:sp>
      <p:graphicFrame>
        <p:nvGraphicFramePr>
          <p:cNvPr id="90115" name="Object 3"/>
          <p:cNvGraphicFramePr>
            <a:graphicFrameLocks noChangeAspect="1"/>
          </p:cNvGraphicFramePr>
          <p:nvPr/>
        </p:nvGraphicFramePr>
        <p:xfrm>
          <a:off x="434975" y="2590800"/>
          <a:ext cx="8272463" cy="3379788"/>
        </p:xfrm>
        <a:graphic>
          <a:graphicData uri="http://schemas.openxmlformats.org/presentationml/2006/ole">
            <p:oleObj spid="_x0000_s90115" name="Equation" r:id="rId4" imgW="3606800" imgH="1473200" progId="Equation.3">
              <p:embed/>
            </p:oleObj>
          </a:graphicData>
        </a:graphic>
      </p:graphicFrame>
      <p:sp>
        <p:nvSpPr>
          <p:cNvPr id="90116" name="Text Box 4"/>
          <p:cNvSpPr txBox="1">
            <a:spLocks noChangeArrowheads="1"/>
          </p:cNvSpPr>
          <p:nvPr/>
        </p:nvSpPr>
        <p:spPr bwMode="auto">
          <a:xfrm>
            <a:off x="3048000" y="1752600"/>
            <a:ext cx="3044825" cy="762000"/>
          </a:xfrm>
          <a:prstGeom prst="rect">
            <a:avLst/>
          </a:prstGeom>
          <a:noFill/>
          <a:ln w="9525">
            <a:noFill/>
            <a:miter lim="800000"/>
            <a:headEnd/>
            <a:tailEnd/>
          </a:ln>
          <a:effectLst/>
        </p:spPr>
        <p:txBody>
          <a:bodyPr wrap="none">
            <a:prstTxWarp prst="textNoShape">
              <a:avLst/>
            </a:prstTxWarp>
            <a:spAutoFit/>
          </a:bodyPr>
          <a:lstStyle/>
          <a:p>
            <a:r>
              <a:rPr lang="en-US" sz="4400" b="1" i="1">
                <a:latin typeface="Times" pitchFamily="-112" charset="0"/>
                <a:ea typeface="Times" pitchFamily="-112" charset="0"/>
                <a:cs typeface="Times" pitchFamily="-112" charset="0"/>
              </a:rPr>
              <a:t>A </a:t>
            </a:r>
            <a:r>
              <a:rPr lang="en-US" sz="4400">
                <a:latin typeface="Times" pitchFamily="-112" charset="0"/>
                <a:ea typeface="Times" pitchFamily="-112" charset="0"/>
                <a:cs typeface="Times" pitchFamily="-112" charset="0"/>
              </a:rPr>
              <a:t>= </a:t>
            </a:r>
            <a:r>
              <a:rPr lang="en-US" sz="4400" b="1" i="1">
                <a:latin typeface="Times" pitchFamily="-112" charset="0"/>
                <a:ea typeface="Times" pitchFamily="-112" charset="0"/>
                <a:cs typeface="Times" pitchFamily="-112" charset="0"/>
              </a:rPr>
              <a:t>Z</a:t>
            </a:r>
            <a:r>
              <a:rPr lang="en-US" sz="4400" i="1" baseline="-25000">
                <a:latin typeface="Times" pitchFamily="-112" charset="0"/>
                <a:ea typeface="Times" pitchFamily="-112" charset="0"/>
                <a:cs typeface="Times" pitchFamily="-112" charset="0"/>
              </a:rPr>
              <a:t>2</a:t>
            </a:r>
            <a:r>
              <a:rPr lang="en-US" sz="4400" b="1" i="1">
                <a:latin typeface="Times" pitchFamily="-112" charset="0"/>
                <a:ea typeface="Times" pitchFamily="-112" charset="0"/>
                <a:cs typeface="Times" pitchFamily="-112" charset="0"/>
              </a:rPr>
              <a:t>XZ</a:t>
            </a:r>
            <a:r>
              <a:rPr lang="en-US" sz="4400" i="1" baseline="-25000">
                <a:latin typeface="Times" pitchFamily="-112" charset="0"/>
                <a:ea typeface="Times" pitchFamily="-112" charset="0"/>
                <a:cs typeface="Times" pitchFamily="-112" charset="0"/>
              </a:rPr>
              <a:t>1 </a:t>
            </a:r>
            <a:r>
              <a:rPr lang="en-US" sz="4400" i="1">
                <a:latin typeface="Times" pitchFamily="-112" charset="0"/>
                <a:ea typeface="Times" pitchFamily="-112" charset="0"/>
                <a:cs typeface="Times" pitchFamily="-112" charset="0"/>
              </a:rPr>
              <a:t>=</a:t>
            </a:r>
            <a:endParaRPr lang="en-US" sz="4400" baseline="-25000">
              <a:latin typeface="Times" pitchFamily="-112" charset="0"/>
              <a:ea typeface="Times" pitchFamily="-112" charset="0"/>
              <a:cs typeface="Times" pitchFamily="-112" charset="0"/>
            </a:endParaRPr>
          </a:p>
        </p:txBody>
      </p:sp>
      <p:sp>
        <p:nvSpPr>
          <p:cNvPr id="90117" name="Rectangle 5"/>
          <p:cNvSpPr>
            <a:spLocks noChangeArrowheads="1"/>
          </p:cNvSpPr>
          <p:nvPr/>
        </p:nvSpPr>
        <p:spPr bwMode="auto">
          <a:xfrm>
            <a:off x="6705600" y="2819400"/>
            <a:ext cx="1828800" cy="3200400"/>
          </a:xfrm>
          <a:prstGeom prst="rect">
            <a:avLst/>
          </a:prstGeom>
          <a:noFill/>
          <a:ln w="28575" cap="rnd">
            <a:solidFill>
              <a:srgbClr val="FF0000"/>
            </a:solidFill>
            <a:prstDash val="sysDot"/>
            <a:miter lim="800000"/>
            <a:headEnd/>
            <a:tailEnd/>
          </a:ln>
          <a:effectLst/>
        </p:spPr>
        <p:txBody>
          <a:bodyPr wrap="none" anchor="ctr">
            <a:prstTxWarp prst="textNoShape">
              <a:avLst/>
            </a:prstTxWarp>
          </a:bodyPr>
          <a:lstStyle/>
          <a:p>
            <a:endParaRPr lang="en-US"/>
          </a:p>
        </p:txBody>
      </p:sp>
      <p:sp>
        <p:nvSpPr>
          <p:cNvPr id="90118" name="Text Box 6"/>
          <p:cNvSpPr txBox="1">
            <a:spLocks noChangeArrowheads="1"/>
          </p:cNvSpPr>
          <p:nvPr/>
        </p:nvSpPr>
        <p:spPr bwMode="auto">
          <a:xfrm>
            <a:off x="7561263" y="2239963"/>
            <a:ext cx="974725" cy="579437"/>
          </a:xfrm>
          <a:prstGeom prst="rect">
            <a:avLst/>
          </a:prstGeom>
          <a:noFill/>
          <a:ln w="9525">
            <a:noFill/>
            <a:miter lim="800000"/>
            <a:headEnd/>
            <a:tailEnd/>
          </a:ln>
          <a:effectLst/>
        </p:spPr>
        <p:txBody>
          <a:bodyPr wrap="none">
            <a:prstTxWarp prst="textNoShape">
              <a:avLst/>
            </a:prstTxWarp>
            <a:spAutoFit/>
          </a:bodyPr>
          <a:lstStyle/>
          <a:p>
            <a:r>
              <a:rPr lang="en-US" sz="3200">
                <a:solidFill>
                  <a:srgbClr val="FF0000"/>
                </a:solidFill>
                <a:latin typeface="Times" pitchFamily="-112" charset="0"/>
              </a:rPr>
              <a:t>(hkl)</a:t>
            </a:r>
          </a:p>
        </p:txBody>
      </p:sp>
      <p:sp>
        <p:nvSpPr>
          <p:cNvPr id="90119" name="Rectangle 7"/>
          <p:cNvSpPr>
            <a:spLocks noChangeArrowheads="1"/>
          </p:cNvSpPr>
          <p:nvPr/>
        </p:nvSpPr>
        <p:spPr bwMode="auto">
          <a:xfrm>
            <a:off x="533400" y="2590800"/>
            <a:ext cx="2895600" cy="3352800"/>
          </a:xfrm>
          <a:prstGeom prst="rect">
            <a:avLst/>
          </a:prstGeom>
          <a:noFill/>
          <a:ln w="28575" cap="rnd">
            <a:solidFill>
              <a:schemeClr val="accent2"/>
            </a:solidFill>
            <a:prstDash val="sysDot"/>
            <a:miter lim="800000"/>
            <a:headEnd/>
            <a:tailEnd/>
          </a:ln>
          <a:effectLst/>
        </p:spPr>
        <p:txBody>
          <a:bodyPr wrap="none" anchor="ctr">
            <a:prstTxWarp prst="textNoShape">
              <a:avLst/>
            </a:prstTxWarp>
          </a:bodyPr>
          <a:lstStyle/>
          <a:p>
            <a:endParaRPr lang="en-US"/>
          </a:p>
        </p:txBody>
      </p:sp>
      <p:sp>
        <p:nvSpPr>
          <p:cNvPr id="90120" name="Text Box 8"/>
          <p:cNvSpPr txBox="1">
            <a:spLocks noChangeArrowheads="1"/>
          </p:cNvSpPr>
          <p:nvPr/>
        </p:nvSpPr>
        <p:spPr bwMode="auto">
          <a:xfrm>
            <a:off x="914400" y="2057400"/>
            <a:ext cx="1154113" cy="579438"/>
          </a:xfrm>
          <a:prstGeom prst="rect">
            <a:avLst/>
          </a:prstGeom>
          <a:noFill/>
          <a:ln w="9525">
            <a:noFill/>
            <a:miter lim="800000"/>
            <a:headEnd/>
            <a:tailEnd/>
          </a:ln>
          <a:effectLst/>
        </p:spPr>
        <p:txBody>
          <a:bodyPr wrap="none">
            <a:prstTxWarp prst="textNoShape">
              <a:avLst/>
            </a:prstTxWarp>
            <a:spAutoFit/>
          </a:bodyPr>
          <a:lstStyle/>
          <a:p>
            <a:r>
              <a:rPr lang="en-US" sz="3200">
                <a:solidFill>
                  <a:schemeClr val="accent2"/>
                </a:solidFill>
                <a:latin typeface="Times" pitchFamily="-112" charset="0"/>
              </a:rPr>
              <a:t>[uvw]</a:t>
            </a:r>
          </a:p>
        </p:txBody>
      </p:sp>
      <p:sp>
        <p:nvSpPr>
          <p:cNvPr id="90121" name="Text Box 9"/>
          <p:cNvSpPr txBox="1">
            <a:spLocks noChangeArrowheads="1"/>
          </p:cNvSpPr>
          <p:nvPr/>
        </p:nvSpPr>
        <p:spPr bwMode="auto">
          <a:xfrm>
            <a:off x="212725" y="6354763"/>
            <a:ext cx="7289800" cy="406400"/>
          </a:xfrm>
          <a:prstGeom prst="rect">
            <a:avLst/>
          </a:prstGeom>
          <a:solidFill>
            <a:srgbClr val="FFFF99"/>
          </a:solidFill>
          <a:ln w="9525">
            <a:solidFill>
              <a:schemeClr val="tx1"/>
            </a:solidFill>
            <a:miter lim="800000"/>
            <a:headEnd/>
            <a:tailEnd/>
          </a:ln>
          <a:effectLst/>
        </p:spPr>
        <p:txBody>
          <a:bodyPr wrap="none">
            <a:prstTxWarp prst="textNoShape">
              <a:avLst/>
            </a:prstTxWarp>
            <a:spAutoFit/>
          </a:bodyPr>
          <a:lstStyle/>
          <a:p>
            <a:r>
              <a:rPr lang="en-US" sz="2000">
                <a:latin typeface="Times" pitchFamily="-112" charset="0"/>
              </a:rPr>
              <a:t>Obj/notation </a:t>
            </a:r>
            <a:r>
              <a:rPr lang="en-US" sz="2000">
                <a:solidFill>
                  <a:srgbClr val="FF0000"/>
                </a:solidFill>
                <a:latin typeface="Times" pitchFamily="-112" charset="0"/>
              </a:rPr>
              <a:t> </a:t>
            </a:r>
            <a:r>
              <a:rPr lang="en-US" sz="2000">
                <a:latin typeface="Times" pitchFamily="-112" charset="0"/>
              </a:rPr>
              <a:t>AxisTransformation  </a:t>
            </a:r>
            <a:r>
              <a:rPr lang="en-US" sz="2000">
                <a:solidFill>
                  <a:srgbClr val="FF0000"/>
                </a:solidFill>
                <a:latin typeface="Times" pitchFamily="-112" charset="0"/>
              </a:rPr>
              <a:t>Matrix</a:t>
            </a:r>
            <a:r>
              <a:rPr lang="en-US" sz="2000">
                <a:latin typeface="Times" pitchFamily="-112" charset="0"/>
              </a:rPr>
              <a:t>  EulerAngles  Components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fld id="{6DBFC83A-DA82-EA43-B45A-D73E02F8C3E9}" type="slidenum">
              <a:rPr lang="en-US"/>
              <a:pPr/>
              <a:t>16</a:t>
            </a:fld>
            <a:endParaRPr lang="en-US"/>
          </a:p>
        </p:txBody>
      </p:sp>
      <p:sp>
        <p:nvSpPr>
          <p:cNvPr id="91138" name="Rectangle 2"/>
          <p:cNvSpPr>
            <a:spLocks noChangeArrowheads="1"/>
          </p:cNvSpPr>
          <p:nvPr/>
        </p:nvSpPr>
        <p:spPr bwMode="auto">
          <a:xfrm>
            <a:off x="3987800" y="4470400"/>
            <a:ext cx="3467100" cy="533400"/>
          </a:xfrm>
          <a:prstGeom prst="rect">
            <a:avLst/>
          </a:prstGeom>
          <a:solidFill>
            <a:srgbClr val="FFDEF9"/>
          </a:solidFill>
          <a:ln w="9525">
            <a:solidFill>
              <a:schemeClr val="tx1"/>
            </a:solidFill>
            <a:miter lim="800000"/>
            <a:headEnd/>
            <a:tailEnd/>
          </a:ln>
          <a:effectLst/>
        </p:spPr>
        <p:txBody>
          <a:bodyPr wrap="none" anchor="ctr">
            <a:prstTxWarp prst="textNoShape">
              <a:avLst/>
            </a:prstTxWarp>
          </a:bodyPr>
          <a:lstStyle/>
          <a:p>
            <a:endParaRPr lang="en-US"/>
          </a:p>
        </p:txBody>
      </p:sp>
      <p:sp>
        <p:nvSpPr>
          <p:cNvPr id="91139" name="Rectangle 3"/>
          <p:cNvSpPr>
            <a:spLocks noChangeArrowheads="1"/>
          </p:cNvSpPr>
          <p:nvPr/>
        </p:nvSpPr>
        <p:spPr bwMode="auto">
          <a:xfrm>
            <a:off x="3987800" y="3810000"/>
            <a:ext cx="3492500" cy="495300"/>
          </a:xfrm>
          <a:prstGeom prst="rect">
            <a:avLst/>
          </a:prstGeom>
          <a:solidFill>
            <a:srgbClr val="FFDEF9"/>
          </a:solidFill>
          <a:ln w="9525">
            <a:solidFill>
              <a:schemeClr val="tx1"/>
            </a:solidFill>
            <a:miter lim="800000"/>
            <a:headEnd/>
            <a:tailEnd/>
          </a:ln>
          <a:effectLst/>
        </p:spPr>
        <p:txBody>
          <a:bodyPr wrap="none" anchor="ctr">
            <a:prstTxWarp prst="textNoShape">
              <a:avLst/>
            </a:prstTxWarp>
          </a:bodyPr>
          <a:lstStyle/>
          <a:p>
            <a:endParaRPr lang="en-US"/>
          </a:p>
        </p:txBody>
      </p:sp>
      <p:sp>
        <p:nvSpPr>
          <p:cNvPr id="91140" name="Rectangle 4"/>
          <p:cNvSpPr>
            <a:spLocks noChangeArrowheads="1"/>
          </p:cNvSpPr>
          <p:nvPr/>
        </p:nvSpPr>
        <p:spPr bwMode="auto">
          <a:xfrm>
            <a:off x="3962400" y="2984500"/>
            <a:ext cx="3505200" cy="584200"/>
          </a:xfrm>
          <a:prstGeom prst="rect">
            <a:avLst/>
          </a:prstGeom>
          <a:solidFill>
            <a:srgbClr val="FFDEF9"/>
          </a:solidFill>
          <a:ln w="9525">
            <a:solidFill>
              <a:schemeClr val="tx1"/>
            </a:solidFill>
            <a:miter lim="800000"/>
            <a:headEnd/>
            <a:tailEnd/>
          </a:ln>
          <a:effectLst/>
        </p:spPr>
        <p:txBody>
          <a:bodyPr wrap="none" anchor="ctr">
            <a:prstTxWarp prst="textNoShape">
              <a:avLst/>
            </a:prstTxWarp>
          </a:bodyPr>
          <a:lstStyle/>
          <a:p>
            <a:endParaRPr lang="en-US"/>
          </a:p>
        </p:txBody>
      </p:sp>
      <p:sp>
        <p:nvSpPr>
          <p:cNvPr id="91141" name="Rectangle 5"/>
          <p:cNvSpPr>
            <a:spLocks noGrp="1" noChangeArrowheads="1"/>
          </p:cNvSpPr>
          <p:nvPr>
            <p:ph type="title"/>
          </p:nvPr>
        </p:nvSpPr>
        <p:spPr/>
        <p:txBody>
          <a:bodyPr/>
          <a:lstStyle/>
          <a:p>
            <a:r>
              <a:rPr lang="en-US"/>
              <a:t>Matrix, Miller Indices</a:t>
            </a:r>
          </a:p>
        </p:txBody>
      </p:sp>
      <p:sp>
        <p:nvSpPr>
          <p:cNvPr id="91142" name="Rectangle 6"/>
          <p:cNvSpPr>
            <a:spLocks noGrp="1" noChangeArrowheads="1"/>
          </p:cNvSpPr>
          <p:nvPr>
            <p:ph type="body" idx="1"/>
          </p:nvPr>
        </p:nvSpPr>
        <p:spPr>
          <a:xfrm>
            <a:off x="1130300" y="1676400"/>
            <a:ext cx="7531100" cy="4800600"/>
          </a:xfrm>
        </p:spPr>
        <p:txBody>
          <a:bodyPr/>
          <a:lstStyle/>
          <a:p>
            <a:pPr>
              <a:lnSpc>
                <a:spcPct val="90000"/>
              </a:lnSpc>
            </a:pPr>
            <a:r>
              <a:rPr lang="en-US" sz="2400" dirty="0"/>
              <a:t>The general Rotation Matrix, </a:t>
            </a:r>
            <a:r>
              <a:rPr lang="en-US" sz="2400" i="1" dirty="0"/>
              <a:t>a</a:t>
            </a:r>
            <a:r>
              <a:rPr lang="en-US" sz="2400" dirty="0"/>
              <a:t>, can be represented as in the following:</a:t>
            </a:r>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endParaRPr lang="en-US" sz="2400" dirty="0" smtClean="0"/>
          </a:p>
          <a:p>
            <a:pPr>
              <a:lnSpc>
                <a:spcPct val="90000"/>
              </a:lnSpc>
            </a:pPr>
            <a:r>
              <a:rPr lang="en-US" sz="2400" dirty="0" smtClean="0"/>
              <a:t>Here </a:t>
            </a:r>
            <a:r>
              <a:rPr lang="en-US" sz="2400" dirty="0"/>
              <a:t>the Rows are the direction cosines for</a:t>
            </a:r>
            <a:r>
              <a:rPr lang="en-US" sz="2400" dirty="0" smtClean="0"/>
              <a:t> the 3 crystal axes, [</a:t>
            </a:r>
            <a:r>
              <a:rPr lang="en-US" sz="2400" dirty="0"/>
              <a:t>100], [010], and [001</a:t>
            </a:r>
            <a:r>
              <a:rPr lang="en-US" sz="2400" dirty="0" smtClean="0"/>
              <a:t>] expressed </a:t>
            </a:r>
            <a:r>
              <a:rPr lang="en-US" sz="2400" dirty="0"/>
              <a:t>in the </a:t>
            </a:r>
            <a:r>
              <a:rPr lang="en-US" sz="2400" i="1" dirty="0"/>
              <a:t>sample coordinate  system</a:t>
            </a:r>
            <a:r>
              <a:rPr lang="en-US" sz="2400" dirty="0"/>
              <a:t> (pole figure).</a:t>
            </a:r>
          </a:p>
        </p:txBody>
      </p:sp>
      <p:sp>
        <p:nvSpPr>
          <p:cNvPr id="91143" name="Text Box 7"/>
          <p:cNvSpPr txBox="1">
            <a:spLocks noChangeArrowheads="1"/>
          </p:cNvSpPr>
          <p:nvPr/>
        </p:nvSpPr>
        <p:spPr bwMode="auto">
          <a:xfrm>
            <a:off x="1444625" y="3032125"/>
            <a:ext cx="2003425" cy="457200"/>
          </a:xfrm>
          <a:prstGeom prst="rect">
            <a:avLst/>
          </a:prstGeom>
          <a:noFill/>
          <a:ln w="9525">
            <a:noFill/>
            <a:miter lim="800000"/>
            <a:headEnd/>
            <a:tailEnd/>
          </a:ln>
          <a:effectLst/>
        </p:spPr>
        <p:txBody>
          <a:bodyPr wrap="none">
            <a:prstTxWarp prst="textNoShape">
              <a:avLst/>
            </a:prstTxWarp>
            <a:spAutoFit/>
          </a:bodyPr>
          <a:lstStyle/>
          <a:p>
            <a:r>
              <a:rPr lang="en-US">
                <a:latin typeface="Times" pitchFamily="-112" charset="0"/>
              </a:rPr>
              <a:t>[100] direction</a:t>
            </a:r>
          </a:p>
        </p:txBody>
      </p:sp>
      <p:sp>
        <p:nvSpPr>
          <p:cNvPr id="91144" name="Text Box 8"/>
          <p:cNvSpPr txBox="1">
            <a:spLocks noChangeArrowheads="1"/>
          </p:cNvSpPr>
          <p:nvPr/>
        </p:nvSpPr>
        <p:spPr bwMode="auto">
          <a:xfrm>
            <a:off x="1416050" y="3794125"/>
            <a:ext cx="2003425" cy="457200"/>
          </a:xfrm>
          <a:prstGeom prst="rect">
            <a:avLst/>
          </a:prstGeom>
          <a:noFill/>
          <a:ln w="9525">
            <a:noFill/>
            <a:miter lim="800000"/>
            <a:headEnd/>
            <a:tailEnd/>
          </a:ln>
          <a:effectLst/>
        </p:spPr>
        <p:txBody>
          <a:bodyPr wrap="none">
            <a:prstTxWarp prst="textNoShape">
              <a:avLst/>
            </a:prstTxWarp>
            <a:spAutoFit/>
          </a:bodyPr>
          <a:lstStyle/>
          <a:p>
            <a:r>
              <a:rPr lang="en-US">
                <a:latin typeface="Times" pitchFamily="-112" charset="0"/>
              </a:rPr>
              <a:t>[010] direction</a:t>
            </a:r>
          </a:p>
        </p:txBody>
      </p:sp>
      <p:sp>
        <p:nvSpPr>
          <p:cNvPr id="91145" name="Text Box 9"/>
          <p:cNvSpPr txBox="1">
            <a:spLocks noChangeArrowheads="1"/>
          </p:cNvSpPr>
          <p:nvPr/>
        </p:nvSpPr>
        <p:spPr bwMode="auto">
          <a:xfrm>
            <a:off x="1530350" y="4518025"/>
            <a:ext cx="2003425" cy="457200"/>
          </a:xfrm>
          <a:prstGeom prst="rect">
            <a:avLst/>
          </a:prstGeom>
          <a:noFill/>
          <a:ln w="9525">
            <a:noFill/>
            <a:miter lim="800000"/>
            <a:headEnd/>
            <a:tailEnd/>
          </a:ln>
          <a:effectLst/>
        </p:spPr>
        <p:txBody>
          <a:bodyPr wrap="none">
            <a:prstTxWarp prst="textNoShape">
              <a:avLst/>
            </a:prstTxWarp>
            <a:spAutoFit/>
          </a:bodyPr>
          <a:lstStyle/>
          <a:p>
            <a:r>
              <a:rPr lang="en-US">
                <a:latin typeface="Times" pitchFamily="-112" charset="0"/>
              </a:rPr>
              <a:t>[001] direction</a:t>
            </a:r>
          </a:p>
        </p:txBody>
      </p:sp>
      <p:sp>
        <p:nvSpPr>
          <p:cNvPr id="91146" name="Line 10"/>
          <p:cNvSpPr>
            <a:spLocks noChangeShapeType="1"/>
          </p:cNvSpPr>
          <p:nvPr/>
        </p:nvSpPr>
        <p:spPr bwMode="auto">
          <a:xfrm>
            <a:off x="3365500" y="3263900"/>
            <a:ext cx="685800"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91147" name="Line 11"/>
          <p:cNvSpPr>
            <a:spLocks noChangeShapeType="1"/>
          </p:cNvSpPr>
          <p:nvPr/>
        </p:nvSpPr>
        <p:spPr bwMode="auto">
          <a:xfrm>
            <a:off x="3403600" y="4064000"/>
            <a:ext cx="660400"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91148" name="Line 12"/>
          <p:cNvSpPr>
            <a:spLocks noChangeShapeType="1"/>
          </p:cNvSpPr>
          <p:nvPr/>
        </p:nvSpPr>
        <p:spPr bwMode="auto">
          <a:xfrm>
            <a:off x="3492500" y="4787900"/>
            <a:ext cx="609600"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graphicFrame>
        <p:nvGraphicFramePr>
          <p:cNvPr id="91149" name="Object 13"/>
          <p:cNvGraphicFramePr>
            <a:graphicFrameLocks noChangeAspect="1"/>
          </p:cNvGraphicFramePr>
          <p:nvPr/>
        </p:nvGraphicFramePr>
        <p:xfrm>
          <a:off x="4102100" y="2819400"/>
          <a:ext cx="3213100" cy="2257425"/>
        </p:xfrm>
        <a:graphic>
          <a:graphicData uri="http://schemas.openxmlformats.org/presentationml/2006/ole">
            <p:oleObj spid="_x0000_s91149" name="Equation" r:id="rId4" imgW="939800" imgH="660400" progId="Equation.3">
              <p:embed/>
            </p:oleObj>
          </a:graphicData>
        </a:graphic>
      </p:graphicFrame>
      <p:sp>
        <p:nvSpPr>
          <p:cNvPr id="91150" name="Text Box 14"/>
          <p:cNvSpPr txBox="1">
            <a:spLocks noChangeArrowheads="1"/>
          </p:cNvSpPr>
          <p:nvPr/>
        </p:nvSpPr>
        <p:spPr bwMode="auto">
          <a:xfrm>
            <a:off x="212725" y="6354763"/>
            <a:ext cx="7289800" cy="406400"/>
          </a:xfrm>
          <a:prstGeom prst="rect">
            <a:avLst/>
          </a:prstGeom>
          <a:solidFill>
            <a:srgbClr val="FFFF99"/>
          </a:solidFill>
          <a:ln w="9525">
            <a:solidFill>
              <a:schemeClr val="tx1"/>
            </a:solidFill>
            <a:miter lim="800000"/>
            <a:headEnd/>
            <a:tailEnd/>
          </a:ln>
          <a:effectLst/>
        </p:spPr>
        <p:txBody>
          <a:bodyPr wrap="none">
            <a:prstTxWarp prst="textNoShape">
              <a:avLst/>
            </a:prstTxWarp>
            <a:spAutoFit/>
          </a:bodyPr>
          <a:lstStyle/>
          <a:p>
            <a:r>
              <a:rPr lang="en-US" sz="2000">
                <a:latin typeface="Times" pitchFamily="-112" charset="0"/>
              </a:rPr>
              <a:t>Obj/notation </a:t>
            </a:r>
            <a:r>
              <a:rPr lang="en-US" sz="2000">
                <a:solidFill>
                  <a:srgbClr val="FF0000"/>
                </a:solidFill>
                <a:latin typeface="Times" pitchFamily="-112" charset="0"/>
              </a:rPr>
              <a:t> </a:t>
            </a:r>
            <a:r>
              <a:rPr lang="en-US" sz="2000">
                <a:latin typeface="Times" pitchFamily="-112" charset="0"/>
              </a:rPr>
              <a:t>AxisTransformation  </a:t>
            </a:r>
            <a:r>
              <a:rPr lang="en-US" sz="2000">
                <a:solidFill>
                  <a:srgbClr val="FF0000"/>
                </a:solidFill>
                <a:latin typeface="Times" pitchFamily="-112" charset="0"/>
              </a:rPr>
              <a:t>Matrix</a:t>
            </a:r>
            <a:r>
              <a:rPr lang="en-US" sz="2000">
                <a:latin typeface="Times" pitchFamily="-112" charset="0"/>
              </a:rPr>
              <a:t>  EulerAngles  Components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fld id="{52850672-1562-6B4F-80A7-582975C977FB}" type="slidenum">
              <a:rPr lang="en-US"/>
              <a:pPr/>
              <a:t>17</a:t>
            </a:fld>
            <a:endParaRPr lang="en-US"/>
          </a:p>
        </p:txBody>
      </p:sp>
      <p:sp>
        <p:nvSpPr>
          <p:cNvPr id="92162" name="Rectangle 2"/>
          <p:cNvSpPr>
            <a:spLocks noChangeArrowheads="1"/>
          </p:cNvSpPr>
          <p:nvPr/>
        </p:nvSpPr>
        <p:spPr bwMode="auto">
          <a:xfrm>
            <a:off x="3276600" y="3581400"/>
            <a:ext cx="455613" cy="1554163"/>
          </a:xfrm>
          <a:prstGeom prst="rect">
            <a:avLst/>
          </a:prstGeom>
          <a:solidFill>
            <a:srgbClr val="FFDEF9"/>
          </a:solidFill>
          <a:ln w="9525">
            <a:solidFill>
              <a:schemeClr val="tx1"/>
            </a:solidFill>
            <a:miter lim="800000"/>
            <a:headEnd/>
            <a:tailEnd/>
          </a:ln>
          <a:effectLst/>
        </p:spPr>
        <p:txBody>
          <a:bodyPr wrap="none" anchor="ctr">
            <a:prstTxWarp prst="textNoShape">
              <a:avLst/>
            </a:prstTxWarp>
          </a:bodyPr>
          <a:lstStyle/>
          <a:p>
            <a:endParaRPr lang="en-US"/>
          </a:p>
        </p:txBody>
      </p:sp>
      <p:sp>
        <p:nvSpPr>
          <p:cNvPr id="92163" name="Rectangle 3"/>
          <p:cNvSpPr>
            <a:spLocks noChangeArrowheads="1"/>
          </p:cNvSpPr>
          <p:nvPr/>
        </p:nvSpPr>
        <p:spPr bwMode="auto">
          <a:xfrm>
            <a:off x="4038600" y="3581400"/>
            <a:ext cx="590550" cy="1554163"/>
          </a:xfrm>
          <a:prstGeom prst="rect">
            <a:avLst/>
          </a:prstGeom>
          <a:solidFill>
            <a:srgbClr val="FFDEF9"/>
          </a:solidFill>
          <a:ln w="9525">
            <a:solidFill>
              <a:schemeClr val="tx1"/>
            </a:solidFill>
            <a:miter lim="800000"/>
            <a:headEnd/>
            <a:tailEnd/>
          </a:ln>
          <a:effectLst/>
        </p:spPr>
        <p:txBody>
          <a:bodyPr wrap="none" anchor="ctr">
            <a:prstTxWarp prst="textNoShape">
              <a:avLst/>
            </a:prstTxWarp>
          </a:bodyPr>
          <a:lstStyle/>
          <a:p>
            <a:endParaRPr lang="en-US"/>
          </a:p>
        </p:txBody>
      </p:sp>
      <p:sp>
        <p:nvSpPr>
          <p:cNvPr id="92164" name="Rectangle 4"/>
          <p:cNvSpPr>
            <a:spLocks noChangeArrowheads="1"/>
          </p:cNvSpPr>
          <p:nvPr/>
        </p:nvSpPr>
        <p:spPr bwMode="auto">
          <a:xfrm>
            <a:off x="4781550" y="3581400"/>
            <a:ext cx="476250" cy="1554163"/>
          </a:xfrm>
          <a:prstGeom prst="rect">
            <a:avLst/>
          </a:prstGeom>
          <a:solidFill>
            <a:srgbClr val="FFDEF9"/>
          </a:solidFill>
          <a:ln w="9525">
            <a:solidFill>
              <a:schemeClr val="tx1"/>
            </a:solidFill>
            <a:miter lim="800000"/>
            <a:headEnd/>
            <a:tailEnd/>
          </a:ln>
          <a:effectLst/>
        </p:spPr>
        <p:txBody>
          <a:bodyPr wrap="none" anchor="ctr">
            <a:prstTxWarp prst="textNoShape">
              <a:avLst/>
            </a:prstTxWarp>
          </a:bodyPr>
          <a:lstStyle/>
          <a:p>
            <a:endParaRPr lang="en-US"/>
          </a:p>
        </p:txBody>
      </p:sp>
      <p:sp>
        <p:nvSpPr>
          <p:cNvPr id="92165" name="Rectangle 5"/>
          <p:cNvSpPr>
            <a:spLocks noGrp="1" noChangeArrowheads="1"/>
          </p:cNvSpPr>
          <p:nvPr>
            <p:ph type="title"/>
          </p:nvPr>
        </p:nvSpPr>
        <p:spPr/>
        <p:txBody>
          <a:bodyPr/>
          <a:lstStyle/>
          <a:p>
            <a:r>
              <a:rPr lang="en-US"/>
              <a:t>Matrix, Miller Indices</a:t>
            </a:r>
          </a:p>
        </p:txBody>
      </p:sp>
      <p:sp>
        <p:nvSpPr>
          <p:cNvPr id="92166" name="Rectangle 6"/>
          <p:cNvSpPr>
            <a:spLocks noGrp="1" noChangeArrowheads="1"/>
          </p:cNvSpPr>
          <p:nvPr>
            <p:ph type="body" idx="1"/>
          </p:nvPr>
        </p:nvSpPr>
        <p:spPr>
          <a:xfrm>
            <a:off x="685800" y="2133600"/>
            <a:ext cx="7772400" cy="457200"/>
          </a:xfrm>
        </p:spPr>
        <p:txBody>
          <a:bodyPr/>
          <a:lstStyle/>
          <a:p>
            <a:pPr>
              <a:lnSpc>
                <a:spcPct val="90000"/>
              </a:lnSpc>
            </a:pPr>
            <a:r>
              <a:rPr lang="en-US" sz="2000"/>
              <a:t>The </a:t>
            </a:r>
            <a:r>
              <a:rPr lang="en-US" sz="2000" i="1"/>
              <a:t>columns</a:t>
            </a:r>
            <a:r>
              <a:rPr lang="en-US" sz="2000"/>
              <a:t> represent components of three other unit vectors:</a:t>
            </a:r>
          </a:p>
        </p:txBody>
      </p:sp>
      <p:sp>
        <p:nvSpPr>
          <p:cNvPr id="92167" name="Text Box 7"/>
          <p:cNvSpPr txBox="1">
            <a:spLocks noChangeArrowheads="1"/>
          </p:cNvSpPr>
          <p:nvPr/>
        </p:nvSpPr>
        <p:spPr bwMode="auto">
          <a:xfrm>
            <a:off x="2262188" y="2608263"/>
            <a:ext cx="1503362" cy="457200"/>
          </a:xfrm>
          <a:prstGeom prst="rect">
            <a:avLst/>
          </a:prstGeom>
          <a:noFill/>
          <a:ln w="9525">
            <a:noFill/>
            <a:miter lim="800000"/>
            <a:headEnd/>
            <a:tailEnd/>
          </a:ln>
          <a:effectLst/>
        </p:spPr>
        <p:txBody>
          <a:bodyPr wrap="none">
            <a:prstTxWarp prst="textNoShape">
              <a:avLst/>
            </a:prstTxWarp>
            <a:spAutoFit/>
          </a:bodyPr>
          <a:lstStyle/>
          <a:p>
            <a:r>
              <a:rPr lang="en-US" i="1">
                <a:latin typeface="Times" pitchFamily="-112" charset="0"/>
                <a:sym typeface="Symbol" pitchFamily="-112" charset="2"/>
              </a:rPr>
              <a:t>[uvw]</a:t>
            </a:r>
            <a:r>
              <a:rPr lang="en-US">
                <a:latin typeface="Times" pitchFamily="-112" charset="0"/>
              </a:rPr>
              <a:t>RD</a:t>
            </a:r>
          </a:p>
        </p:txBody>
      </p:sp>
      <p:sp>
        <p:nvSpPr>
          <p:cNvPr id="92168" name="Text Box 8"/>
          <p:cNvSpPr txBox="1">
            <a:spLocks noChangeArrowheads="1"/>
          </p:cNvSpPr>
          <p:nvPr/>
        </p:nvSpPr>
        <p:spPr bwMode="auto">
          <a:xfrm>
            <a:off x="4038600" y="2574925"/>
            <a:ext cx="590550" cy="457200"/>
          </a:xfrm>
          <a:prstGeom prst="rect">
            <a:avLst/>
          </a:prstGeom>
          <a:noFill/>
          <a:ln w="9525">
            <a:noFill/>
            <a:miter lim="800000"/>
            <a:headEnd/>
            <a:tailEnd/>
          </a:ln>
          <a:effectLst/>
        </p:spPr>
        <p:txBody>
          <a:bodyPr wrap="none">
            <a:prstTxWarp prst="textNoShape">
              <a:avLst/>
            </a:prstTxWarp>
            <a:spAutoFit/>
          </a:bodyPr>
          <a:lstStyle/>
          <a:p>
            <a:r>
              <a:rPr lang="en-US">
                <a:latin typeface="Times" pitchFamily="-112" charset="0"/>
              </a:rPr>
              <a:t>TD</a:t>
            </a:r>
          </a:p>
        </p:txBody>
      </p:sp>
      <p:sp>
        <p:nvSpPr>
          <p:cNvPr id="92169" name="Text Box 9"/>
          <p:cNvSpPr txBox="1">
            <a:spLocks noChangeArrowheads="1"/>
          </p:cNvSpPr>
          <p:nvPr/>
        </p:nvSpPr>
        <p:spPr bwMode="auto">
          <a:xfrm>
            <a:off x="4781550" y="2587625"/>
            <a:ext cx="1350963" cy="457200"/>
          </a:xfrm>
          <a:prstGeom prst="rect">
            <a:avLst/>
          </a:prstGeom>
          <a:noFill/>
          <a:ln w="9525">
            <a:noFill/>
            <a:miter lim="800000"/>
            <a:headEnd/>
            <a:tailEnd/>
          </a:ln>
          <a:effectLst/>
        </p:spPr>
        <p:txBody>
          <a:bodyPr wrap="none">
            <a:prstTxWarp prst="textNoShape">
              <a:avLst/>
            </a:prstTxWarp>
            <a:spAutoFit/>
          </a:bodyPr>
          <a:lstStyle/>
          <a:p>
            <a:r>
              <a:rPr lang="en-US" i="1">
                <a:latin typeface="Times" pitchFamily="-112" charset="0"/>
              </a:rPr>
              <a:t>ND</a:t>
            </a:r>
            <a:r>
              <a:rPr lang="en-US" i="1">
                <a:latin typeface="Times" pitchFamily="-112" charset="0"/>
                <a:sym typeface="Symbol" pitchFamily="-112" charset="2"/>
              </a:rPr>
              <a:t>(hkl)</a:t>
            </a:r>
            <a:endParaRPr lang="en-US">
              <a:latin typeface="Times" pitchFamily="-112" charset="0"/>
            </a:endParaRPr>
          </a:p>
        </p:txBody>
      </p:sp>
      <p:sp>
        <p:nvSpPr>
          <p:cNvPr id="92170" name="Line 10"/>
          <p:cNvSpPr>
            <a:spLocks noChangeShapeType="1"/>
          </p:cNvSpPr>
          <p:nvPr/>
        </p:nvSpPr>
        <p:spPr bwMode="auto">
          <a:xfrm>
            <a:off x="5029200" y="3032125"/>
            <a:ext cx="0" cy="549275"/>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92171" name="Line 11"/>
          <p:cNvSpPr>
            <a:spLocks noChangeShapeType="1"/>
          </p:cNvSpPr>
          <p:nvPr/>
        </p:nvSpPr>
        <p:spPr bwMode="auto">
          <a:xfrm>
            <a:off x="3429000" y="3032125"/>
            <a:ext cx="0" cy="549275"/>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92172" name="Line 12"/>
          <p:cNvSpPr>
            <a:spLocks noChangeShapeType="1"/>
          </p:cNvSpPr>
          <p:nvPr/>
        </p:nvSpPr>
        <p:spPr bwMode="auto">
          <a:xfrm>
            <a:off x="4343400" y="3032125"/>
            <a:ext cx="0" cy="549275"/>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graphicFrame>
        <p:nvGraphicFramePr>
          <p:cNvPr id="92173" name="Object 13"/>
          <p:cNvGraphicFramePr>
            <a:graphicFrameLocks noChangeAspect="1"/>
          </p:cNvGraphicFramePr>
          <p:nvPr/>
        </p:nvGraphicFramePr>
        <p:xfrm>
          <a:off x="3159125" y="3544888"/>
          <a:ext cx="2286000" cy="1604962"/>
        </p:xfrm>
        <a:graphic>
          <a:graphicData uri="http://schemas.openxmlformats.org/presentationml/2006/ole">
            <p:oleObj spid="_x0000_s92173" name="Equation" r:id="rId4" imgW="939800" imgH="660400" progId="Equation.3">
              <p:embed/>
            </p:oleObj>
          </a:graphicData>
        </a:graphic>
      </p:graphicFrame>
      <p:sp>
        <p:nvSpPr>
          <p:cNvPr id="92174" name="Text Box 14"/>
          <p:cNvSpPr txBox="1">
            <a:spLocks noChangeArrowheads="1"/>
          </p:cNvSpPr>
          <p:nvPr/>
        </p:nvSpPr>
        <p:spPr bwMode="auto">
          <a:xfrm>
            <a:off x="212725" y="6354763"/>
            <a:ext cx="7289800" cy="406400"/>
          </a:xfrm>
          <a:prstGeom prst="rect">
            <a:avLst/>
          </a:prstGeom>
          <a:solidFill>
            <a:srgbClr val="FFFF99"/>
          </a:solidFill>
          <a:ln w="9525">
            <a:solidFill>
              <a:schemeClr val="tx1"/>
            </a:solidFill>
            <a:miter lim="800000"/>
            <a:headEnd/>
            <a:tailEnd/>
          </a:ln>
          <a:effectLst/>
        </p:spPr>
        <p:txBody>
          <a:bodyPr wrap="none">
            <a:prstTxWarp prst="textNoShape">
              <a:avLst/>
            </a:prstTxWarp>
            <a:spAutoFit/>
          </a:bodyPr>
          <a:lstStyle/>
          <a:p>
            <a:r>
              <a:rPr lang="en-US" sz="2000">
                <a:latin typeface="Times" pitchFamily="-112" charset="0"/>
              </a:rPr>
              <a:t>Obj/notation </a:t>
            </a:r>
            <a:r>
              <a:rPr lang="en-US" sz="2000">
                <a:solidFill>
                  <a:srgbClr val="FF0000"/>
                </a:solidFill>
                <a:latin typeface="Times" pitchFamily="-112" charset="0"/>
              </a:rPr>
              <a:t> </a:t>
            </a:r>
            <a:r>
              <a:rPr lang="en-US" sz="2000">
                <a:latin typeface="Times" pitchFamily="-112" charset="0"/>
              </a:rPr>
              <a:t>AxisTransformation  </a:t>
            </a:r>
            <a:r>
              <a:rPr lang="en-US" sz="2000">
                <a:solidFill>
                  <a:srgbClr val="FF0000"/>
                </a:solidFill>
                <a:latin typeface="Times" pitchFamily="-112" charset="0"/>
              </a:rPr>
              <a:t>Matrix</a:t>
            </a:r>
            <a:r>
              <a:rPr lang="en-US" sz="2000">
                <a:latin typeface="Times" pitchFamily="-112" charset="0"/>
              </a:rPr>
              <a:t>  EulerAngles  Components</a:t>
            </a:r>
          </a:p>
        </p:txBody>
      </p:sp>
      <p:sp>
        <p:nvSpPr>
          <p:cNvPr id="92175" name="Rectangle 15"/>
          <p:cNvSpPr>
            <a:spLocks noChangeArrowheads="1"/>
          </p:cNvSpPr>
          <p:nvPr/>
        </p:nvSpPr>
        <p:spPr bwMode="auto">
          <a:xfrm>
            <a:off x="762000" y="5378450"/>
            <a:ext cx="7848600" cy="928459"/>
          </a:xfrm>
          <a:prstGeom prst="rect">
            <a:avLst/>
          </a:prstGeom>
          <a:noFill/>
          <a:ln w="9525">
            <a:noFill/>
            <a:miter lim="800000"/>
            <a:headEnd/>
            <a:tailEnd/>
          </a:ln>
          <a:effectLst/>
        </p:spPr>
        <p:txBody>
          <a:bodyPr>
            <a:prstTxWarp prst="textNoShape">
              <a:avLst/>
            </a:prstTxWarp>
            <a:spAutoFit/>
          </a:bodyPr>
          <a:lstStyle/>
          <a:p>
            <a:pPr>
              <a:lnSpc>
                <a:spcPct val="90000"/>
              </a:lnSpc>
              <a:spcBef>
                <a:spcPct val="20000"/>
              </a:spcBef>
              <a:buFontTx/>
              <a:buChar char="•"/>
            </a:pPr>
            <a:r>
              <a:rPr lang="en-US" sz="2000" dirty="0"/>
              <a:t> </a:t>
            </a:r>
            <a:r>
              <a:rPr lang="en-US" sz="2000" dirty="0" smtClean="0"/>
              <a:t> Here </a:t>
            </a:r>
            <a:r>
              <a:rPr lang="en-US" sz="2000" dirty="0"/>
              <a:t>the Columns are the direction cosines (i.e. </a:t>
            </a:r>
            <a:r>
              <a:rPr lang="en-US" sz="2000" i="1" dirty="0" err="1"/>
              <a:t>hkl</a:t>
            </a:r>
            <a:r>
              <a:rPr lang="en-US" sz="2000" dirty="0"/>
              <a:t> or </a:t>
            </a:r>
            <a:r>
              <a:rPr lang="en-US" sz="2000" i="1" dirty="0" err="1"/>
              <a:t>uvw</a:t>
            </a:r>
            <a:r>
              <a:rPr lang="en-US" sz="2000" dirty="0"/>
              <a:t>) </a:t>
            </a:r>
            <a:r>
              <a:rPr lang="en-US" sz="2000" dirty="0" smtClean="0"/>
              <a:t>for </a:t>
            </a:r>
            <a:r>
              <a:rPr lang="en-US" sz="2000" dirty="0"/>
              <a:t>the</a:t>
            </a:r>
            <a:r>
              <a:rPr lang="en-US" sz="2000" dirty="0" smtClean="0"/>
              <a:t> sample axes, RD</a:t>
            </a:r>
            <a:r>
              <a:rPr lang="en-US" sz="2000" dirty="0"/>
              <a:t>, TD and Normal directions</a:t>
            </a:r>
            <a:r>
              <a:rPr lang="en-US" sz="2000" dirty="0" smtClean="0"/>
              <a:t> expressed in </a:t>
            </a:r>
            <a:r>
              <a:rPr lang="en-US" sz="2000" dirty="0"/>
              <a:t>the </a:t>
            </a:r>
            <a:r>
              <a:rPr lang="en-US" sz="2000" i="1" dirty="0"/>
              <a:t>crystal coordinate system</a:t>
            </a:r>
            <a:r>
              <a:rPr lang="en-US" sz="2000" dirty="0" smtClean="0"/>
              <a:t>.  Compare to inverse pole figures.  </a:t>
            </a:r>
            <a:endParaRPr lang="en-US"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 name="Slide Number Placeholder 4"/>
          <p:cNvSpPr>
            <a:spLocks noGrp="1"/>
          </p:cNvSpPr>
          <p:nvPr>
            <p:ph type="sldNum" sz="quarter" idx="12"/>
          </p:nvPr>
        </p:nvSpPr>
        <p:spPr/>
        <p:txBody>
          <a:bodyPr/>
          <a:lstStyle/>
          <a:p>
            <a:fld id="{03C66E25-FD32-734B-8F49-8DE0A771F171}" type="slidenum">
              <a:rPr lang="en-US"/>
              <a:pPr/>
              <a:t>18</a:t>
            </a:fld>
            <a:endParaRPr lang="en-US"/>
          </a:p>
        </p:txBody>
      </p:sp>
      <p:sp>
        <p:nvSpPr>
          <p:cNvPr id="145410" name="Rectangle 2"/>
          <p:cNvSpPr>
            <a:spLocks noGrp="1" noChangeArrowheads="1"/>
          </p:cNvSpPr>
          <p:nvPr>
            <p:ph type="title"/>
          </p:nvPr>
        </p:nvSpPr>
        <p:spPr/>
        <p:txBody>
          <a:bodyPr/>
          <a:lstStyle/>
          <a:p>
            <a:r>
              <a:rPr lang="en-US"/>
              <a:t>Compare Matrices</a:t>
            </a:r>
          </a:p>
        </p:txBody>
      </p:sp>
      <p:graphicFrame>
        <p:nvGraphicFramePr>
          <p:cNvPr id="145411" name="Object 3"/>
          <p:cNvGraphicFramePr>
            <a:graphicFrameLocks noChangeAspect="1"/>
          </p:cNvGraphicFramePr>
          <p:nvPr/>
        </p:nvGraphicFramePr>
        <p:xfrm>
          <a:off x="533400" y="2590800"/>
          <a:ext cx="3656013" cy="2032000"/>
        </p:xfrm>
        <a:graphic>
          <a:graphicData uri="http://schemas.openxmlformats.org/presentationml/2006/ole">
            <p:oleObj spid="_x0000_s145411" name="Equation" r:id="rId4" imgW="2057400" imgH="1143000" progId="Equation.3">
              <p:embed/>
            </p:oleObj>
          </a:graphicData>
        </a:graphic>
      </p:graphicFrame>
      <p:graphicFrame>
        <p:nvGraphicFramePr>
          <p:cNvPr id="145412" name="Object 4"/>
          <p:cNvGraphicFramePr>
            <a:graphicFrameLocks noChangeAspect="1"/>
          </p:cNvGraphicFramePr>
          <p:nvPr/>
        </p:nvGraphicFramePr>
        <p:xfrm>
          <a:off x="4343400" y="2819400"/>
          <a:ext cx="4570413" cy="1866900"/>
        </p:xfrm>
        <a:graphic>
          <a:graphicData uri="http://schemas.openxmlformats.org/presentationml/2006/ole">
            <p:oleObj spid="_x0000_s145412" name="Equation" r:id="rId5" imgW="3606800" imgH="1473200" progId="Equation.3">
              <p:embed/>
            </p:oleObj>
          </a:graphicData>
        </a:graphic>
      </p:graphicFrame>
      <p:sp>
        <p:nvSpPr>
          <p:cNvPr id="145413" name="Rectangle 5"/>
          <p:cNvSpPr>
            <a:spLocks noChangeArrowheads="1"/>
          </p:cNvSpPr>
          <p:nvPr/>
        </p:nvSpPr>
        <p:spPr bwMode="auto">
          <a:xfrm>
            <a:off x="1600200" y="2667000"/>
            <a:ext cx="1219200" cy="2209800"/>
          </a:xfrm>
          <a:prstGeom prst="rect">
            <a:avLst/>
          </a:prstGeom>
          <a:noFill/>
          <a:ln w="28575" cap="rnd">
            <a:solidFill>
              <a:schemeClr val="accent2"/>
            </a:solidFill>
            <a:prstDash val="sysDot"/>
            <a:miter lim="800000"/>
            <a:headEnd/>
            <a:tailEnd/>
          </a:ln>
          <a:effectLst/>
        </p:spPr>
        <p:txBody>
          <a:bodyPr wrap="none" anchor="ctr">
            <a:prstTxWarp prst="textNoShape">
              <a:avLst/>
            </a:prstTxWarp>
          </a:bodyPr>
          <a:lstStyle/>
          <a:p>
            <a:endParaRPr lang="en-US"/>
          </a:p>
        </p:txBody>
      </p:sp>
      <p:sp>
        <p:nvSpPr>
          <p:cNvPr id="145414" name="Text Box 6"/>
          <p:cNvSpPr txBox="1">
            <a:spLocks noChangeArrowheads="1"/>
          </p:cNvSpPr>
          <p:nvPr/>
        </p:nvSpPr>
        <p:spPr bwMode="auto">
          <a:xfrm>
            <a:off x="1741488" y="1782763"/>
            <a:ext cx="1154112" cy="579437"/>
          </a:xfrm>
          <a:prstGeom prst="rect">
            <a:avLst/>
          </a:prstGeom>
          <a:noFill/>
          <a:ln w="9525">
            <a:noFill/>
            <a:miter lim="800000"/>
            <a:headEnd/>
            <a:tailEnd/>
          </a:ln>
          <a:effectLst/>
        </p:spPr>
        <p:txBody>
          <a:bodyPr wrap="none">
            <a:prstTxWarp prst="textNoShape">
              <a:avLst/>
            </a:prstTxWarp>
            <a:spAutoFit/>
          </a:bodyPr>
          <a:lstStyle/>
          <a:p>
            <a:r>
              <a:rPr lang="en-US" sz="3200">
                <a:solidFill>
                  <a:schemeClr val="accent2"/>
                </a:solidFill>
                <a:latin typeface="Times" pitchFamily="-112" charset="0"/>
              </a:rPr>
              <a:t>[uvw]</a:t>
            </a:r>
          </a:p>
        </p:txBody>
      </p:sp>
      <p:sp>
        <p:nvSpPr>
          <p:cNvPr id="145415" name="Rectangle 7"/>
          <p:cNvSpPr>
            <a:spLocks noChangeArrowheads="1"/>
          </p:cNvSpPr>
          <p:nvPr/>
        </p:nvSpPr>
        <p:spPr bwMode="auto">
          <a:xfrm>
            <a:off x="4419600" y="2667000"/>
            <a:ext cx="1600200" cy="2195513"/>
          </a:xfrm>
          <a:prstGeom prst="rect">
            <a:avLst/>
          </a:prstGeom>
          <a:noFill/>
          <a:ln w="28575" cap="rnd">
            <a:solidFill>
              <a:schemeClr val="accent2"/>
            </a:solidFill>
            <a:prstDash val="sysDot"/>
            <a:miter lim="800000"/>
            <a:headEnd/>
            <a:tailEnd/>
          </a:ln>
          <a:effectLst/>
        </p:spPr>
        <p:txBody>
          <a:bodyPr wrap="none" anchor="ctr">
            <a:prstTxWarp prst="textNoShape">
              <a:avLst/>
            </a:prstTxWarp>
          </a:bodyPr>
          <a:lstStyle/>
          <a:p>
            <a:endParaRPr lang="en-US"/>
          </a:p>
        </p:txBody>
      </p:sp>
      <p:sp>
        <p:nvSpPr>
          <p:cNvPr id="145416" name="Text Box 8"/>
          <p:cNvSpPr txBox="1">
            <a:spLocks noChangeArrowheads="1"/>
          </p:cNvSpPr>
          <p:nvPr/>
        </p:nvSpPr>
        <p:spPr bwMode="auto">
          <a:xfrm>
            <a:off x="4648200" y="1905000"/>
            <a:ext cx="1154113" cy="579438"/>
          </a:xfrm>
          <a:prstGeom prst="rect">
            <a:avLst/>
          </a:prstGeom>
          <a:noFill/>
          <a:ln w="9525">
            <a:noFill/>
            <a:miter lim="800000"/>
            <a:headEnd/>
            <a:tailEnd/>
          </a:ln>
          <a:effectLst/>
        </p:spPr>
        <p:txBody>
          <a:bodyPr wrap="none">
            <a:prstTxWarp prst="textNoShape">
              <a:avLst/>
            </a:prstTxWarp>
            <a:spAutoFit/>
          </a:bodyPr>
          <a:lstStyle/>
          <a:p>
            <a:r>
              <a:rPr lang="en-US" sz="3200">
                <a:solidFill>
                  <a:schemeClr val="accent2"/>
                </a:solidFill>
                <a:latin typeface="Times" pitchFamily="-112" charset="0"/>
              </a:rPr>
              <a:t>[uvw]</a:t>
            </a:r>
          </a:p>
        </p:txBody>
      </p:sp>
      <p:sp>
        <p:nvSpPr>
          <p:cNvPr id="145417" name="Rectangle 9"/>
          <p:cNvSpPr>
            <a:spLocks noChangeArrowheads="1"/>
          </p:cNvSpPr>
          <p:nvPr/>
        </p:nvSpPr>
        <p:spPr bwMode="auto">
          <a:xfrm>
            <a:off x="7772400" y="2667000"/>
            <a:ext cx="1143000" cy="2209800"/>
          </a:xfrm>
          <a:prstGeom prst="rect">
            <a:avLst/>
          </a:prstGeom>
          <a:noFill/>
          <a:ln w="28575" cap="rnd">
            <a:solidFill>
              <a:srgbClr val="FF0000"/>
            </a:solidFill>
            <a:prstDash val="sysDot"/>
            <a:miter lim="800000"/>
            <a:headEnd/>
            <a:tailEnd/>
          </a:ln>
          <a:effectLst/>
        </p:spPr>
        <p:txBody>
          <a:bodyPr wrap="none" anchor="ctr">
            <a:prstTxWarp prst="textNoShape">
              <a:avLst/>
            </a:prstTxWarp>
          </a:bodyPr>
          <a:lstStyle/>
          <a:p>
            <a:endParaRPr lang="en-US"/>
          </a:p>
        </p:txBody>
      </p:sp>
      <p:sp>
        <p:nvSpPr>
          <p:cNvPr id="145418" name="Text Box 10"/>
          <p:cNvSpPr txBox="1">
            <a:spLocks noChangeArrowheads="1"/>
          </p:cNvSpPr>
          <p:nvPr/>
        </p:nvSpPr>
        <p:spPr bwMode="auto">
          <a:xfrm>
            <a:off x="7772400" y="1905000"/>
            <a:ext cx="974725" cy="579438"/>
          </a:xfrm>
          <a:prstGeom prst="rect">
            <a:avLst/>
          </a:prstGeom>
          <a:noFill/>
          <a:ln w="9525">
            <a:noFill/>
            <a:miter lim="800000"/>
            <a:headEnd/>
            <a:tailEnd/>
          </a:ln>
          <a:effectLst/>
        </p:spPr>
        <p:txBody>
          <a:bodyPr wrap="none">
            <a:prstTxWarp prst="textNoShape">
              <a:avLst/>
            </a:prstTxWarp>
            <a:spAutoFit/>
          </a:bodyPr>
          <a:lstStyle/>
          <a:p>
            <a:r>
              <a:rPr lang="en-US" sz="3200">
                <a:solidFill>
                  <a:srgbClr val="FF0000"/>
                </a:solidFill>
                <a:latin typeface="Times" pitchFamily="-112" charset="0"/>
              </a:rPr>
              <a:t>(hkl)</a:t>
            </a:r>
          </a:p>
        </p:txBody>
      </p:sp>
      <p:sp>
        <p:nvSpPr>
          <p:cNvPr id="145419" name="Rectangle 11"/>
          <p:cNvSpPr>
            <a:spLocks noChangeArrowheads="1"/>
          </p:cNvSpPr>
          <p:nvPr/>
        </p:nvSpPr>
        <p:spPr bwMode="auto">
          <a:xfrm>
            <a:off x="3309938" y="2544763"/>
            <a:ext cx="881062" cy="2332037"/>
          </a:xfrm>
          <a:prstGeom prst="rect">
            <a:avLst/>
          </a:prstGeom>
          <a:noFill/>
          <a:ln w="28575" cap="rnd">
            <a:solidFill>
              <a:srgbClr val="FF0000"/>
            </a:solidFill>
            <a:prstDash val="sysDot"/>
            <a:miter lim="800000"/>
            <a:headEnd/>
            <a:tailEnd/>
          </a:ln>
          <a:effectLst/>
        </p:spPr>
        <p:txBody>
          <a:bodyPr wrap="none" anchor="ctr">
            <a:prstTxWarp prst="textNoShape">
              <a:avLst/>
            </a:prstTxWarp>
          </a:bodyPr>
          <a:lstStyle/>
          <a:p>
            <a:endParaRPr lang="en-US"/>
          </a:p>
        </p:txBody>
      </p:sp>
      <p:sp>
        <p:nvSpPr>
          <p:cNvPr id="145420" name="Text Box 12"/>
          <p:cNvSpPr txBox="1">
            <a:spLocks noChangeArrowheads="1"/>
          </p:cNvSpPr>
          <p:nvPr/>
        </p:nvSpPr>
        <p:spPr bwMode="auto">
          <a:xfrm>
            <a:off x="3276600" y="1782763"/>
            <a:ext cx="974725" cy="579437"/>
          </a:xfrm>
          <a:prstGeom prst="rect">
            <a:avLst/>
          </a:prstGeom>
          <a:noFill/>
          <a:ln w="9525">
            <a:noFill/>
            <a:miter lim="800000"/>
            <a:headEnd/>
            <a:tailEnd/>
          </a:ln>
          <a:effectLst/>
        </p:spPr>
        <p:txBody>
          <a:bodyPr wrap="none">
            <a:prstTxWarp prst="textNoShape">
              <a:avLst/>
            </a:prstTxWarp>
            <a:spAutoFit/>
          </a:bodyPr>
          <a:lstStyle/>
          <a:p>
            <a:r>
              <a:rPr lang="en-US" sz="3200">
                <a:solidFill>
                  <a:srgbClr val="FF0000"/>
                </a:solidFill>
                <a:latin typeface="Times" pitchFamily="-112" charset="0"/>
              </a:rPr>
              <a:t>(hkl)</a:t>
            </a:r>
          </a:p>
        </p:txBody>
      </p:sp>
      <p:sp>
        <p:nvSpPr>
          <p:cNvPr id="145421" name="Text Box 13"/>
          <p:cNvSpPr txBox="1">
            <a:spLocks noChangeArrowheads="1"/>
          </p:cNvSpPr>
          <p:nvPr/>
        </p:nvSpPr>
        <p:spPr bwMode="auto">
          <a:xfrm>
            <a:off x="212725" y="6354763"/>
            <a:ext cx="7289800" cy="406400"/>
          </a:xfrm>
          <a:prstGeom prst="rect">
            <a:avLst/>
          </a:prstGeom>
          <a:solidFill>
            <a:srgbClr val="FFFF99"/>
          </a:solidFill>
          <a:ln w="9525">
            <a:solidFill>
              <a:schemeClr val="tx1"/>
            </a:solidFill>
            <a:miter lim="800000"/>
            <a:headEnd/>
            <a:tailEnd/>
          </a:ln>
          <a:effectLst/>
        </p:spPr>
        <p:txBody>
          <a:bodyPr wrap="none">
            <a:prstTxWarp prst="textNoShape">
              <a:avLst/>
            </a:prstTxWarp>
            <a:spAutoFit/>
          </a:bodyPr>
          <a:lstStyle/>
          <a:p>
            <a:r>
              <a:rPr lang="en-US" sz="2000">
                <a:latin typeface="Times" pitchFamily="-112" charset="0"/>
              </a:rPr>
              <a:t>Obj/notation </a:t>
            </a:r>
            <a:r>
              <a:rPr lang="en-US" sz="2000">
                <a:solidFill>
                  <a:srgbClr val="FF0000"/>
                </a:solidFill>
                <a:latin typeface="Times" pitchFamily="-112" charset="0"/>
              </a:rPr>
              <a:t> </a:t>
            </a:r>
            <a:r>
              <a:rPr lang="en-US" sz="2000">
                <a:latin typeface="Times" pitchFamily="-112" charset="0"/>
              </a:rPr>
              <a:t>AxisTransformation  </a:t>
            </a:r>
            <a:r>
              <a:rPr lang="en-US" sz="2000">
                <a:solidFill>
                  <a:srgbClr val="FF0000"/>
                </a:solidFill>
                <a:latin typeface="Times" pitchFamily="-112" charset="0"/>
              </a:rPr>
              <a:t>Matrix</a:t>
            </a:r>
            <a:r>
              <a:rPr lang="en-US" sz="2000">
                <a:latin typeface="Times" pitchFamily="-112" charset="0"/>
              </a:rPr>
              <a:t>  EulerAngles  Components</a:t>
            </a:r>
          </a:p>
        </p:txBody>
      </p:sp>
      <p:sp>
        <p:nvSpPr>
          <p:cNvPr id="145422" name="Text Box 14"/>
          <p:cNvSpPr txBox="1">
            <a:spLocks noChangeArrowheads="1"/>
          </p:cNvSpPr>
          <p:nvPr/>
        </p:nvSpPr>
        <p:spPr bwMode="auto">
          <a:xfrm>
            <a:off x="458788" y="4953000"/>
            <a:ext cx="8226425" cy="1219200"/>
          </a:xfrm>
          <a:prstGeom prst="rect">
            <a:avLst/>
          </a:prstGeom>
          <a:noFill/>
          <a:ln w="9525">
            <a:noFill/>
            <a:miter lim="800000"/>
            <a:headEnd/>
            <a:tailEnd/>
          </a:ln>
          <a:effectLst/>
        </p:spPr>
        <p:txBody>
          <a:bodyPr>
            <a:prstTxWarp prst="textNoShape">
              <a:avLst/>
            </a:prstTxWarp>
          </a:bodyPr>
          <a:lstStyle/>
          <a:p>
            <a:r>
              <a:rPr lang="en-US" sz="1800" dirty="0">
                <a:solidFill>
                  <a:srgbClr val="FF0000"/>
                </a:solidFill>
              </a:rPr>
              <a:t>Basic idea: the complete</a:t>
            </a:r>
            <a:r>
              <a:rPr lang="en-US" sz="1800" dirty="0" smtClean="0">
                <a:solidFill>
                  <a:srgbClr val="FF0000"/>
                </a:solidFill>
              </a:rPr>
              <a:t> orientation matrix </a:t>
            </a:r>
            <a:r>
              <a:rPr lang="en-US" sz="1800" dirty="0">
                <a:solidFill>
                  <a:srgbClr val="FF0000"/>
                </a:solidFill>
              </a:rPr>
              <a:t>that describes an orientation must be numerically the same, coefficient by coefficient, regardless of whether it is constructed from the Euler angles, or from the Miller indices.  Therefore we can equate the two matrix descriptions, entry by entry.</a:t>
            </a:r>
          </a:p>
        </p:txBody>
      </p:sp>
      <p:sp>
        <p:nvSpPr>
          <p:cNvPr id="16" name="TextBox 15"/>
          <p:cNvSpPr txBox="1"/>
          <p:nvPr/>
        </p:nvSpPr>
        <p:spPr>
          <a:xfrm>
            <a:off x="4104640" y="3515975"/>
            <a:ext cx="364252" cy="461665"/>
          </a:xfrm>
          <a:prstGeom prst="rect">
            <a:avLst/>
          </a:prstGeom>
          <a:noFill/>
        </p:spPr>
        <p:txBody>
          <a:bodyPr wrap="none" rtlCol="0">
            <a:spAutoFit/>
          </a:bodyPr>
          <a:lstStyle/>
          <a:p>
            <a:r>
              <a:rPr lang="en-US" dirty="0" smtClean="0"/>
              <a: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Slide Number Placeholder 4"/>
          <p:cNvSpPr>
            <a:spLocks noGrp="1"/>
          </p:cNvSpPr>
          <p:nvPr>
            <p:ph type="sldNum" sz="quarter" idx="12"/>
          </p:nvPr>
        </p:nvSpPr>
        <p:spPr/>
        <p:txBody>
          <a:bodyPr/>
          <a:lstStyle/>
          <a:p>
            <a:fld id="{A75ABECA-3DA5-5444-8330-16B378661A01}" type="slidenum">
              <a:rPr lang="en-US"/>
              <a:pPr/>
              <a:t>19</a:t>
            </a:fld>
            <a:endParaRPr lang="en-US"/>
          </a:p>
        </p:txBody>
      </p:sp>
      <p:sp>
        <p:nvSpPr>
          <p:cNvPr id="108546" name="Rectangle 2"/>
          <p:cNvSpPr>
            <a:spLocks noGrp="1" noChangeArrowheads="1"/>
          </p:cNvSpPr>
          <p:nvPr>
            <p:ph type="title"/>
          </p:nvPr>
        </p:nvSpPr>
        <p:spPr>
          <a:xfrm>
            <a:off x="111125" y="228600"/>
            <a:ext cx="8915400" cy="1219200"/>
          </a:xfrm>
        </p:spPr>
        <p:txBody>
          <a:bodyPr/>
          <a:lstStyle/>
          <a:p>
            <a:r>
              <a:rPr lang="en-US"/>
              <a:t>Miller indices from Euler angle matrix</a:t>
            </a:r>
          </a:p>
        </p:txBody>
      </p:sp>
      <p:sp>
        <p:nvSpPr>
          <p:cNvPr id="108547" name="Text Box 3"/>
          <p:cNvSpPr txBox="1">
            <a:spLocks noChangeArrowheads="1"/>
          </p:cNvSpPr>
          <p:nvPr/>
        </p:nvSpPr>
        <p:spPr bwMode="auto">
          <a:xfrm>
            <a:off x="304800" y="1447800"/>
            <a:ext cx="2286000" cy="3016250"/>
          </a:xfrm>
          <a:prstGeom prst="rect">
            <a:avLst/>
          </a:prstGeom>
          <a:noFill/>
          <a:ln w="9525">
            <a:noFill/>
            <a:miter lim="800000"/>
            <a:headEnd/>
            <a:tailEnd/>
          </a:ln>
          <a:effectLst/>
        </p:spPr>
        <p:txBody>
          <a:bodyPr>
            <a:prstTxWarp prst="textNoShape">
              <a:avLst/>
            </a:prstTxWarp>
            <a:spAutoFit/>
          </a:bodyPr>
          <a:lstStyle/>
          <a:p>
            <a:r>
              <a:rPr lang="en-US" sz="3200"/>
              <a:t>Compare the indices matrix with the Euler angle matrix.</a:t>
            </a:r>
          </a:p>
        </p:txBody>
      </p:sp>
      <p:graphicFrame>
        <p:nvGraphicFramePr>
          <p:cNvPr id="108548" name="Object 4"/>
          <p:cNvGraphicFramePr>
            <a:graphicFrameLocks noChangeAspect="1"/>
          </p:cNvGraphicFramePr>
          <p:nvPr/>
        </p:nvGraphicFramePr>
        <p:xfrm>
          <a:off x="2667000" y="1981200"/>
          <a:ext cx="6324600" cy="3241675"/>
        </p:xfrm>
        <a:graphic>
          <a:graphicData uri="http://schemas.openxmlformats.org/presentationml/2006/ole">
            <p:oleObj spid="_x0000_s108548" name="Equation" r:id="rId4" imgW="2578100" imgH="1320800" progId="Equation.3">
              <p:embed/>
            </p:oleObj>
          </a:graphicData>
        </a:graphic>
      </p:graphicFrame>
      <p:sp>
        <p:nvSpPr>
          <p:cNvPr id="108549" name="Text Box 5"/>
          <p:cNvSpPr txBox="1">
            <a:spLocks noChangeArrowheads="1"/>
          </p:cNvSpPr>
          <p:nvPr/>
        </p:nvSpPr>
        <p:spPr bwMode="auto">
          <a:xfrm>
            <a:off x="458788" y="5715000"/>
            <a:ext cx="8228012" cy="519113"/>
          </a:xfrm>
          <a:prstGeom prst="rect">
            <a:avLst/>
          </a:prstGeom>
          <a:noFill/>
          <a:ln w="9525">
            <a:noFill/>
            <a:miter lim="800000"/>
            <a:headEnd/>
            <a:tailEnd/>
          </a:ln>
          <a:effectLst/>
        </p:spPr>
        <p:txBody>
          <a:bodyPr wrap="none">
            <a:prstTxWarp prst="textNoShape">
              <a:avLst/>
            </a:prstTxWarp>
            <a:spAutoFit/>
          </a:bodyPr>
          <a:lstStyle/>
          <a:p>
            <a:r>
              <a:rPr lang="en-US" sz="2800" i="1">
                <a:latin typeface="Times" pitchFamily="-112" charset="0"/>
              </a:rPr>
              <a:t>n, n’</a:t>
            </a:r>
            <a:r>
              <a:rPr lang="en-US" sz="2800">
                <a:latin typeface="Times" pitchFamily="-112" charset="0"/>
              </a:rPr>
              <a:t> = </a:t>
            </a:r>
            <a:r>
              <a:rPr lang="en-US"/>
              <a:t>arbitrary factors to make integers from real numbers</a:t>
            </a:r>
            <a:endParaRPr lang="en-US" sz="2800">
              <a:latin typeface="Times" pitchFamily="-112" charset="0"/>
            </a:endParaRPr>
          </a:p>
        </p:txBody>
      </p:sp>
      <p:sp>
        <p:nvSpPr>
          <p:cNvPr id="108550" name="Text Box 6"/>
          <p:cNvSpPr txBox="1">
            <a:spLocks noChangeArrowheads="1"/>
          </p:cNvSpPr>
          <p:nvPr/>
        </p:nvSpPr>
        <p:spPr bwMode="auto">
          <a:xfrm>
            <a:off x="569913" y="6354763"/>
            <a:ext cx="7289800" cy="406400"/>
          </a:xfrm>
          <a:prstGeom prst="rect">
            <a:avLst/>
          </a:prstGeom>
          <a:solidFill>
            <a:srgbClr val="FFFF99"/>
          </a:solidFill>
          <a:ln w="9525">
            <a:solidFill>
              <a:schemeClr val="tx1"/>
            </a:solidFill>
            <a:miter lim="800000"/>
            <a:headEnd/>
            <a:tailEnd/>
          </a:ln>
          <a:effectLst/>
        </p:spPr>
        <p:txBody>
          <a:bodyPr wrap="none">
            <a:prstTxWarp prst="textNoShape">
              <a:avLst/>
            </a:prstTxWarp>
            <a:spAutoFit/>
          </a:bodyPr>
          <a:lstStyle/>
          <a:p>
            <a:r>
              <a:rPr lang="en-US" sz="2000">
                <a:latin typeface="Times" pitchFamily="-112" charset="0"/>
              </a:rPr>
              <a:t>Obj/notation </a:t>
            </a:r>
            <a:r>
              <a:rPr lang="en-US" sz="2000">
                <a:solidFill>
                  <a:srgbClr val="FF0000"/>
                </a:solidFill>
                <a:latin typeface="Times" pitchFamily="-112" charset="0"/>
              </a:rPr>
              <a:t> </a:t>
            </a:r>
            <a:r>
              <a:rPr lang="en-US" sz="2000">
                <a:latin typeface="Times" pitchFamily="-112" charset="0"/>
              </a:rPr>
              <a:t>AxisTransformation  Matrix  </a:t>
            </a:r>
            <a:r>
              <a:rPr lang="en-US" sz="2000">
                <a:solidFill>
                  <a:srgbClr val="FF0000"/>
                </a:solidFill>
                <a:latin typeface="Times" pitchFamily="-112" charset="0"/>
              </a:rPr>
              <a:t>EulerAngles</a:t>
            </a:r>
            <a:r>
              <a:rPr lang="en-US" sz="2000">
                <a:latin typeface="Times" pitchFamily="-112" charset="0"/>
              </a:rPr>
              <a:t>  Components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42FA207A-0173-DE4C-A1CE-8761D60AE6AF}" type="slidenum">
              <a:rPr lang="en-US"/>
              <a:pPr/>
              <a:t>2</a:t>
            </a:fld>
            <a:endParaRPr lang="en-US"/>
          </a:p>
        </p:txBody>
      </p:sp>
      <p:sp>
        <p:nvSpPr>
          <p:cNvPr id="4098" name="Rectangle 2"/>
          <p:cNvSpPr>
            <a:spLocks noGrp="1" noChangeArrowheads="1"/>
          </p:cNvSpPr>
          <p:nvPr>
            <p:ph type="title"/>
          </p:nvPr>
        </p:nvSpPr>
        <p:spPr>
          <a:xfrm>
            <a:off x="685800" y="0"/>
            <a:ext cx="7772400" cy="914400"/>
          </a:xfrm>
        </p:spPr>
        <p:txBody>
          <a:bodyPr/>
          <a:lstStyle/>
          <a:p>
            <a:r>
              <a:rPr lang="en-US"/>
              <a:t>Lecture Objectives</a:t>
            </a:r>
          </a:p>
        </p:txBody>
      </p:sp>
      <p:sp>
        <p:nvSpPr>
          <p:cNvPr id="4099" name="Rectangle 3"/>
          <p:cNvSpPr>
            <a:spLocks noGrp="1" noChangeArrowheads="1"/>
          </p:cNvSpPr>
          <p:nvPr>
            <p:ph type="body" idx="1"/>
          </p:nvPr>
        </p:nvSpPr>
        <p:spPr>
          <a:xfrm>
            <a:off x="685800" y="914400"/>
            <a:ext cx="7772400" cy="5410200"/>
          </a:xfrm>
        </p:spPr>
        <p:txBody>
          <a:bodyPr/>
          <a:lstStyle/>
          <a:p>
            <a:pPr>
              <a:lnSpc>
                <a:spcPct val="90000"/>
              </a:lnSpc>
            </a:pPr>
            <a:r>
              <a:rPr lang="en-US" sz="2000" dirty="0"/>
              <a:t>Show how to convert from a description of a crystal orientation based on </a:t>
            </a:r>
            <a:r>
              <a:rPr lang="en-US" sz="2000" i="1" dirty="0"/>
              <a:t>Miller indices </a:t>
            </a:r>
            <a:r>
              <a:rPr lang="en-US" sz="2000" dirty="0"/>
              <a:t>to </a:t>
            </a:r>
            <a:r>
              <a:rPr lang="en-US" sz="2000" i="1" dirty="0"/>
              <a:t>matrices </a:t>
            </a:r>
            <a:r>
              <a:rPr lang="en-US" sz="2000" dirty="0"/>
              <a:t>to </a:t>
            </a:r>
            <a:r>
              <a:rPr lang="en-US" sz="2000" i="1" dirty="0"/>
              <a:t>Euler </a:t>
            </a:r>
            <a:r>
              <a:rPr lang="en-US" sz="2000" i="1" dirty="0" smtClean="0"/>
              <a:t>angles</a:t>
            </a:r>
            <a:r>
              <a:rPr lang="en-US" sz="2000" dirty="0" smtClean="0"/>
              <a:t>, with brief descriptions of </a:t>
            </a:r>
            <a:r>
              <a:rPr lang="en-US" sz="2000" i="1" dirty="0" err="1" smtClean="0"/>
              <a:t>Rodrigues</a:t>
            </a:r>
            <a:r>
              <a:rPr lang="en-US" sz="2000" i="1" dirty="0" smtClean="0"/>
              <a:t> vectors </a:t>
            </a:r>
            <a:r>
              <a:rPr lang="en-US" sz="2000" dirty="0" smtClean="0"/>
              <a:t>and </a:t>
            </a:r>
            <a:r>
              <a:rPr lang="en-US" sz="2000" i="1" dirty="0" err="1" smtClean="0"/>
              <a:t>quaternions</a:t>
            </a:r>
            <a:r>
              <a:rPr lang="en-US" sz="2000" dirty="0" smtClean="0"/>
              <a:t>.</a:t>
            </a:r>
          </a:p>
          <a:p>
            <a:pPr>
              <a:lnSpc>
                <a:spcPct val="90000"/>
              </a:lnSpc>
            </a:pPr>
            <a:r>
              <a:rPr lang="en-US" sz="2000" dirty="0"/>
              <a:t>Give examples of standard named components and their associated Euler </a:t>
            </a:r>
            <a:r>
              <a:rPr lang="en-US" sz="2000" dirty="0" smtClean="0"/>
              <a:t>angles.</a:t>
            </a:r>
          </a:p>
          <a:p>
            <a:pPr>
              <a:lnSpc>
                <a:spcPct val="90000"/>
              </a:lnSpc>
            </a:pPr>
            <a:r>
              <a:rPr lang="en-US" sz="2000" dirty="0"/>
              <a:t>The overall aim is to be able to describe a </a:t>
            </a:r>
            <a:r>
              <a:rPr lang="en-US" sz="2000" b="1" i="1" dirty="0">
                <a:solidFill>
                  <a:srgbClr val="FF0000"/>
                </a:solidFill>
              </a:rPr>
              <a:t>texture component </a:t>
            </a:r>
            <a:r>
              <a:rPr lang="en-US" sz="2000" dirty="0"/>
              <a:t>by a </a:t>
            </a:r>
            <a:r>
              <a:rPr lang="en-US" sz="2000" b="1" i="1" dirty="0">
                <a:solidFill>
                  <a:srgbClr val="FF0000"/>
                </a:solidFill>
              </a:rPr>
              <a:t>single point </a:t>
            </a:r>
            <a:r>
              <a:rPr lang="en-US" sz="2000" dirty="0"/>
              <a:t>(in some set of coordinates such as Euler angles) instead of needing to draw the crystal embedded in a reference </a:t>
            </a:r>
            <a:r>
              <a:rPr lang="en-US" sz="2000" dirty="0" smtClean="0"/>
              <a:t>frame.</a:t>
            </a:r>
          </a:p>
          <a:p>
            <a:pPr>
              <a:lnSpc>
                <a:spcPct val="90000"/>
              </a:lnSpc>
            </a:pPr>
            <a:r>
              <a:rPr lang="en-US" sz="2000" dirty="0" smtClean="0"/>
              <a:t>Show how to convert tensor quantities from a description in the reference frame to the same quantities referred to the crystal frame.  This is the basic operation required to work with anisotropic properties in polycrystals.  </a:t>
            </a:r>
          </a:p>
          <a:p>
            <a:pPr>
              <a:lnSpc>
                <a:spcPct val="90000"/>
              </a:lnSpc>
            </a:pPr>
            <a:r>
              <a:rPr lang="en-US" sz="2000" dirty="0"/>
              <a:t>Part 2 provides mathematical </a:t>
            </a:r>
            <a:r>
              <a:rPr lang="en-US" sz="2000" dirty="0" smtClean="0"/>
              <a:t>detail</a:t>
            </a:r>
            <a:r>
              <a:rPr lang="en-US" sz="2000" dirty="0" smtClean="0"/>
              <a:t>.</a:t>
            </a:r>
          </a:p>
          <a:p>
            <a:pPr>
              <a:lnSpc>
                <a:spcPct val="90000"/>
              </a:lnSpc>
            </a:pPr>
            <a:r>
              <a:rPr lang="en-US" sz="2000" dirty="0" smtClean="0"/>
              <a:t>NB.  We use an </a:t>
            </a:r>
            <a:r>
              <a:rPr lang="en-US" sz="2000" dirty="0" err="1" smtClean="0"/>
              <a:t>orthonormal</a:t>
            </a:r>
            <a:r>
              <a:rPr lang="en-US" sz="2000" dirty="0" smtClean="0"/>
              <a:t> (Cartesian) coordinate system in the crystal.  For certain low symmetry materials, an additional transformation </a:t>
            </a:r>
            <a:r>
              <a:rPr lang="en-US" sz="2000" dirty="0" smtClean="0"/>
              <a:t>is </a:t>
            </a:r>
            <a:r>
              <a:rPr lang="en-US" sz="2000" dirty="0" smtClean="0"/>
              <a:t>required between the crystallographic frame and the </a:t>
            </a:r>
            <a:r>
              <a:rPr lang="en-US" sz="2000" dirty="0" err="1" smtClean="0"/>
              <a:t>orthonormal</a:t>
            </a:r>
            <a:r>
              <a:rPr lang="en-US" sz="2000" dirty="0" smtClean="0"/>
              <a:t> frame.</a:t>
            </a:r>
            <a:endParaRPr lang="en-US" sz="2000" dirty="0"/>
          </a:p>
        </p:txBody>
      </p:sp>
      <p:sp>
        <p:nvSpPr>
          <p:cNvPr id="4104" name="Text Box 8"/>
          <p:cNvSpPr txBox="1">
            <a:spLocks noChangeArrowheads="1"/>
          </p:cNvSpPr>
          <p:nvPr/>
        </p:nvSpPr>
        <p:spPr bwMode="auto">
          <a:xfrm>
            <a:off x="646113" y="6354763"/>
            <a:ext cx="7289800" cy="406400"/>
          </a:xfrm>
          <a:prstGeom prst="rect">
            <a:avLst/>
          </a:prstGeom>
          <a:solidFill>
            <a:srgbClr val="FFFF99"/>
          </a:solidFill>
          <a:ln w="9525">
            <a:solidFill>
              <a:schemeClr val="tx1"/>
            </a:solidFill>
            <a:miter lim="800000"/>
            <a:headEnd/>
            <a:tailEnd/>
          </a:ln>
          <a:effectLst/>
        </p:spPr>
        <p:txBody>
          <a:bodyPr wrap="none">
            <a:prstTxWarp prst="textNoShape">
              <a:avLst/>
            </a:prstTxWarp>
            <a:spAutoFit/>
          </a:bodyPr>
          <a:lstStyle/>
          <a:p>
            <a:r>
              <a:rPr lang="en-US" sz="2000">
                <a:solidFill>
                  <a:srgbClr val="FF0000"/>
                </a:solidFill>
                <a:latin typeface="Times" pitchFamily="-112" charset="0"/>
              </a:rPr>
              <a:t>Obj/notation  </a:t>
            </a:r>
            <a:r>
              <a:rPr lang="en-US" sz="2000">
                <a:latin typeface="Times" pitchFamily="-112" charset="0"/>
              </a:rPr>
              <a:t>AxisTransformation  Matrix  EulerAngles  Components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Slide Number Placeholder 4"/>
          <p:cNvSpPr>
            <a:spLocks noGrp="1"/>
          </p:cNvSpPr>
          <p:nvPr>
            <p:ph type="sldNum" sz="quarter" idx="12"/>
          </p:nvPr>
        </p:nvSpPr>
        <p:spPr/>
        <p:txBody>
          <a:bodyPr/>
          <a:lstStyle/>
          <a:p>
            <a:fld id="{32FB125E-9071-DE4B-9FF6-7FE2F6246055}" type="slidenum">
              <a:rPr lang="en-US"/>
              <a:pPr/>
              <a:t>20</a:t>
            </a:fld>
            <a:endParaRPr lang="en-US"/>
          </a:p>
        </p:txBody>
      </p:sp>
      <p:sp>
        <p:nvSpPr>
          <p:cNvPr id="115714" name="Rectangle 2"/>
          <p:cNvSpPr>
            <a:spLocks noGrp="1" noChangeArrowheads="1"/>
          </p:cNvSpPr>
          <p:nvPr>
            <p:ph type="title"/>
          </p:nvPr>
        </p:nvSpPr>
        <p:spPr>
          <a:xfrm>
            <a:off x="685800" y="228600"/>
            <a:ext cx="7772400" cy="762000"/>
          </a:xfrm>
        </p:spPr>
        <p:txBody>
          <a:bodyPr/>
          <a:lstStyle/>
          <a:p>
            <a:r>
              <a:rPr lang="en-US" sz="3600"/>
              <a:t>Euler angles from Orientation Matrix</a:t>
            </a:r>
            <a:endParaRPr lang="en-US"/>
          </a:p>
        </p:txBody>
      </p:sp>
      <p:sp>
        <p:nvSpPr>
          <p:cNvPr id="115716" name="Text Box 4"/>
          <p:cNvSpPr txBox="1">
            <a:spLocks noChangeArrowheads="1"/>
          </p:cNvSpPr>
          <p:nvPr/>
        </p:nvSpPr>
        <p:spPr bwMode="auto">
          <a:xfrm>
            <a:off x="381000" y="4835525"/>
            <a:ext cx="3276600" cy="17938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400"/>
              <a:t>Also, if the second Euler angle is too close to zero, then the standard formulae fail because sine(</a:t>
            </a:r>
            <a:r>
              <a:rPr lang="en-US" sz="1400">
                <a:latin typeface="Symbol" pitchFamily="-112" charset="2"/>
                <a:sym typeface="Symbol" pitchFamily="-112" charset="2"/>
              </a:rPr>
              <a:t></a:t>
            </a:r>
            <a:r>
              <a:rPr lang="en-US" sz="1400"/>
              <a:t>) approaches zero (see next slide).  The second formula deals with this special case, where the 1st and 3rd angles are linearly dependent; distributing the rotation between them is arbitrary.</a:t>
            </a:r>
          </a:p>
        </p:txBody>
      </p:sp>
      <p:graphicFrame>
        <p:nvGraphicFramePr>
          <p:cNvPr id="115720" name="Object 8"/>
          <p:cNvGraphicFramePr>
            <a:graphicFrameLocks noChangeAspect="1"/>
          </p:cNvGraphicFramePr>
          <p:nvPr/>
        </p:nvGraphicFramePr>
        <p:xfrm>
          <a:off x="3656013" y="5029200"/>
          <a:ext cx="5334000" cy="1011238"/>
        </p:xfrm>
        <a:graphic>
          <a:graphicData uri="http://schemas.openxmlformats.org/presentationml/2006/ole">
            <p:oleObj spid="_x0000_s115720" name="Equation" r:id="rId4" imgW="2882900" imgH="546100" progId="Equation.3">
              <p:embed/>
            </p:oleObj>
          </a:graphicData>
        </a:graphic>
      </p:graphicFrame>
      <p:sp>
        <p:nvSpPr>
          <p:cNvPr id="115722" name="Text Box 10"/>
          <p:cNvSpPr txBox="1">
            <a:spLocks noChangeArrowheads="1"/>
          </p:cNvSpPr>
          <p:nvPr/>
        </p:nvSpPr>
        <p:spPr bwMode="auto">
          <a:xfrm>
            <a:off x="3581400" y="6324600"/>
            <a:ext cx="5418138" cy="274638"/>
          </a:xfrm>
          <a:prstGeom prst="rect">
            <a:avLst/>
          </a:prstGeom>
          <a:noFill/>
          <a:ln w="9525">
            <a:noFill/>
            <a:miter lim="800000"/>
            <a:headEnd/>
            <a:tailEnd/>
          </a:ln>
          <a:effectLst/>
        </p:spPr>
        <p:txBody>
          <a:bodyPr wrap="none">
            <a:prstTxWarp prst="textNoShape">
              <a:avLst/>
            </a:prstTxWarp>
            <a:spAutoFit/>
          </a:bodyPr>
          <a:lstStyle/>
          <a:p>
            <a:r>
              <a:rPr lang="en-US" sz="1200"/>
              <a:t>Corrected -a</a:t>
            </a:r>
            <a:r>
              <a:rPr lang="en-US" sz="1200" baseline="-25000"/>
              <a:t>32</a:t>
            </a:r>
            <a:r>
              <a:rPr lang="en-US" sz="1200"/>
              <a:t> in formula for </a:t>
            </a:r>
            <a:r>
              <a:rPr lang="en-US" sz="1200" i="1">
                <a:latin typeface="Symbol" pitchFamily="-112" charset="2"/>
                <a:sym typeface="Symbol" pitchFamily="-112" charset="2"/>
              </a:rPr>
              <a:t></a:t>
            </a:r>
            <a:r>
              <a:rPr lang="en-US" sz="1200" baseline="-25000"/>
              <a:t>1</a:t>
            </a:r>
            <a:r>
              <a:rPr lang="en-US" sz="1200"/>
              <a:t> 18</a:t>
            </a:r>
            <a:r>
              <a:rPr lang="en-US" sz="1200" baseline="30000"/>
              <a:t>th</a:t>
            </a:r>
            <a:r>
              <a:rPr lang="en-US" sz="1200"/>
              <a:t> Feb. 05; corrected a33=1 case 13</a:t>
            </a:r>
            <a:r>
              <a:rPr lang="en-US" sz="1200" baseline="30000"/>
              <a:t>th</a:t>
            </a:r>
            <a:r>
              <a:rPr lang="en-US" sz="1200"/>
              <a:t> Jan08</a:t>
            </a:r>
          </a:p>
        </p:txBody>
      </p:sp>
      <p:graphicFrame>
        <p:nvGraphicFramePr>
          <p:cNvPr id="115723" name="Object 11"/>
          <p:cNvGraphicFramePr>
            <a:graphicFrameLocks noChangeAspect="1"/>
          </p:cNvGraphicFramePr>
          <p:nvPr/>
        </p:nvGraphicFramePr>
        <p:xfrm>
          <a:off x="1371600" y="990600"/>
          <a:ext cx="7191375" cy="2373313"/>
        </p:xfrm>
        <a:graphic>
          <a:graphicData uri="http://schemas.openxmlformats.org/presentationml/2006/ole">
            <p:oleObj spid="_x0000_s115723" name="Equation" r:id="rId5" imgW="3314700" imgH="1092200" progId="Equation.3">
              <p:embed/>
            </p:oleObj>
          </a:graphicData>
        </a:graphic>
      </p:graphicFrame>
      <p:sp>
        <p:nvSpPr>
          <p:cNvPr id="115724" name="Text Box 12"/>
          <p:cNvSpPr txBox="1">
            <a:spLocks noChangeArrowheads="1"/>
          </p:cNvSpPr>
          <p:nvPr/>
        </p:nvSpPr>
        <p:spPr bwMode="auto">
          <a:xfrm>
            <a:off x="762000" y="3508375"/>
            <a:ext cx="8153400" cy="1323439"/>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600" dirty="0"/>
              <a:t>Notes:  the range of inverse cosine (ACOS) is </a:t>
            </a:r>
            <a:r>
              <a:rPr lang="en-US" sz="1600" i="1" dirty="0">
                <a:latin typeface="Times" pitchFamily="-112" charset="0"/>
              </a:rPr>
              <a:t>0-π</a:t>
            </a:r>
            <a:r>
              <a:rPr lang="en-US" sz="1600" dirty="0"/>
              <a:t>, which is sufficient for </a:t>
            </a:r>
            <a:r>
              <a:rPr lang="en-US" sz="1600" i="1" dirty="0" err="1">
                <a:latin typeface="Symbol" pitchFamily="-112" charset="2"/>
                <a:sym typeface="Symbol" pitchFamily="-112" charset="2"/>
              </a:rPr>
              <a:t></a:t>
            </a:r>
            <a:r>
              <a:rPr lang="en-US" sz="1600" dirty="0"/>
              <a:t>;</a:t>
            </a:r>
            <a:br>
              <a:rPr lang="en-US" sz="1600" dirty="0"/>
            </a:br>
            <a:r>
              <a:rPr lang="en-US" sz="1600" dirty="0"/>
              <a:t>from this, </a:t>
            </a:r>
            <a:r>
              <a:rPr lang="en-US" sz="1600" dirty="0" err="1"/>
              <a:t>sin(</a:t>
            </a:r>
            <a:r>
              <a:rPr lang="en-US" sz="1600" i="1" dirty="0" err="1">
                <a:latin typeface="Symbol" pitchFamily="-112" charset="2"/>
                <a:sym typeface="Symbol" pitchFamily="-112" charset="2"/>
              </a:rPr>
              <a:t></a:t>
            </a:r>
            <a:r>
              <a:rPr lang="en-US" sz="1600" dirty="0"/>
              <a:t>) can be obtained. The range of inverse tangent is </a:t>
            </a:r>
            <a:r>
              <a:rPr lang="en-US" sz="1600" i="1" dirty="0">
                <a:latin typeface="Times" pitchFamily="-112" charset="0"/>
              </a:rPr>
              <a:t>0-2π</a:t>
            </a:r>
            <a:r>
              <a:rPr lang="en-US" sz="1600" dirty="0"/>
              <a:t>, so numerically one must use the ATAN2(y,x) function) to calculate </a:t>
            </a:r>
            <a:r>
              <a:rPr lang="en-US" sz="1600" i="1" dirty="0">
                <a:latin typeface="Symbol" pitchFamily="-112" charset="2"/>
                <a:sym typeface="Symbol" pitchFamily="-112" charset="2"/>
              </a:rPr>
              <a:t></a:t>
            </a:r>
            <a:r>
              <a:rPr lang="en-US" sz="1600" baseline="-25000" dirty="0"/>
              <a:t>1</a:t>
            </a:r>
            <a:r>
              <a:rPr lang="en-US" sz="1600" dirty="0"/>
              <a:t> and </a:t>
            </a:r>
            <a:r>
              <a:rPr lang="en-US" sz="1600" i="1" dirty="0">
                <a:latin typeface="Symbol" pitchFamily="-112" charset="2"/>
                <a:sym typeface="Symbol" pitchFamily="-112" charset="2"/>
              </a:rPr>
              <a:t></a:t>
            </a:r>
            <a:r>
              <a:rPr lang="en-US" sz="1600" baseline="-25000" dirty="0"/>
              <a:t>2</a:t>
            </a:r>
            <a:r>
              <a:rPr lang="en-US" sz="1600" dirty="0"/>
              <a:t>.  </a:t>
            </a:r>
            <a:r>
              <a:rPr lang="en-US" sz="1600" dirty="0">
                <a:solidFill>
                  <a:srgbClr val="FF0000"/>
                </a:solidFill>
              </a:rPr>
              <a:t>Caution: in Excel, one has ATAN2(x,y), which is the reverse order of arguments compared to the usual ATAN2(y,x) in Fortran, </a:t>
            </a:r>
            <a:r>
              <a:rPr lang="en-US" sz="1600" dirty="0" smtClean="0">
                <a:solidFill>
                  <a:srgbClr val="FF0000"/>
                </a:solidFill>
              </a:rPr>
              <a:t>C (use ‘</a:t>
            </a:r>
            <a:r>
              <a:rPr lang="en-US" sz="1600" dirty="0" smtClean="0">
                <a:solidFill>
                  <a:srgbClr val="0000FF"/>
                </a:solidFill>
              </a:rPr>
              <a:t>double atan2 ( double </a:t>
            </a:r>
            <a:r>
              <a:rPr lang="en-US" sz="1600" dirty="0" err="1" smtClean="0">
                <a:solidFill>
                  <a:srgbClr val="0000FF"/>
                </a:solidFill>
              </a:rPr>
              <a:t>y</a:t>
            </a:r>
            <a:r>
              <a:rPr lang="en-US" sz="1600" dirty="0" smtClean="0">
                <a:solidFill>
                  <a:srgbClr val="0000FF"/>
                </a:solidFill>
              </a:rPr>
              <a:t>, double </a:t>
            </a:r>
            <a:r>
              <a:rPr lang="en-US" sz="1600" dirty="0" err="1" smtClean="0">
                <a:solidFill>
                  <a:srgbClr val="0000FF"/>
                </a:solidFill>
              </a:rPr>
              <a:t>x</a:t>
            </a:r>
            <a:r>
              <a:rPr lang="en-US" sz="1600" dirty="0" smtClean="0">
                <a:solidFill>
                  <a:srgbClr val="0000FF"/>
                </a:solidFill>
              </a:rPr>
              <a:t> ); </a:t>
            </a:r>
            <a:r>
              <a:rPr lang="en-US" sz="1600" dirty="0" smtClean="0">
                <a:solidFill>
                  <a:srgbClr val="FF0000"/>
                </a:solidFill>
              </a:rPr>
              <a:t>‘) </a:t>
            </a:r>
            <a:r>
              <a:rPr lang="en-US" sz="1600" dirty="0">
                <a:solidFill>
                  <a:srgbClr val="FF0000"/>
                </a:solidFill>
              </a:rPr>
              <a:t>etc.!</a:t>
            </a:r>
            <a:endParaRPr lang="en-US" sz="16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Slide Number Placeholder 4"/>
          <p:cNvSpPr>
            <a:spLocks noGrp="1"/>
          </p:cNvSpPr>
          <p:nvPr>
            <p:ph type="sldNum" sz="quarter" idx="12"/>
          </p:nvPr>
        </p:nvSpPr>
        <p:spPr/>
        <p:txBody>
          <a:bodyPr/>
          <a:lstStyle/>
          <a:p>
            <a:fld id="{85144127-4861-1743-8062-CC955A3E6ADF}" type="slidenum">
              <a:rPr lang="en-US"/>
              <a:pPr/>
              <a:t>21</a:t>
            </a:fld>
            <a:endParaRPr lang="en-US"/>
          </a:p>
        </p:txBody>
      </p:sp>
      <p:sp>
        <p:nvSpPr>
          <p:cNvPr id="163842" name="Rectangle 2"/>
          <p:cNvSpPr>
            <a:spLocks noGrp="1" noChangeArrowheads="1"/>
          </p:cNvSpPr>
          <p:nvPr>
            <p:ph type="title"/>
          </p:nvPr>
        </p:nvSpPr>
        <p:spPr/>
        <p:txBody>
          <a:bodyPr/>
          <a:lstStyle/>
          <a:p>
            <a:r>
              <a:rPr lang="en-US"/>
              <a:t>Special Case: </a:t>
            </a:r>
            <a:r>
              <a:rPr lang="en-US">
                <a:latin typeface="Symbol" pitchFamily="-112" charset="2"/>
                <a:sym typeface="Symbol" pitchFamily="-112" charset="2"/>
              </a:rPr>
              <a:t></a:t>
            </a:r>
            <a:r>
              <a:rPr lang="en-US"/>
              <a:t> = 0</a:t>
            </a:r>
          </a:p>
        </p:txBody>
      </p:sp>
      <p:graphicFrame>
        <p:nvGraphicFramePr>
          <p:cNvPr id="163843" name="Object 3"/>
          <p:cNvGraphicFramePr>
            <a:graphicFrameLocks noChangeAspect="1"/>
          </p:cNvGraphicFramePr>
          <p:nvPr/>
        </p:nvGraphicFramePr>
        <p:xfrm>
          <a:off x="685800" y="2838450"/>
          <a:ext cx="7773988" cy="3132138"/>
        </p:xfrm>
        <a:graphic>
          <a:graphicData uri="http://schemas.openxmlformats.org/presentationml/2006/ole">
            <p:oleObj spid="_x0000_s163843" name="Equation" r:id="rId4" imgW="3657600" imgH="1473200" progId="Equation.3">
              <p:embed/>
            </p:oleObj>
          </a:graphicData>
        </a:graphic>
      </p:graphicFrame>
      <p:sp>
        <p:nvSpPr>
          <p:cNvPr id="163844" name="Text Box 4"/>
          <p:cNvSpPr txBox="1">
            <a:spLocks noChangeArrowheads="1"/>
          </p:cNvSpPr>
          <p:nvPr/>
        </p:nvSpPr>
        <p:spPr bwMode="auto">
          <a:xfrm>
            <a:off x="3048000" y="1752600"/>
            <a:ext cx="2889250" cy="762000"/>
          </a:xfrm>
          <a:prstGeom prst="rect">
            <a:avLst/>
          </a:prstGeom>
          <a:noFill/>
          <a:ln w="9525">
            <a:noFill/>
            <a:miter lim="800000"/>
            <a:headEnd/>
            <a:tailEnd/>
          </a:ln>
          <a:effectLst/>
        </p:spPr>
        <p:txBody>
          <a:bodyPr wrap="none">
            <a:prstTxWarp prst="textNoShape">
              <a:avLst/>
            </a:prstTxWarp>
            <a:spAutoFit/>
          </a:bodyPr>
          <a:lstStyle/>
          <a:p>
            <a:r>
              <a:rPr lang="en-US" sz="4400" b="1" i="1" dirty="0">
                <a:latin typeface="Times" pitchFamily="-112" charset="0"/>
                <a:ea typeface="Times" pitchFamily="-112" charset="0"/>
                <a:cs typeface="Times" pitchFamily="-112" charset="0"/>
              </a:rPr>
              <a:t>A </a:t>
            </a:r>
            <a:r>
              <a:rPr lang="en-US" sz="4400" dirty="0">
                <a:latin typeface="Times" pitchFamily="-112" charset="0"/>
                <a:ea typeface="Times" pitchFamily="-112" charset="0"/>
                <a:cs typeface="Times" pitchFamily="-112" charset="0"/>
              </a:rPr>
              <a:t>= </a:t>
            </a:r>
            <a:r>
              <a:rPr lang="en-US" sz="4400" b="1" i="1" dirty="0">
                <a:latin typeface="Times" pitchFamily="-112" charset="0"/>
                <a:ea typeface="Times" pitchFamily="-112" charset="0"/>
                <a:cs typeface="Times" pitchFamily="-112" charset="0"/>
              </a:rPr>
              <a:t>Z</a:t>
            </a:r>
            <a:r>
              <a:rPr lang="en-US" sz="4400" i="1" baseline="-25000" dirty="0">
                <a:latin typeface="Times" pitchFamily="-112" charset="0"/>
                <a:ea typeface="Times" pitchFamily="-112" charset="0"/>
                <a:cs typeface="Times" pitchFamily="-112" charset="0"/>
              </a:rPr>
              <a:t>2</a:t>
            </a:r>
            <a:r>
              <a:rPr lang="en-US" sz="4400" b="1" i="1" dirty="0">
                <a:latin typeface="Times" pitchFamily="-112" charset="0"/>
                <a:ea typeface="Times" pitchFamily="-112" charset="0"/>
                <a:cs typeface="Times" pitchFamily="-112" charset="0"/>
              </a:rPr>
              <a:t>IZ</a:t>
            </a:r>
            <a:r>
              <a:rPr lang="en-US" sz="4400" i="1" baseline="-25000" dirty="0">
                <a:latin typeface="Times" pitchFamily="-112" charset="0"/>
                <a:ea typeface="Times" pitchFamily="-112" charset="0"/>
                <a:cs typeface="Times" pitchFamily="-112" charset="0"/>
              </a:rPr>
              <a:t>1 </a:t>
            </a:r>
            <a:r>
              <a:rPr lang="en-US" sz="4400" i="1" dirty="0">
                <a:latin typeface="Times" pitchFamily="-112" charset="0"/>
                <a:ea typeface="Times" pitchFamily="-112" charset="0"/>
                <a:cs typeface="Times" pitchFamily="-112" charset="0"/>
              </a:rPr>
              <a:t>=</a:t>
            </a:r>
            <a:endParaRPr lang="en-US" sz="4400" baseline="-25000" dirty="0">
              <a:latin typeface="Times" pitchFamily="-112" charset="0"/>
              <a:ea typeface="Times" pitchFamily="-112" charset="0"/>
              <a:cs typeface="Times" pitchFamily="-112" charset="0"/>
            </a:endParaRPr>
          </a:p>
        </p:txBody>
      </p:sp>
      <p:sp>
        <p:nvSpPr>
          <p:cNvPr id="163849" name="Text Box 9"/>
          <p:cNvSpPr txBox="1">
            <a:spLocks noChangeArrowheads="1"/>
          </p:cNvSpPr>
          <p:nvPr/>
        </p:nvSpPr>
        <p:spPr bwMode="auto">
          <a:xfrm>
            <a:off x="212725" y="6354763"/>
            <a:ext cx="7289800" cy="406400"/>
          </a:xfrm>
          <a:prstGeom prst="rect">
            <a:avLst/>
          </a:prstGeom>
          <a:solidFill>
            <a:srgbClr val="FFFF99"/>
          </a:solidFill>
          <a:ln w="9525">
            <a:solidFill>
              <a:schemeClr val="tx1"/>
            </a:solidFill>
            <a:miter lim="800000"/>
            <a:headEnd/>
            <a:tailEnd/>
          </a:ln>
          <a:effectLst/>
        </p:spPr>
        <p:txBody>
          <a:bodyPr wrap="none">
            <a:prstTxWarp prst="textNoShape">
              <a:avLst/>
            </a:prstTxWarp>
            <a:spAutoFit/>
          </a:bodyPr>
          <a:lstStyle/>
          <a:p>
            <a:r>
              <a:rPr lang="en-US" sz="2000">
                <a:latin typeface="Times" pitchFamily="-112" charset="0"/>
              </a:rPr>
              <a:t>Obj/notation </a:t>
            </a:r>
            <a:r>
              <a:rPr lang="en-US" sz="2000">
                <a:solidFill>
                  <a:srgbClr val="FF0000"/>
                </a:solidFill>
                <a:latin typeface="Times" pitchFamily="-112" charset="0"/>
              </a:rPr>
              <a:t> </a:t>
            </a:r>
            <a:r>
              <a:rPr lang="en-US" sz="2000">
                <a:latin typeface="Times" pitchFamily="-112" charset="0"/>
              </a:rPr>
              <a:t>AxisTransformation  </a:t>
            </a:r>
            <a:r>
              <a:rPr lang="en-US" sz="2000">
                <a:solidFill>
                  <a:srgbClr val="FF0000"/>
                </a:solidFill>
                <a:latin typeface="Times" pitchFamily="-112" charset="0"/>
              </a:rPr>
              <a:t>Matrix</a:t>
            </a:r>
            <a:r>
              <a:rPr lang="en-US" sz="2000">
                <a:latin typeface="Times" pitchFamily="-112" charset="0"/>
              </a:rPr>
              <a:t>  EulerAngles  Components</a:t>
            </a:r>
          </a:p>
        </p:txBody>
      </p:sp>
      <p:sp>
        <p:nvSpPr>
          <p:cNvPr id="163850" name="Text Box 10"/>
          <p:cNvSpPr txBox="1">
            <a:spLocks noChangeArrowheads="1"/>
          </p:cNvSpPr>
          <p:nvPr/>
        </p:nvSpPr>
        <p:spPr bwMode="auto">
          <a:xfrm>
            <a:off x="5867400" y="2651125"/>
            <a:ext cx="2024063" cy="579438"/>
          </a:xfrm>
          <a:prstGeom prst="rect">
            <a:avLst/>
          </a:prstGeom>
          <a:noFill/>
          <a:ln w="9525">
            <a:noFill/>
            <a:miter lim="800000"/>
            <a:headEnd/>
            <a:tailEnd/>
          </a:ln>
          <a:effectLst/>
        </p:spPr>
        <p:txBody>
          <a:bodyPr wrap="none">
            <a:prstTxWarp prst="textNoShape">
              <a:avLst/>
            </a:prstTxWarp>
            <a:spAutoFit/>
          </a:bodyPr>
          <a:lstStyle/>
          <a:p>
            <a:r>
              <a:rPr lang="en-US" sz="3200">
                <a:solidFill>
                  <a:srgbClr val="FF0000"/>
                </a:solidFill>
              </a:rPr>
              <a:t>Set </a:t>
            </a:r>
            <a:r>
              <a:rPr lang="en-US" sz="3200" i="1">
                <a:solidFill>
                  <a:srgbClr val="FF0000"/>
                </a:solidFill>
                <a:latin typeface="Symbol" pitchFamily="-112" charset="2"/>
                <a:sym typeface="Symbol" pitchFamily="-112" charset="2"/>
              </a:rPr>
              <a:t></a:t>
            </a:r>
            <a:r>
              <a:rPr lang="en-US" sz="3200" i="1" baseline="-25000">
                <a:solidFill>
                  <a:srgbClr val="FF0000"/>
                </a:solidFill>
                <a:latin typeface="Symbol" pitchFamily="-112" charset="2"/>
                <a:sym typeface="Symbol" pitchFamily="-112" charset="2"/>
              </a:rPr>
              <a:t></a:t>
            </a:r>
            <a:r>
              <a:rPr lang="en-US" sz="3200" i="1">
                <a:solidFill>
                  <a:srgbClr val="FF0000"/>
                </a:solidFill>
                <a:latin typeface="Symbol" pitchFamily="-112" charset="2"/>
                <a:sym typeface="Symbol" pitchFamily="-112" charset="2"/>
              </a:rPr>
              <a:t></a:t>
            </a:r>
            <a:r>
              <a:rPr lang="en-US" sz="3200" i="1" baseline="-25000">
                <a:solidFill>
                  <a:srgbClr val="FF0000"/>
                </a:solidFill>
                <a:latin typeface="Symbol" pitchFamily="-112" charset="2"/>
                <a:sym typeface="Symbol" pitchFamily="-112" charset="2"/>
              </a:rPr>
              <a:t></a:t>
            </a:r>
            <a:endParaRPr lang="en-US" sz="3200">
              <a:solidFill>
                <a:srgbClr val="FF0000"/>
              </a:solidFill>
            </a:endParaRPr>
          </a:p>
        </p:txBody>
      </p:sp>
      <p:sp>
        <p:nvSpPr>
          <p:cNvPr id="8" name="Rectangle 7"/>
          <p:cNvSpPr/>
          <p:nvPr/>
        </p:nvSpPr>
        <p:spPr>
          <a:xfrm>
            <a:off x="6019800" y="5786735"/>
            <a:ext cx="2974830" cy="461665"/>
          </a:xfrm>
          <a:prstGeom prst="rect">
            <a:avLst/>
          </a:prstGeom>
        </p:spPr>
        <p:txBody>
          <a:bodyPr wrap="none">
            <a:spAutoFit/>
          </a:bodyPr>
          <a:lstStyle/>
          <a:p>
            <a:r>
              <a:rPr lang="en-US" b="1" i="1" dirty="0" smtClean="0">
                <a:solidFill>
                  <a:srgbClr val="000090"/>
                </a:solidFill>
                <a:latin typeface="Times" pitchFamily="-112" charset="0"/>
                <a:ea typeface="Times" pitchFamily="-112" charset="0"/>
                <a:cs typeface="Times" pitchFamily="-112" charset="0"/>
              </a:rPr>
              <a:t>I </a:t>
            </a:r>
            <a:r>
              <a:rPr lang="en-US" dirty="0" smtClean="0">
                <a:solidFill>
                  <a:srgbClr val="000090"/>
                </a:solidFill>
                <a:latin typeface="Times" pitchFamily="-112" charset="0"/>
                <a:ea typeface="Times" pitchFamily="-112" charset="0"/>
                <a:cs typeface="Times" pitchFamily="-112" charset="0"/>
              </a:rPr>
              <a:t>is the Identity matrix</a:t>
            </a:r>
            <a:endParaRPr lang="en-US" dirty="0">
              <a:solidFill>
                <a:srgbClr val="00009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p>
            <a:fld id="{AC1AB68A-68D2-6647-BDF6-7D53411BBD87}" type="slidenum">
              <a:rPr lang="en-US"/>
              <a:pPr/>
              <a:t>22</a:t>
            </a:fld>
            <a:endParaRPr lang="en-US"/>
          </a:p>
        </p:txBody>
      </p:sp>
      <p:sp>
        <p:nvSpPr>
          <p:cNvPr id="162818" name="Text Box 2"/>
          <p:cNvSpPr txBox="1">
            <a:spLocks noChangeArrowheads="1"/>
          </p:cNvSpPr>
          <p:nvPr/>
        </p:nvSpPr>
        <p:spPr bwMode="auto">
          <a:xfrm>
            <a:off x="457200" y="2819400"/>
            <a:ext cx="7896225" cy="4062651"/>
          </a:xfrm>
          <a:prstGeom prst="rect">
            <a:avLst/>
          </a:prstGeom>
          <a:noFill/>
          <a:ln w="9525">
            <a:noFill/>
            <a:miter lim="800000"/>
            <a:headEnd/>
            <a:tailEnd/>
          </a:ln>
          <a:effectLst/>
        </p:spPr>
        <p:txBody>
          <a:bodyPr>
            <a:prstTxWarp prst="textNoShape">
              <a:avLst/>
            </a:prstTxWarp>
            <a:spAutoFit/>
          </a:bodyPr>
          <a:lstStyle/>
          <a:p>
            <a:r>
              <a:rPr lang="en-US" sz="1800" dirty="0">
                <a:ea typeface="Times" pitchFamily="-112" charset="0"/>
                <a:cs typeface="Times" pitchFamily="-112" charset="0"/>
              </a:rPr>
              <a:t>Another useful relation gives us the magnitude of the rotation,</a:t>
            </a:r>
            <a:r>
              <a:rPr lang="en-US" sz="1800" dirty="0">
                <a:latin typeface="Times" pitchFamily="-112" charset="0"/>
                <a:ea typeface="Times" pitchFamily="-112" charset="0"/>
                <a:cs typeface="Times" pitchFamily="-112" charset="0"/>
              </a:rPr>
              <a:t> </a:t>
            </a:r>
            <a:r>
              <a:rPr lang="en-US" sz="1800" i="1" dirty="0" err="1">
                <a:latin typeface="Symbol" pitchFamily="-112" charset="2"/>
                <a:ea typeface="Times" pitchFamily="-112" charset="0"/>
                <a:cs typeface="Times" pitchFamily="-112" charset="0"/>
              </a:rPr>
              <a:t>q</a:t>
            </a:r>
            <a:r>
              <a:rPr lang="en-US" sz="1800" dirty="0">
                <a:latin typeface="Times" pitchFamily="-112" charset="0"/>
                <a:ea typeface="Times" pitchFamily="-112" charset="0"/>
                <a:cs typeface="Times" pitchFamily="-112" charset="0"/>
              </a:rPr>
              <a:t>, </a:t>
            </a:r>
            <a:r>
              <a:rPr lang="en-US" sz="1800" dirty="0">
                <a:ea typeface="Times" pitchFamily="-112" charset="0"/>
                <a:cs typeface="Times" pitchFamily="-112" charset="0"/>
              </a:rPr>
              <a:t>in terms of the </a:t>
            </a:r>
            <a:r>
              <a:rPr lang="en-US" sz="1800" i="1" dirty="0">
                <a:ea typeface="Times" pitchFamily="-112" charset="0"/>
                <a:cs typeface="Times" pitchFamily="-112" charset="0"/>
              </a:rPr>
              <a:t>trace </a:t>
            </a:r>
            <a:r>
              <a:rPr lang="en-US" sz="1800" dirty="0">
                <a:ea typeface="Times" pitchFamily="-112" charset="0"/>
                <a:cs typeface="Times" pitchFamily="-112" charset="0"/>
              </a:rPr>
              <a:t>of the matrix,</a:t>
            </a:r>
            <a:r>
              <a:rPr lang="en-US" sz="1800" dirty="0">
                <a:latin typeface="Times" pitchFamily="-112" charset="0"/>
                <a:ea typeface="Times" pitchFamily="-112" charset="0"/>
                <a:cs typeface="Times" pitchFamily="-112" charset="0"/>
              </a:rPr>
              <a:t> </a:t>
            </a:r>
            <a:r>
              <a:rPr lang="en-US" sz="1800" i="1" dirty="0" err="1">
                <a:latin typeface="Times" pitchFamily="-112" charset="0"/>
                <a:ea typeface="Times" pitchFamily="-112" charset="0"/>
                <a:cs typeface="Times" pitchFamily="-112" charset="0"/>
              </a:rPr>
              <a:t>a</a:t>
            </a:r>
            <a:r>
              <a:rPr lang="en-US" sz="1800" baseline="-25000" dirty="0" err="1">
                <a:latin typeface="Times" pitchFamily="-112" charset="0"/>
                <a:ea typeface="Times" pitchFamily="-112" charset="0"/>
                <a:cs typeface="Times" pitchFamily="-112" charset="0"/>
              </a:rPr>
              <a:t>ii</a:t>
            </a:r>
            <a:r>
              <a:rPr lang="en-US" sz="1800" dirty="0">
                <a:latin typeface="Times" pitchFamily="-112" charset="0"/>
                <a:ea typeface="Times" pitchFamily="-112" charset="0"/>
                <a:cs typeface="Times" pitchFamily="-112" charset="0"/>
              </a:rPr>
              <a:t>:</a:t>
            </a:r>
          </a:p>
          <a:p>
            <a:endParaRPr lang="en-US" sz="1800" dirty="0">
              <a:ea typeface="Times" pitchFamily="-112" charset="0"/>
              <a:cs typeface="Times" pitchFamily="-112" charset="0"/>
            </a:endParaRPr>
          </a:p>
          <a:p>
            <a:r>
              <a:rPr lang="en-US" sz="1800" dirty="0"/>
              <a:t/>
            </a:r>
            <a:br>
              <a:rPr lang="en-US" sz="1800" dirty="0"/>
            </a:br>
            <a:r>
              <a:rPr lang="en-US" sz="1800" dirty="0"/>
              <a:t/>
            </a:r>
            <a:br>
              <a:rPr lang="en-US" sz="1800" dirty="0"/>
            </a:br>
            <a:r>
              <a:rPr lang="en-US" sz="1800" dirty="0"/>
              <a:t>, therefore,</a:t>
            </a:r>
            <a:br>
              <a:rPr lang="en-US" sz="1800" dirty="0"/>
            </a:br>
            <a:r>
              <a:rPr lang="en-US" sz="1800" dirty="0"/>
              <a:t/>
            </a:r>
            <a:br>
              <a:rPr lang="en-US" sz="1800" dirty="0"/>
            </a:br>
            <a:r>
              <a:rPr lang="en-US" dirty="0"/>
              <a:t>           </a:t>
            </a:r>
            <a:r>
              <a:rPr lang="en-US" dirty="0" err="1">
                <a:latin typeface="Times New Roman" pitchFamily="-112" charset="0"/>
              </a:rPr>
              <a:t>cos</a:t>
            </a:r>
            <a:r>
              <a:rPr lang="en-US" dirty="0">
                <a:latin typeface="Times New Roman" pitchFamily="-112" charset="0"/>
              </a:rPr>
              <a:t> </a:t>
            </a:r>
            <a:r>
              <a:rPr lang="en-US" i="1" dirty="0" err="1">
                <a:latin typeface="Symbol" pitchFamily="-112" charset="2"/>
                <a:sym typeface="Symbol" pitchFamily="-112" charset="2"/>
              </a:rPr>
              <a:t></a:t>
            </a:r>
            <a:r>
              <a:rPr lang="en-US" dirty="0">
                <a:latin typeface="Times New Roman" pitchFamily="-112" charset="0"/>
              </a:rPr>
              <a:t> = 0.5 (</a:t>
            </a:r>
            <a:r>
              <a:rPr lang="en-US" dirty="0" err="1">
                <a:latin typeface="Times New Roman" pitchFamily="-112" charset="0"/>
              </a:rPr>
              <a:t>trace(</a:t>
            </a:r>
            <a:r>
              <a:rPr lang="en-US" i="1" dirty="0" err="1">
                <a:latin typeface="Times New Roman" pitchFamily="-112" charset="0"/>
              </a:rPr>
              <a:t>a</a:t>
            </a:r>
            <a:r>
              <a:rPr lang="en-US" dirty="0">
                <a:latin typeface="Times New Roman" pitchFamily="-112" charset="0"/>
              </a:rPr>
              <a:t>) – 1).</a:t>
            </a:r>
            <a:br>
              <a:rPr lang="en-US" dirty="0">
                <a:latin typeface="Times New Roman" pitchFamily="-112" charset="0"/>
              </a:rPr>
            </a:br>
            <a:r>
              <a:rPr lang="en-US" sz="1800" dirty="0"/>
              <a:t/>
            </a:r>
            <a:br>
              <a:rPr lang="en-US" sz="1800" dirty="0"/>
            </a:br>
            <a:r>
              <a:rPr lang="en-US" sz="1800" i="1" dirty="0"/>
              <a:t>See the slides on </a:t>
            </a:r>
            <a:r>
              <a:rPr lang="en-US" sz="1800" i="1" dirty="0" err="1"/>
              <a:t>Rotation_matrices</a:t>
            </a:r>
            <a:r>
              <a:rPr lang="en-US" sz="1800" i="1" dirty="0"/>
              <a:t> for what to do when you have small angles, or if you want to use the full range of 0-360° and deal with switching the sign of the rotation axis</a:t>
            </a:r>
            <a:r>
              <a:rPr lang="en-US" sz="1800" i="1" dirty="0" smtClean="0"/>
              <a:t>.  Also, be careful that the argument to arc-cosine is in the range -1 to +1 : round-off in the computer can result in a value outside this range.</a:t>
            </a:r>
            <a:endParaRPr lang="en-US" sz="1800" i="1" dirty="0"/>
          </a:p>
        </p:txBody>
      </p:sp>
      <p:graphicFrame>
        <p:nvGraphicFramePr>
          <p:cNvPr id="162819" name="Object 3"/>
          <p:cNvGraphicFramePr>
            <a:graphicFrameLocks noChangeAspect="1"/>
          </p:cNvGraphicFramePr>
          <p:nvPr/>
        </p:nvGraphicFramePr>
        <p:xfrm>
          <a:off x="1520825" y="3657600"/>
          <a:ext cx="6088063" cy="536575"/>
        </p:xfrm>
        <a:graphic>
          <a:graphicData uri="http://schemas.openxmlformats.org/presentationml/2006/ole">
            <p:oleObj spid="_x0000_s162819" name="Equation" r:id="rId3" imgW="2298700" imgH="203200" progId="Equation.3">
              <p:embed/>
            </p:oleObj>
          </a:graphicData>
        </a:graphic>
      </p:graphicFrame>
      <p:sp>
        <p:nvSpPr>
          <p:cNvPr id="162820" name="Rectangle 4"/>
          <p:cNvSpPr>
            <a:spLocks noChangeArrowheads="1"/>
          </p:cNvSpPr>
          <p:nvPr/>
        </p:nvSpPr>
        <p:spPr bwMode="auto">
          <a:xfrm>
            <a:off x="1219200" y="228600"/>
            <a:ext cx="6934200" cy="609600"/>
          </a:xfrm>
          <a:prstGeom prst="rect">
            <a:avLst/>
          </a:prstGeom>
          <a:noFill/>
          <a:ln w="9525">
            <a:noFill/>
            <a:miter lim="800000"/>
            <a:headEnd/>
            <a:tailEnd/>
          </a:ln>
          <a:effectLst/>
        </p:spPr>
        <p:txBody>
          <a:bodyPr anchor="ctr">
            <a:prstTxWarp prst="textNoShape">
              <a:avLst/>
            </a:prstTxWarp>
          </a:bodyPr>
          <a:lstStyle/>
          <a:p>
            <a:pPr algn="ctr"/>
            <a:r>
              <a:rPr lang="en-US" sz="4400" i="1">
                <a:solidFill>
                  <a:srgbClr val="050074"/>
                </a:solidFill>
                <a:effectLst>
                  <a:outerShdw blurRad="38100" dist="38100" dir="2700000" algn="tl">
                    <a:srgbClr val="DDDDDD"/>
                  </a:outerShdw>
                </a:effectLst>
                <a:latin typeface="Times" pitchFamily="-112" charset="0"/>
              </a:rPr>
              <a:t>Axis-Angle from Matrix</a:t>
            </a:r>
            <a:endParaRPr lang="en-US" sz="4000" i="1">
              <a:effectLst>
                <a:outerShdw blurRad="38100" dist="38100" dir="2700000" algn="tl">
                  <a:srgbClr val="DDDDDD"/>
                </a:outerShdw>
              </a:effectLst>
              <a:latin typeface="Times" pitchFamily="-112" charset="0"/>
            </a:endParaRPr>
          </a:p>
        </p:txBody>
      </p:sp>
      <p:graphicFrame>
        <p:nvGraphicFramePr>
          <p:cNvPr id="162822" name="Object 6"/>
          <p:cNvGraphicFramePr>
            <a:graphicFrameLocks noChangeAspect="1"/>
          </p:cNvGraphicFramePr>
          <p:nvPr/>
        </p:nvGraphicFramePr>
        <p:xfrm>
          <a:off x="1671638" y="1801813"/>
          <a:ext cx="5802312" cy="981075"/>
        </p:xfrm>
        <a:graphic>
          <a:graphicData uri="http://schemas.openxmlformats.org/presentationml/2006/ole">
            <p:oleObj spid="_x0000_s162822" name="Equation" r:id="rId4" imgW="2628900" imgH="444500" progId="Equation.3">
              <p:embed/>
            </p:oleObj>
          </a:graphicData>
        </a:graphic>
      </p:graphicFrame>
      <p:sp>
        <p:nvSpPr>
          <p:cNvPr id="162823" name="Text Box 7"/>
          <p:cNvSpPr txBox="1">
            <a:spLocks noChangeArrowheads="1"/>
          </p:cNvSpPr>
          <p:nvPr/>
        </p:nvSpPr>
        <p:spPr bwMode="auto">
          <a:xfrm>
            <a:off x="457200" y="1233488"/>
            <a:ext cx="7896225" cy="366712"/>
          </a:xfrm>
          <a:prstGeom prst="rect">
            <a:avLst/>
          </a:prstGeom>
          <a:noFill/>
          <a:ln w="9525">
            <a:noFill/>
            <a:miter lim="800000"/>
            <a:headEnd/>
            <a:tailEnd/>
          </a:ln>
          <a:effectLst/>
        </p:spPr>
        <p:txBody>
          <a:bodyPr>
            <a:prstTxWarp prst="textNoShape">
              <a:avLst/>
            </a:prstTxWarp>
            <a:spAutoFit/>
          </a:bodyPr>
          <a:lstStyle/>
          <a:p>
            <a:r>
              <a:rPr lang="en-US" sz="1800">
                <a:ea typeface="Times" pitchFamily="-112" charset="0"/>
                <a:cs typeface="Times" pitchFamily="-112" charset="0"/>
              </a:rPr>
              <a:t>The rotation axis, </a:t>
            </a:r>
            <a:r>
              <a:rPr lang="en-US" sz="1800" b="1">
                <a:ea typeface="Times" pitchFamily="-112" charset="0"/>
                <a:cs typeface="Times" pitchFamily="-112" charset="0"/>
              </a:rPr>
              <a:t>r</a:t>
            </a:r>
            <a:r>
              <a:rPr lang="en-US" sz="1800">
                <a:ea typeface="Times" pitchFamily="-112" charset="0"/>
                <a:cs typeface="Times" pitchFamily="-112" charset="0"/>
              </a:rPr>
              <a:t>, is obtained from the skew-symmetric part of the matrix:</a:t>
            </a:r>
            <a:endParaRPr lang="en-US" sz="1800">
              <a:latin typeface="Times" pitchFamily="-112"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03E19D2D-8B57-5745-AF76-2F4AAF35A806}" type="slidenum">
              <a:rPr lang="en-US"/>
              <a:pPr/>
              <a:t>23</a:t>
            </a:fld>
            <a:endParaRPr lang="en-US"/>
          </a:p>
        </p:txBody>
      </p:sp>
      <p:sp>
        <p:nvSpPr>
          <p:cNvPr id="158722" name="Rectangle 2"/>
          <p:cNvSpPr>
            <a:spLocks noGrp="1" noChangeArrowheads="1"/>
          </p:cNvSpPr>
          <p:nvPr>
            <p:ph type="title"/>
          </p:nvPr>
        </p:nvSpPr>
        <p:spPr/>
        <p:txBody>
          <a:bodyPr/>
          <a:lstStyle/>
          <a:p>
            <a:r>
              <a:rPr lang="en-US"/>
              <a:t>Rodrigues vector definition</a:t>
            </a:r>
          </a:p>
        </p:txBody>
      </p:sp>
      <p:sp>
        <p:nvSpPr>
          <p:cNvPr id="158723" name="Rectangle 3"/>
          <p:cNvSpPr>
            <a:spLocks noGrp="1" noChangeArrowheads="1"/>
          </p:cNvSpPr>
          <p:nvPr>
            <p:ph type="body" idx="1"/>
          </p:nvPr>
        </p:nvSpPr>
        <p:spPr>
          <a:xfrm>
            <a:off x="685800" y="1447800"/>
            <a:ext cx="7772400" cy="3276600"/>
          </a:xfrm>
        </p:spPr>
        <p:txBody>
          <a:bodyPr/>
          <a:lstStyle/>
          <a:p>
            <a:r>
              <a:rPr lang="en-US" sz="2800"/>
              <a:t>We write the axis-angle representation as: </a:t>
            </a:r>
            <a:br>
              <a:rPr lang="en-US" sz="2800"/>
            </a:br>
            <a:r>
              <a:rPr lang="en-US" sz="2800"/>
              <a:t>where the rotation axis = </a:t>
            </a:r>
            <a:r>
              <a:rPr lang="en-US" sz="2800" b="1" i="1"/>
              <a:t>OQ</a:t>
            </a:r>
            <a:r>
              <a:rPr lang="en-US" sz="2800" i="1"/>
              <a:t>/|OQ|</a:t>
            </a:r>
            <a:endParaRPr lang="en-US" sz="2800">
              <a:ea typeface="Times" pitchFamily="-112" charset="0"/>
              <a:cs typeface="Times" pitchFamily="-112" charset="0"/>
            </a:endParaRPr>
          </a:p>
          <a:p>
            <a:r>
              <a:rPr lang="en-US" sz="2800">
                <a:ea typeface="Times" pitchFamily="-112" charset="0"/>
                <a:cs typeface="Times" pitchFamily="-112" charset="0"/>
              </a:rPr>
              <a:t>The Rodrigues vector is defined as:</a:t>
            </a:r>
          </a:p>
        </p:txBody>
      </p:sp>
      <p:pic>
        <p:nvPicPr>
          <p:cNvPr id="158724" name="Picture 4"/>
          <p:cNvPicPr>
            <a:picLocks noChangeAspect="1" noChangeArrowheads="1"/>
          </p:cNvPicPr>
          <p:nvPr/>
        </p:nvPicPr>
        <p:blipFill>
          <a:blip r:embed="rId3"/>
          <a:srcRect/>
          <a:stretch>
            <a:fillRect/>
          </a:stretch>
        </p:blipFill>
        <p:spPr bwMode="auto">
          <a:xfrm>
            <a:off x="228600" y="3097213"/>
            <a:ext cx="4572000" cy="3684587"/>
          </a:xfrm>
          <a:prstGeom prst="rect">
            <a:avLst/>
          </a:prstGeom>
          <a:noFill/>
          <a:ln w="9525">
            <a:noFill/>
            <a:miter lim="800000"/>
            <a:headEnd/>
            <a:tailEnd/>
          </a:ln>
        </p:spPr>
      </p:pic>
      <p:graphicFrame>
        <p:nvGraphicFramePr>
          <p:cNvPr id="158725" name="Object 5"/>
          <p:cNvGraphicFramePr>
            <a:graphicFrameLocks noChangeAspect="1"/>
          </p:cNvGraphicFramePr>
          <p:nvPr/>
        </p:nvGraphicFramePr>
        <p:xfrm>
          <a:off x="2362200" y="3429000"/>
          <a:ext cx="349250" cy="609600"/>
        </p:xfrm>
        <a:graphic>
          <a:graphicData uri="http://schemas.openxmlformats.org/presentationml/2006/ole">
            <p:oleObj spid="_x0000_s158725" name="Document" r:id="rId4" imgW="101600" imgH="177800" progId="Word.Document.8">
              <p:embed/>
            </p:oleObj>
          </a:graphicData>
        </a:graphic>
      </p:graphicFrame>
      <p:sp>
        <p:nvSpPr>
          <p:cNvPr id="158726" name="Freeform 6"/>
          <p:cNvSpPr>
            <a:spLocks/>
          </p:cNvSpPr>
          <p:nvPr/>
        </p:nvSpPr>
        <p:spPr bwMode="auto">
          <a:xfrm>
            <a:off x="3276600" y="3505200"/>
            <a:ext cx="2667000" cy="762000"/>
          </a:xfrm>
          <a:custGeom>
            <a:avLst/>
            <a:gdLst/>
            <a:ahLst/>
            <a:cxnLst>
              <a:cxn ang="0">
                <a:pos x="1344" y="0"/>
              </a:cxn>
              <a:cxn ang="0">
                <a:pos x="0" y="672"/>
              </a:cxn>
            </a:cxnLst>
            <a:rect l="0" t="0" r="r" b="b"/>
            <a:pathLst>
              <a:path w="1344" h="672">
                <a:moveTo>
                  <a:pt x="1344" y="0"/>
                </a:moveTo>
                <a:cubicBezTo>
                  <a:pt x="1344" y="0"/>
                  <a:pt x="672" y="336"/>
                  <a:pt x="0" y="672"/>
                </a:cubicBezTo>
              </a:path>
            </a:pathLst>
          </a:custGeom>
          <a:noFill/>
          <a:ln w="9525">
            <a:solidFill>
              <a:srgbClr val="FF0000"/>
            </a:solidFill>
            <a:round/>
            <a:headEnd type="none" w="med" len="med"/>
            <a:tailEnd type="triangle" w="med" len="med"/>
          </a:ln>
          <a:effectLst/>
        </p:spPr>
        <p:txBody>
          <a:bodyPr wrap="none" anchor="ctr">
            <a:prstTxWarp prst="textNoShape">
              <a:avLst/>
            </a:prstTxWarp>
          </a:bodyPr>
          <a:lstStyle/>
          <a:p>
            <a:endParaRPr lang="en-US"/>
          </a:p>
        </p:txBody>
      </p:sp>
      <p:sp>
        <p:nvSpPr>
          <p:cNvPr id="158727" name="Freeform 7"/>
          <p:cNvSpPr>
            <a:spLocks/>
          </p:cNvSpPr>
          <p:nvPr/>
        </p:nvSpPr>
        <p:spPr bwMode="auto">
          <a:xfrm>
            <a:off x="2514600" y="3429000"/>
            <a:ext cx="2514600" cy="1255713"/>
          </a:xfrm>
          <a:custGeom>
            <a:avLst/>
            <a:gdLst/>
            <a:ahLst/>
            <a:cxnLst>
              <a:cxn ang="0">
                <a:pos x="0" y="336"/>
              </a:cxn>
              <a:cxn ang="0">
                <a:pos x="336" y="624"/>
              </a:cxn>
              <a:cxn ang="0">
                <a:pos x="1152" y="720"/>
              </a:cxn>
              <a:cxn ang="0">
                <a:pos x="1776" y="480"/>
              </a:cxn>
              <a:cxn ang="0">
                <a:pos x="1920" y="0"/>
              </a:cxn>
            </a:cxnLst>
            <a:rect l="0" t="0" r="r" b="b"/>
            <a:pathLst>
              <a:path w="1920" h="743">
                <a:moveTo>
                  <a:pt x="0" y="336"/>
                </a:moveTo>
                <a:cubicBezTo>
                  <a:pt x="72" y="448"/>
                  <a:pt x="144" y="560"/>
                  <a:pt x="336" y="624"/>
                </a:cubicBezTo>
                <a:cubicBezTo>
                  <a:pt x="527" y="687"/>
                  <a:pt x="912" y="743"/>
                  <a:pt x="1152" y="720"/>
                </a:cubicBezTo>
                <a:cubicBezTo>
                  <a:pt x="1391" y="696"/>
                  <a:pt x="1648" y="599"/>
                  <a:pt x="1776" y="480"/>
                </a:cubicBezTo>
                <a:cubicBezTo>
                  <a:pt x="1903" y="360"/>
                  <a:pt x="1911" y="180"/>
                  <a:pt x="1920" y="0"/>
                </a:cubicBezTo>
              </a:path>
            </a:pathLst>
          </a:custGeom>
          <a:noFill/>
          <a:ln w="9525">
            <a:solidFill>
              <a:schemeClr val="accent2"/>
            </a:solidFill>
            <a:round/>
            <a:headEnd type="triangle" w="med" len="med"/>
            <a:tailEnd type="triangle" w="med" len="med"/>
          </a:ln>
          <a:effectLst/>
        </p:spPr>
        <p:txBody>
          <a:bodyPr wrap="none" anchor="ctr">
            <a:prstTxWarp prst="textNoShape">
              <a:avLst/>
            </a:prstTxWarp>
          </a:bodyPr>
          <a:lstStyle/>
          <a:p>
            <a:endParaRPr lang="en-US"/>
          </a:p>
        </p:txBody>
      </p:sp>
      <p:graphicFrame>
        <p:nvGraphicFramePr>
          <p:cNvPr id="158728" name="Object 8"/>
          <p:cNvGraphicFramePr>
            <a:graphicFrameLocks noChangeAspect="1"/>
          </p:cNvGraphicFramePr>
          <p:nvPr/>
        </p:nvGraphicFramePr>
        <p:xfrm>
          <a:off x="7759700" y="1524000"/>
          <a:ext cx="725488" cy="430213"/>
        </p:xfrm>
        <a:graphic>
          <a:graphicData uri="http://schemas.openxmlformats.org/presentationml/2006/ole">
            <p:oleObj spid="_x0000_s158728" name="Equation" r:id="rId5" imgW="342900" imgH="203200" progId="Equation.3">
              <p:embed/>
            </p:oleObj>
          </a:graphicData>
        </a:graphic>
      </p:graphicFrame>
      <p:graphicFrame>
        <p:nvGraphicFramePr>
          <p:cNvPr id="158729" name="Object 9"/>
          <p:cNvGraphicFramePr>
            <a:graphicFrameLocks noChangeAspect="1"/>
          </p:cNvGraphicFramePr>
          <p:nvPr/>
        </p:nvGraphicFramePr>
        <p:xfrm>
          <a:off x="4173538" y="2895600"/>
          <a:ext cx="2532062" cy="579438"/>
        </p:xfrm>
        <a:graphic>
          <a:graphicData uri="http://schemas.openxmlformats.org/presentationml/2006/ole">
            <p:oleObj spid="_x0000_s158729" name="Equation" r:id="rId6" imgW="889000" imgH="203200" progId="Equation.3">
              <p:embed/>
            </p:oleObj>
          </a:graphicData>
        </a:graphic>
      </p:graphicFrame>
      <p:sp>
        <p:nvSpPr>
          <p:cNvPr id="158730" name="Text Box 10"/>
          <p:cNvSpPr txBox="1">
            <a:spLocks noChangeArrowheads="1"/>
          </p:cNvSpPr>
          <p:nvPr/>
        </p:nvSpPr>
        <p:spPr bwMode="auto">
          <a:xfrm>
            <a:off x="5927725" y="3657600"/>
            <a:ext cx="2835275" cy="2282825"/>
          </a:xfrm>
          <a:prstGeom prst="rect">
            <a:avLst/>
          </a:prstGeom>
          <a:noFill/>
          <a:ln w="9525">
            <a:noFill/>
            <a:miter lim="800000"/>
            <a:headEnd/>
            <a:tailEnd/>
          </a:ln>
          <a:effectLst/>
        </p:spPr>
        <p:txBody>
          <a:bodyPr>
            <a:prstTxWarp prst="textNoShape">
              <a:avLst/>
            </a:prstTxWarp>
            <a:spAutoFit/>
          </a:bodyPr>
          <a:lstStyle/>
          <a:p>
            <a:r>
              <a:rPr lang="en-US"/>
              <a:t>The rotation angle is </a:t>
            </a:r>
            <a:r>
              <a:rPr lang="en-US" i="1">
                <a:latin typeface="Symbol" pitchFamily="-112" charset="2"/>
                <a:sym typeface="Symbol" pitchFamily="-112" charset="2"/>
              </a:rPr>
              <a:t></a:t>
            </a:r>
            <a:r>
              <a:rPr lang="en-US"/>
              <a:t>, and the magnitude of the vector is scaled by the </a:t>
            </a:r>
            <a:r>
              <a:rPr lang="en-US" i="1"/>
              <a:t>tangent</a:t>
            </a:r>
            <a:r>
              <a:rPr lang="en-US"/>
              <a:t> of the </a:t>
            </a:r>
            <a:r>
              <a:rPr lang="en-US" i="1"/>
              <a:t>semi-</a:t>
            </a:r>
            <a:r>
              <a:rPr lang="en-US"/>
              <a:t>angle.</a:t>
            </a:r>
          </a:p>
        </p:txBody>
      </p:sp>
      <p:sp>
        <p:nvSpPr>
          <p:cNvPr id="158731" name="Text Box 11"/>
          <p:cNvSpPr txBox="1">
            <a:spLocks noChangeArrowheads="1"/>
          </p:cNvSpPr>
          <p:nvPr/>
        </p:nvSpPr>
        <p:spPr bwMode="auto">
          <a:xfrm>
            <a:off x="2057400" y="6080125"/>
            <a:ext cx="7010400" cy="701675"/>
          </a:xfrm>
          <a:prstGeom prst="rect">
            <a:avLst/>
          </a:prstGeom>
          <a:solidFill>
            <a:srgbClr val="FF0000"/>
          </a:solidFill>
          <a:ln w="9525">
            <a:noFill/>
            <a:miter lim="800000"/>
            <a:headEnd/>
            <a:tailEnd/>
          </a:ln>
          <a:effectLst/>
        </p:spPr>
        <p:txBody>
          <a:bodyPr>
            <a:prstTxWarp prst="textNoShape">
              <a:avLst/>
            </a:prstTxWarp>
            <a:spAutoFit/>
          </a:bodyPr>
          <a:lstStyle/>
          <a:p>
            <a:r>
              <a:rPr lang="en-US" sz="2000">
                <a:solidFill>
                  <a:schemeClr val="bg1"/>
                </a:solidFill>
                <a:effectLst>
                  <a:outerShdw blurRad="38100" dist="38100" dir="2700000" algn="tl">
                    <a:srgbClr val="000000"/>
                  </a:outerShdw>
                </a:effectLst>
              </a:rPr>
              <a:t>BEWARE: Rodrigues vectors do NOT obey the parallelogram rule (because rotations are NOT commutative!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B927ED9B-1A8D-4342-8885-EE8BD04FEE90}" type="slidenum">
              <a:rPr lang="en-US"/>
              <a:pPr/>
              <a:t>24</a:t>
            </a:fld>
            <a:endParaRPr lang="en-US"/>
          </a:p>
        </p:txBody>
      </p:sp>
      <p:sp>
        <p:nvSpPr>
          <p:cNvPr id="159746" name="Rectangle 2"/>
          <p:cNvSpPr>
            <a:spLocks noGrp="1" noChangeArrowheads="1"/>
          </p:cNvSpPr>
          <p:nvPr>
            <p:ph type="title"/>
          </p:nvPr>
        </p:nvSpPr>
        <p:spPr/>
        <p:txBody>
          <a:bodyPr/>
          <a:lstStyle/>
          <a:p>
            <a:r>
              <a:rPr lang="en-US"/>
              <a:t>Conversions: matrix</a:t>
            </a:r>
            <a:r>
              <a:rPr lang="en-US">
                <a:sym typeface="Symbol" pitchFamily="-112" charset="2"/>
              </a:rPr>
              <a:t></a:t>
            </a:r>
            <a:r>
              <a:rPr lang="en-US"/>
              <a:t>RF vector</a:t>
            </a:r>
          </a:p>
        </p:txBody>
      </p:sp>
      <p:sp>
        <p:nvSpPr>
          <p:cNvPr id="159747" name="Rectangle 3"/>
          <p:cNvSpPr>
            <a:spLocks noGrp="1" noChangeArrowheads="1"/>
          </p:cNvSpPr>
          <p:nvPr>
            <p:ph type="body" idx="1"/>
          </p:nvPr>
        </p:nvSpPr>
        <p:spPr>
          <a:xfrm>
            <a:off x="685800" y="1600200"/>
            <a:ext cx="7772400" cy="685800"/>
          </a:xfrm>
        </p:spPr>
        <p:txBody>
          <a:bodyPr/>
          <a:lstStyle/>
          <a:p>
            <a:pPr algn="ctr"/>
            <a:r>
              <a:rPr lang="en-US"/>
              <a:t>Simple formula, due to Morawiec:</a:t>
            </a:r>
          </a:p>
        </p:txBody>
      </p:sp>
      <p:graphicFrame>
        <p:nvGraphicFramePr>
          <p:cNvPr id="159748" name="Object 4"/>
          <p:cNvGraphicFramePr>
            <a:graphicFrameLocks noChangeAspect="1"/>
          </p:cNvGraphicFramePr>
          <p:nvPr/>
        </p:nvGraphicFramePr>
        <p:xfrm>
          <a:off x="1985963" y="2590800"/>
          <a:ext cx="5176837" cy="1995488"/>
        </p:xfrm>
        <a:graphic>
          <a:graphicData uri="http://schemas.openxmlformats.org/presentationml/2006/ole">
            <p:oleObj spid="_x0000_s159748" name="Equation" r:id="rId3" imgW="1778000" imgH="685800" progId="Equation.3">
              <p:embed/>
            </p:oleObj>
          </a:graphicData>
        </a:graphic>
      </p:graphicFrame>
      <p:sp>
        <p:nvSpPr>
          <p:cNvPr id="159749" name="Text Box 5"/>
          <p:cNvSpPr txBox="1">
            <a:spLocks noChangeArrowheads="1"/>
          </p:cNvSpPr>
          <p:nvPr/>
        </p:nvSpPr>
        <p:spPr bwMode="auto">
          <a:xfrm>
            <a:off x="3128963" y="5257800"/>
            <a:ext cx="2985313" cy="830997"/>
          </a:xfrm>
          <a:prstGeom prst="rect">
            <a:avLst/>
          </a:prstGeom>
          <a:noFill/>
          <a:ln w="9525">
            <a:noFill/>
            <a:miter lim="800000"/>
            <a:headEnd/>
            <a:tailEnd/>
          </a:ln>
          <a:effectLst/>
        </p:spPr>
        <p:txBody>
          <a:bodyPr wrap="none">
            <a:prstTxWarp prst="textNoShape">
              <a:avLst/>
            </a:prstTxWarp>
            <a:spAutoFit/>
          </a:bodyPr>
          <a:lstStyle/>
          <a:p>
            <a:r>
              <a:rPr lang="en-US" dirty="0" smtClean="0">
                <a:latin typeface="Times New Roman" pitchFamily="-112" charset="0"/>
              </a:rPr>
              <a:t>Trace of a matrix:</a:t>
            </a:r>
          </a:p>
          <a:p>
            <a:r>
              <a:rPr lang="en-US" i="1" dirty="0" err="1" smtClean="0">
                <a:latin typeface="Times New Roman" pitchFamily="-112" charset="0"/>
              </a:rPr>
              <a:t>tr</a:t>
            </a:r>
            <a:r>
              <a:rPr lang="en-US" i="1" dirty="0" err="1">
                <a:latin typeface="Times New Roman" pitchFamily="-112" charset="0"/>
              </a:rPr>
              <a:t>(a</a:t>
            </a:r>
            <a:r>
              <a:rPr lang="en-US" i="1" dirty="0">
                <a:latin typeface="Times New Roman" pitchFamily="-112" charset="0"/>
              </a:rPr>
              <a:t>) = a</a:t>
            </a:r>
            <a:r>
              <a:rPr lang="en-US" i="1" baseline="-25000" dirty="0">
                <a:latin typeface="Times New Roman" pitchFamily="-112" charset="0"/>
              </a:rPr>
              <a:t>11</a:t>
            </a:r>
            <a:r>
              <a:rPr lang="en-US" i="1" dirty="0">
                <a:latin typeface="Times New Roman" pitchFamily="-112" charset="0"/>
              </a:rPr>
              <a:t> + a</a:t>
            </a:r>
            <a:r>
              <a:rPr lang="en-US" i="1" baseline="-25000" dirty="0">
                <a:latin typeface="Times New Roman" pitchFamily="-112" charset="0"/>
              </a:rPr>
              <a:t>22</a:t>
            </a:r>
            <a:r>
              <a:rPr lang="en-US" i="1" dirty="0">
                <a:latin typeface="Times New Roman" pitchFamily="-112" charset="0"/>
              </a:rPr>
              <a:t> + a</a:t>
            </a:r>
            <a:r>
              <a:rPr lang="en-US" i="1" baseline="-25000" dirty="0">
                <a:latin typeface="Times New Roman" pitchFamily="-112" charset="0"/>
              </a:rPr>
              <a:t>33</a:t>
            </a:r>
            <a:endParaRPr lang="en-US" i="1" dirty="0">
              <a:latin typeface="Times New Roman" pitchFamily="-112"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096E3E7-B7BD-FB48-80C5-B2123C377860}" type="slidenum">
              <a:rPr lang="en-US"/>
              <a:pPr/>
              <a:t>25</a:t>
            </a:fld>
            <a:endParaRPr lang="en-US"/>
          </a:p>
        </p:txBody>
      </p:sp>
      <p:sp>
        <p:nvSpPr>
          <p:cNvPr id="160770" name="Rectangle 2"/>
          <p:cNvSpPr>
            <a:spLocks noGrp="1" noChangeArrowheads="1"/>
          </p:cNvSpPr>
          <p:nvPr>
            <p:ph type="title"/>
          </p:nvPr>
        </p:nvSpPr>
        <p:spPr/>
        <p:txBody>
          <a:bodyPr/>
          <a:lstStyle/>
          <a:p>
            <a:r>
              <a:rPr lang="en-US" dirty="0" smtClean="0"/>
              <a:t>Unit Quaternion</a:t>
            </a:r>
            <a:r>
              <a:rPr lang="en-US" dirty="0"/>
              <a:t>: definition</a:t>
            </a:r>
          </a:p>
        </p:txBody>
      </p:sp>
      <p:sp>
        <p:nvSpPr>
          <p:cNvPr id="160771" name="Rectangle 3"/>
          <p:cNvSpPr>
            <a:spLocks noGrp="1" noChangeArrowheads="1"/>
          </p:cNvSpPr>
          <p:nvPr>
            <p:ph type="body" idx="1"/>
          </p:nvPr>
        </p:nvSpPr>
        <p:spPr/>
        <p:txBody>
          <a:bodyPr/>
          <a:lstStyle/>
          <a:p>
            <a:r>
              <a:rPr lang="en-US" sz="2800" b="1" dirty="0" err="1">
                <a:latin typeface="Times" pitchFamily="-112" charset="0"/>
                <a:ea typeface="Times" pitchFamily="-112" charset="0"/>
                <a:cs typeface="Times" pitchFamily="-112" charset="0"/>
              </a:rPr>
              <a:t>q</a:t>
            </a:r>
            <a:r>
              <a:rPr lang="en-US" sz="2800" dirty="0">
                <a:latin typeface="Times" pitchFamily="-112" charset="0"/>
                <a:ea typeface="Times" pitchFamily="-112" charset="0"/>
                <a:cs typeface="Times" pitchFamily="-112" charset="0"/>
              </a:rPr>
              <a:t> = </a:t>
            </a:r>
            <a:r>
              <a:rPr lang="en-US" sz="2800" i="1" dirty="0">
                <a:latin typeface="Times" pitchFamily="-112" charset="0"/>
                <a:ea typeface="Times" pitchFamily="-112" charset="0"/>
                <a:cs typeface="Times" pitchFamily="-112" charset="0"/>
              </a:rPr>
              <a:t>q</a:t>
            </a:r>
            <a:r>
              <a:rPr lang="en-US" sz="2800" dirty="0">
                <a:latin typeface="Times" pitchFamily="-112" charset="0"/>
                <a:ea typeface="Times" pitchFamily="-112" charset="0"/>
                <a:cs typeface="Times" pitchFamily="-112" charset="0"/>
              </a:rPr>
              <a:t>(</a:t>
            </a:r>
            <a:r>
              <a:rPr lang="en-US" sz="2800" i="1" dirty="0">
                <a:latin typeface="Times" pitchFamily="-112" charset="0"/>
                <a:ea typeface="Times" pitchFamily="-112" charset="0"/>
                <a:cs typeface="Times" pitchFamily="-112" charset="0"/>
              </a:rPr>
              <a:t>q</a:t>
            </a:r>
            <a:r>
              <a:rPr lang="en-US" sz="2800" baseline="-25000" dirty="0">
                <a:latin typeface="Times" pitchFamily="-112" charset="0"/>
                <a:ea typeface="Times" pitchFamily="-112" charset="0"/>
                <a:cs typeface="Times" pitchFamily="-112" charset="0"/>
              </a:rPr>
              <a:t>1</a:t>
            </a:r>
            <a:r>
              <a:rPr lang="en-US" sz="2800" dirty="0">
                <a:latin typeface="Times" pitchFamily="-112" charset="0"/>
                <a:ea typeface="Times" pitchFamily="-112" charset="0"/>
                <a:cs typeface="Times" pitchFamily="-112" charset="0"/>
              </a:rPr>
              <a:t>,</a:t>
            </a:r>
            <a:r>
              <a:rPr lang="en-US" sz="2800" i="1" dirty="0">
                <a:latin typeface="Times" pitchFamily="-112" charset="0"/>
                <a:ea typeface="Times" pitchFamily="-112" charset="0"/>
                <a:cs typeface="Times" pitchFamily="-112" charset="0"/>
              </a:rPr>
              <a:t>q</a:t>
            </a:r>
            <a:r>
              <a:rPr lang="en-US" sz="2800" baseline="-25000" dirty="0">
                <a:latin typeface="Times" pitchFamily="-112" charset="0"/>
                <a:ea typeface="Times" pitchFamily="-112" charset="0"/>
                <a:cs typeface="Times" pitchFamily="-112" charset="0"/>
              </a:rPr>
              <a:t>2</a:t>
            </a:r>
            <a:r>
              <a:rPr lang="en-US" sz="2800" dirty="0">
                <a:latin typeface="Times" pitchFamily="-112" charset="0"/>
                <a:ea typeface="Times" pitchFamily="-112" charset="0"/>
                <a:cs typeface="Times" pitchFamily="-112" charset="0"/>
              </a:rPr>
              <a:t>,</a:t>
            </a:r>
            <a:r>
              <a:rPr lang="en-US" sz="2800" i="1" dirty="0">
                <a:latin typeface="Times" pitchFamily="-112" charset="0"/>
                <a:ea typeface="Times" pitchFamily="-112" charset="0"/>
                <a:cs typeface="Times" pitchFamily="-112" charset="0"/>
              </a:rPr>
              <a:t>q</a:t>
            </a:r>
            <a:r>
              <a:rPr lang="en-US" sz="2800" baseline="-25000" dirty="0">
                <a:latin typeface="Times" pitchFamily="-112" charset="0"/>
                <a:ea typeface="Times" pitchFamily="-112" charset="0"/>
                <a:cs typeface="Times" pitchFamily="-112" charset="0"/>
              </a:rPr>
              <a:t>3</a:t>
            </a:r>
            <a:r>
              <a:rPr lang="en-US" sz="2800" dirty="0">
                <a:latin typeface="Times" pitchFamily="-112" charset="0"/>
                <a:ea typeface="Times" pitchFamily="-112" charset="0"/>
                <a:cs typeface="Times" pitchFamily="-112" charset="0"/>
              </a:rPr>
              <a:t>,</a:t>
            </a:r>
            <a:r>
              <a:rPr lang="en-US" sz="2800" i="1" dirty="0">
                <a:latin typeface="Times" pitchFamily="-112" charset="0"/>
                <a:ea typeface="Times" pitchFamily="-112" charset="0"/>
                <a:cs typeface="Times" pitchFamily="-112" charset="0"/>
              </a:rPr>
              <a:t>q</a:t>
            </a:r>
            <a:r>
              <a:rPr lang="en-US" sz="2800" baseline="-25000" dirty="0">
                <a:latin typeface="Times" pitchFamily="-112" charset="0"/>
                <a:ea typeface="Times" pitchFamily="-112" charset="0"/>
                <a:cs typeface="Times" pitchFamily="-112" charset="0"/>
              </a:rPr>
              <a:t>4</a:t>
            </a:r>
            <a:r>
              <a:rPr lang="en-US" sz="2800" dirty="0">
                <a:latin typeface="Times" pitchFamily="-112" charset="0"/>
                <a:ea typeface="Times" pitchFamily="-112" charset="0"/>
                <a:cs typeface="Times" pitchFamily="-112" charset="0"/>
              </a:rPr>
              <a:t>) = </a:t>
            </a:r>
            <a:br>
              <a:rPr lang="en-US" sz="2800" dirty="0">
                <a:latin typeface="Times" pitchFamily="-112" charset="0"/>
                <a:ea typeface="Times" pitchFamily="-112" charset="0"/>
                <a:cs typeface="Times" pitchFamily="-112" charset="0"/>
              </a:rPr>
            </a:br>
            <a:r>
              <a:rPr lang="en-US" sz="2800" dirty="0">
                <a:latin typeface="Times" pitchFamily="-112" charset="0"/>
                <a:ea typeface="Times" pitchFamily="-112" charset="0"/>
                <a:cs typeface="Times" pitchFamily="-112" charset="0"/>
              </a:rPr>
              <a:t/>
            </a:r>
            <a:br>
              <a:rPr lang="en-US" sz="2800" dirty="0">
                <a:latin typeface="Times" pitchFamily="-112" charset="0"/>
                <a:ea typeface="Times" pitchFamily="-112" charset="0"/>
                <a:cs typeface="Times" pitchFamily="-112" charset="0"/>
              </a:rPr>
            </a:br>
            <a:r>
              <a:rPr lang="en-US" sz="2800" i="1" dirty="0" err="1">
                <a:latin typeface="Times" pitchFamily="-112" charset="0"/>
                <a:ea typeface="Times" pitchFamily="-112" charset="0"/>
                <a:cs typeface="Times" pitchFamily="-112" charset="0"/>
              </a:rPr>
              <a:t>q</a:t>
            </a:r>
            <a:r>
              <a:rPr lang="en-US" sz="2800" dirty="0" err="1">
                <a:latin typeface="Times" pitchFamily="-112" charset="0"/>
                <a:ea typeface="Times" pitchFamily="-112" charset="0"/>
                <a:cs typeface="Times" pitchFamily="-112" charset="0"/>
              </a:rPr>
              <a:t>(</a:t>
            </a:r>
            <a:r>
              <a:rPr lang="en-US" sz="2800" i="1" dirty="0" err="1">
                <a:latin typeface="Times" pitchFamily="-112" charset="0"/>
                <a:ea typeface="Times" pitchFamily="-112" charset="0"/>
                <a:cs typeface="Times" pitchFamily="-112" charset="0"/>
              </a:rPr>
              <a:t>u</a:t>
            </a:r>
            <a:r>
              <a:rPr lang="en-US" sz="2800" dirty="0">
                <a:ea typeface="Times" pitchFamily="-112" charset="0"/>
                <a:cs typeface="Times" pitchFamily="-112" charset="0"/>
              </a:rPr>
              <a:t> </a:t>
            </a:r>
            <a:r>
              <a:rPr lang="en-US" sz="2800" dirty="0">
                <a:latin typeface="Times" pitchFamily="-112" charset="0"/>
                <a:ea typeface="Times" pitchFamily="-112" charset="0"/>
                <a:cs typeface="Times" pitchFamily="-112" charset="0"/>
              </a:rPr>
              <a:t>sin</a:t>
            </a:r>
            <a:r>
              <a:rPr lang="en-US" sz="2800" i="1" dirty="0">
                <a:latin typeface="Symbol" pitchFamily="-112" charset="2"/>
                <a:ea typeface="Times" pitchFamily="-112" charset="0"/>
                <a:cs typeface="Times" pitchFamily="-112" charset="0"/>
              </a:rPr>
              <a:t>q</a:t>
            </a:r>
            <a:r>
              <a:rPr lang="en-US" sz="2800" dirty="0">
                <a:latin typeface="Times" pitchFamily="-112" charset="0"/>
                <a:ea typeface="Times" pitchFamily="-112" charset="0"/>
                <a:cs typeface="Times" pitchFamily="-112" charset="0"/>
              </a:rPr>
              <a:t>/2, </a:t>
            </a:r>
            <a:r>
              <a:rPr lang="en-US" sz="2800" i="1" dirty="0" err="1">
                <a:latin typeface="Times" pitchFamily="-112" charset="0"/>
                <a:ea typeface="Times" pitchFamily="-112" charset="0"/>
                <a:cs typeface="Times" pitchFamily="-112" charset="0"/>
              </a:rPr>
              <a:t>v</a:t>
            </a:r>
            <a:r>
              <a:rPr lang="en-US" sz="2800" dirty="0">
                <a:latin typeface="Times" pitchFamily="-112" charset="0"/>
                <a:ea typeface="Times" pitchFamily="-112" charset="0"/>
                <a:cs typeface="Times" pitchFamily="-112" charset="0"/>
              </a:rPr>
              <a:t> sin</a:t>
            </a:r>
            <a:r>
              <a:rPr lang="en-US" sz="2800" i="1" dirty="0">
                <a:latin typeface="Symbol" pitchFamily="-112" charset="2"/>
                <a:ea typeface="Times" pitchFamily="-112" charset="0"/>
                <a:cs typeface="Times" pitchFamily="-112" charset="0"/>
              </a:rPr>
              <a:t>q</a:t>
            </a:r>
            <a:r>
              <a:rPr lang="en-US" sz="2800" dirty="0">
                <a:latin typeface="Times" pitchFamily="-112" charset="0"/>
                <a:ea typeface="Times" pitchFamily="-112" charset="0"/>
                <a:cs typeface="Times" pitchFamily="-112" charset="0"/>
              </a:rPr>
              <a:t>/2, </a:t>
            </a:r>
            <a:r>
              <a:rPr lang="en-US" sz="2800" i="1" dirty="0" err="1">
                <a:latin typeface="Times" pitchFamily="-112" charset="0"/>
                <a:ea typeface="Times" pitchFamily="-112" charset="0"/>
                <a:cs typeface="Times" pitchFamily="-112" charset="0"/>
              </a:rPr>
              <a:t>w</a:t>
            </a:r>
            <a:r>
              <a:rPr lang="en-US" sz="2800" dirty="0">
                <a:latin typeface="Times" pitchFamily="-112" charset="0"/>
                <a:ea typeface="Times" pitchFamily="-112" charset="0"/>
                <a:cs typeface="Times" pitchFamily="-112" charset="0"/>
              </a:rPr>
              <a:t> sin</a:t>
            </a:r>
            <a:r>
              <a:rPr lang="en-US" sz="2800" i="1" dirty="0">
                <a:latin typeface="Symbol" pitchFamily="-112" charset="2"/>
                <a:ea typeface="Times" pitchFamily="-112" charset="0"/>
                <a:cs typeface="Times" pitchFamily="-112" charset="0"/>
              </a:rPr>
              <a:t>q</a:t>
            </a:r>
            <a:r>
              <a:rPr lang="en-US" sz="2800" dirty="0">
                <a:latin typeface="Times" pitchFamily="-112" charset="0"/>
                <a:ea typeface="Times" pitchFamily="-112" charset="0"/>
                <a:cs typeface="Times" pitchFamily="-112" charset="0"/>
              </a:rPr>
              <a:t>/2, cos</a:t>
            </a:r>
            <a:r>
              <a:rPr lang="en-US" sz="2800" i="1" dirty="0">
                <a:latin typeface="Symbol" pitchFamily="-112" charset="2"/>
                <a:ea typeface="Times" pitchFamily="-112" charset="0"/>
                <a:cs typeface="Times" pitchFamily="-112" charset="0"/>
              </a:rPr>
              <a:t>q</a:t>
            </a:r>
            <a:r>
              <a:rPr lang="en-US" sz="2800" dirty="0">
                <a:latin typeface="Times" pitchFamily="-112" charset="0"/>
                <a:ea typeface="Times" pitchFamily="-112" charset="0"/>
                <a:cs typeface="Times" pitchFamily="-112" charset="0"/>
              </a:rPr>
              <a:t>/2)</a:t>
            </a:r>
            <a:endParaRPr lang="en-US" sz="2800" dirty="0" smtClean="0">
              <a:ea typeface="Times" pitchFamily="-112" charset="0"/>
              <a:cs typeface="Times" pitchFamily="-112" charset="0"/>
            </a:endParaRPr>
          </a:p>
          <a:p>
            <a:r>
              <a:rPr lang="en-US" sz="2800" i="1" dirty="0" smtClean="0">
                <a:latin typeface="+mj-lt"/>
                <a:ea typeface="Times" pitchFamily="-112" charset="0"/>
                <a:cs typeface="Times" pitchFamily="-112" charset="0"/>
              </a:rPr>
              <a:t>[</a:t>
            </a:r>
            <a:r>
              <a:rPr lang="en-US" sz="2800" i="1" dirty="0" err="1" smtClean="0">
                <a:latin typeface="+mj-lt"/>
                <a:ea typeface="Times" pitchFamily="-112" charset="0"/>
                <a:cs typeface="Times" pitchFamily="-112" charset="0"/>
              </a:rPr>
              <a:t>u,v,w</a:t>
            </a:r>
            <a:r>
              <a:rPr lang="en-US" sz="2800" i="1" dirty="0" smtClean="0">
                <a:latin typeface="+mj-lt"/>
                <a:ea typeface="Times" pitchFamily="-112" charset="0"/>
                <a:cs typeface="Times" pitchFamily="-112" charset="0"/>
              </a:rPr>
              <a:t>] </a:t>
            </a:r>
            <a:r>
              <a:rPr lang="en-US" sz="2800" dirty="0" smtClean="0">
                <a:ea typeface="Times" pitchFamily="-112" charset="0"/>
                <a:cs typeface="Times" pitchFamily="-112" charset="0"/>
              </a:rPr>
              <a:t>is the unit vector parallel to the rotation axis.</a:t>
            </a:r>
          </a:p>
          <a:p>
            <a:r>
              <a:rPr lang="en-US" sz="2800" dirty="0" smtClean="0">
                <a:ea typeface="Times" pitchFamily="-112" charset="0"/>
                <a:cs typeface="Times" pitchFamily="-112" charset="0"/>
              </a:rPr>
              <a:t>Alternative </a:t>
            </a:r>
            <a:r>
              <a:rPr lang="en-US" sz="2800" dirty="0">
                <a:ea typeface="Times" pitchFamily="-112" charset="0"/>
                <a:cs typeface="Times" pitchFamily="-112" charset="0"/>
              </a:rPr>
              <a:t>notation (e.g. in </a:t>
            </a:r>
            <a:r>
              <a:rPr lang="en-US" sz="2800" dirty="0" err="1">
                <a:ea typeface="Times" pitchFamily="-112" charset="0"/>
                <a:cs typeface="Times" pitchFamily="-112" charset="0"/>
              </a:rPr>
              <a:t>Morawiec’s</a:t>
            </a:r>
            <a:r>
              <a:rPr lang="en-US" sz="2800" dirty="0">
                <a:ea typeface="Times" pitchFamily="-112" charset="0"/>
                <a:cs typeface="Times" pitchFamily="-112" charset="0"/>
              </a:rPr>
              <a:t> book) puts cosine term in 1st position, </a:t>
            </a:r>
            <a:r>
              <a:rPr lang="en-US" sz="2800" i="1" dirty="0">
                <a:latin typeface="Times" pitchFamily="-112" charset="0"/>
                <a:ea typeface="Times" pitchFamily="-112" charset="0"/>
                <a:cs typeface="Times" pitchFamily="-112" charset="0"/>
              </a:rPr>
              <a:t>q</a:t>
            </a:r>
            <a:r>
              <a:rPr lang="en-US" sz="2800" dirty="0">
                <a:latin typeface="Times" pitchFamily="-112" charset="0"/>
                <a:ea typeface="Times" pitchFamily="-112" charset="0"/>
                <a:cs typeface="Times" pitchFamily="-112" charset="0"/>
              </a:rPr>
              <a:t>(</a:t>
            </a:r>
            <a:r>
              <a:rPr lang="en-US" sz="2800" i="1" dirty="0">
                <a:latin typeface="Times" pitchFamily="-112" charset="0"/>
                <a:ea typeface="Times" pitchFamily="-112" charset="0"/>
                <a:cs typeface="Times" pitchFamily="-112" charset="0"/>
              </a:rPr>
              <a:t>q</a:t>
            </a:r>
            <a:r>
              <a:rPr lang="en-US" sz="2800" baseline="-25000" dirty="0">
                <a:latin typeface="Times" pitchFamily="-112" charset="0"/>
                <a:ea typeface="Times" pitchFamily="-112" charset="0"/>
                <a:cs typeface="Times" pitchFamily="-112" charset="0"/>
              </a:rPr>
              <a:t>0</a:t>
            </a:r>
            <a:r>
              <a:rPr lang="en-US" sz="2800" dirty="0">
                <a:latin typeface="Times" pitchFamily="-112" charset="0"/>
                <a:ea typeface="Times" pitchFamily="-112" charset="0"/>
                <a:cs typeface="Times" pitchFamily="-112" charset="0"/>
              </a:rPr>
              <a:t>,</a:t>
            </a:r>
            <a:r>
              <a:rPr lang="en-US" sz="2800" i="1" dirty="0">
                <a:latin typeface="Times" pitchFamily="-112" charset="0"/>
                <a:ea typeface="Times" pitchFamily="-112" charset="0"/>
                <a:cs typeface="Times" pitchFamily="-112" charset="0"/>
              </a:rPr>
              <a:t>q</a:t>
            </a:r>
            <a:r>
              <a:rPr lang="en-US" sz="2800" baseline="-25000" dirty="0">
                <a:latin typeface="Times" pitchFamily="-112" charset="0"/>
                <a:ea typeface="Times" pitchFamily="-112" charset="0"/>
                <a:cs typeface="Times" pitchFamily="-112" charset="0"/>
              </a:rPr>
              <a:t>1</a:t>
            </a:r>
            <a:r>
              <a:rPr lang="en-US" sz="2800" dirty="0">
                <a:latin typeface="Times" pitchFamily="-112" charset="0"/>
                <a:ea typeface="Times" pitchFamily="-112" charset="0"/>
                <a:cs typeface="Times" pitchFamily="-112" charset="0"/>
              </a:rPr>
              <a:t>,</a:t>
            </a:r>
            <a:r>
              <a:rPr lang="en-US" sz="2800" i="1" dirty="0">
                <a:latin typeface="Times" pitchFamily="-112" charset="0"/>
                <a:ea typeface="Times" pitchFamily="-112" charset="0"/>
                <a:cs typeface="Times" pitchFamily="-112" charset="0"/>
              </a:rPr>
              <a:t>q</a:t>
            </a:r>
            <a:r>
              <a:rPr lang="en-US" sz="2800" baseline="-25000" dirty="0">
                <a:latin typeface="Times" pitchFamily="-112" charset="0"/>
                <a:ea typeface="Times" pitchFamily="-112" charset="0"/>
                <a:cs typeface="Times" pitchFamily="-112" charset="0"/>
              </a:rPr>
              <a:t>2</a:t>
            </a:r>
            <a:r>
              <a:rPr lang="en-US" sz="2800" dirty="0">
                <a:latin typeface="Times" pitchFamily="-112" charset="0"/>
                <a:ea typeface="Times" pitchFamily="-112" charset="0"/>
                <a:cs typeface="Times" pitchFamily="-112" charset="0"/>
              </a:rPr>
              <a:t>,</a:t>
            </a:r>
            <a:r>
              <a:rPr lang="en-US" sz="2800" i="1" dirty="0">
                <a:latin typeface="Times" pitchFamily="-112" charset="0"/>
                <a:ea typeface="Times" pitchFamily="-112" charset="0"/>
                <a:cs typeface="Times" pitchFamily="-112" charset="0"/>
              </a:rPr>
              <a:t>q</a:t>
            </a:r>
            <a:r>
              <a:rPr lang="en-US" sz="2800" baseline="-25000" dirty="0">
                <a:latin typeface="Times" pitchFamily="-112" charset="0"/>
                <a:ea typeface="Times" pitchFamily="-112" charset="0"/>
                <a:cs typeface="Times" pitchFamily="-112" charset="0"/>
              </a:rPr>
              <a:t>3</a:t>
            </a:r>
            <a:r>
              <a:rPr lang="en-US" sz="2800" dirty="0">
                <a:latin typeface="Times" pitchFamily="-112" charset="0"/>
                <a:ea typeface="Times" pitchFamily="-112" charset="0"/>
                <a:cs typeface="Times" pitchFamily="-112" charset="0"/>
              </a:rPr>
              <a:t>)</a:t>
            </a:r>
            <a:r>
              <a:rPr lang="en-US" sz="2800" dirty="0">
                <a:ea typeface="Times" pitchFamily="-112" charset="0"/>
                <a:cs typeface="Times" pitchFamily="-112" charset="0"/>
              </a:rPr>
              <a:t> :</a:t>
            </a:r>
            <a:br>
              <a:rPr lang="en-US" sz="2800" dirty="0">
                <a:ea typeface="Times" pitchFamily="-112" charset="0"/>
                <a:cs typeface="Times" pitchFamily="-112" charset="0"/>
              </a:rPr>
            </a:br>
            <a:r>
              <a:rPr lang="en-US" sz="2800" dirty="0">
                <a:ea typeface="Times" pitchFamily="-112" charset="0"/>
                <a:cs typeface="Times" pitchFamily="-112" charset="0"/>
              </a:rPr>
              <a:t/>
            </a:r>
            <a:br>
              <a:rPr lang="en-US" sz="2800" dirty="0">
                <a:ea typeface="Times" pitchFamily="-112" charset="0"/>
                <a:cs typeface="Times" pitchFamily="-112" charset="0"/>
              </a:rPr>
            </a:br>
            <a:r>
              <a:rPr lang="en-US" sz="2800" b="1" dirty="0" err="1">
                <a:latin typeface="Times" pitchFamily="-112" charset="0"/>
                <a:ea typeface="Times" pitchFamily="-112" charset="0"/>
                <a:cs typeface="Times" pitchFamily="-112" charset="0"/>
              </a:rPr>
              <a:t>q</a:t>
            </a:r>
            <a:r>
              <a:rPr lang="en-US" sz="2800" b="1" dirty="0">
                <a:latin typeface="Times" pitchFamily="-112" charset="0"/>
                <a:ea typeface="Times" pitchFamily="-112" charset="0"/>
                <a:cs typeface="Times" pitchFamily="-112" charset="0"/>
              </a:rPr>
              <a:t> </a:t>
            </a:r>
            <a:r>
              <a:rPr lang="en-US" sz="2800" dirty="0">
                <a:latin typeface="Times" pitchFamily="-112" charset="0"/>
                <a:ea typeface="Times" pitchFamily="-112" charset="0"/>
                <a:cs typeface="Times" pitchFamily="-112" charset="0"/>
              </a:rPr>
              <a:t>= (</a:t>
            </a:r>
            <a:r>
              <a:rPr lang="en-US" sz="2800" b="1" dirty="0">
                <a:latin typeface="Times" pitchFamily="-112" charset="0"/>
                <a:ea typeface="Times" pitchFamily="-112" charset="0"/>
                <a:cs typeface="Times" pitchFamily="-112" charset="0"/>
              </a:rPr>
              <a:t>cos</a:t>
            </a:r>
            <a:r>
              <a:rPr lang="en-US" sz="2800" b="1" i="1" dirty="0">
                <a:latin typeface="Symbol" pitchFamily="-112" charset="2"/>
                <a:ea typeface="Times" pitchFamily="-112" charset="0"/>
                <a:cs typeface="Times" pitchFamily="-112" charset="0"/>
              </a:rPr>
              <a:t>q</a:t>
            </a:r>
            <a:r>
              <a:rPr lang="en-US" sz="2800" b="1" dirty="0">
                <a:latin typeface="Times" pitchFamily="-112" charset="0"/>
                <a:ea typeface="Times" pitchFamily="-112" charset="0"/>
                <a:cs typeface="Times" pitchFamily="-112" charset="0"/>
              </a:rPr>
              <a:t>/2</a:t>
            </a:r>
            <a:r>
              <a:rPr lang="en-US" sz="2800" dirty="0">
                <a:latin typeface="Times" pitchFamily="-112" charset="0"/>
                <a:ea typeface="Times" pitchFamily="-112" charset="0"/>
                <a:cs typeface="Times" pitchFamily="-112" charset="0"/>
              </a:rPr>
              <a:t>, </a:t>
            </a:r>
            <a:r>
              <a:rPr lang="en-US" sz="2800" i="1" dirty="0" err="1">
                <a:latin typeface="Times" pitchFamily="-112" charset="0"/>
                <a:ea typeface="Times" pitchFamily="-112" charset="0"/>
                <a:cs typeface="Times" pitchFamily="-112" charset="0"/>
              </a:rPr>
              <a:t>u</a:t>
            </a:r>
            <a:r>
              <a:rPr lang="en-US" sz="2800" dirty="0">
                <a:latin typeface="Times" pitchFamily="-112" charset="0"/>
                <a:ea typeface="Times" pitchFamily="-112" charset="0"/>
                <a:cs typeface="Times" pitchFamily="-112" charset="0"/>
              </a:rPr>
              <a:t> sin</a:t>
            </a:r>
            <a:r>
              <a:rPr lang="en-US" sz="2800" i="1" dirty="0">
                <a:latin typeface="Symbol" pitchFamily="-112" charset="2"/>
                <a:ea typeface="Times" pitchFamily="-112" charset="0"/>
                <a:cs typeface="Times" pitchFamily="-112" charset="0"/>
              </a:rPr>
              <a:t>q</a:t>
            </a:r>
            <a:r>
              <a:rPr lang="en-US" sz="2800" dirty="0">
                <a:latin typeface="Times" pitchFamily="-112" charset="0"/>
                <a:ea typeface="Times" pitchFamily="-112" charset="0"/>
                <a:cs typeface="Times" pitchFamily="-112" charset="0"/>
              </a:rPr>
              <a:t>/2, </a:t>
            </a:r>
            <a:r>
              <a:rPr lang="en-US" sz="2800" i="1" dirty="0" err="1">
                <a:latin typeface="Times" pitchFamily="-112" charset="0"/>
                <a:ea typeface="Times" pitchFamily="-112" charset="0"/>
                <a:cs typeface="Times" pitchFamily="-112" charset="0"/>
              </a:rPr>
              <a:t>v</a:t>
            </a:r>
            <a:r>
              <a:rPr lang="en-US" sz="2800" dirty="0">
                <a:latin typeface="Times" pitchFamily="-112" charset="0"/>
                <a:ea typeface="Times" pitchFamily="-112" charset="0"/>
                <a:cs typeface="Times" pitchFamily="-112" charset="0"/>
              </a:rPr>
              <a:t> sin</a:t>
            </a:r>
            <a:r>
              <a:rPr lang="en-US" sz="2800" i="1" dirty="0">
                <a:latin typeface="Symbol" pitchFamily="-112" charset="2"/>
                <a:ea typeface="Times" pitchFamily="-112" charset="0"/>
                <a:cs typeface="Times" pitchFamily="-112" charset="0"/>
              </a:rPr>
              <a:t>q</a:t>
            </a:r>
            <a:r>
              <a:rPr lang="en-US" sz="2800" dirty="0">
                <a:latin typeface="Times" pitchFamily="-112" charset="0"/>
                <a:ea typeface="Times" pitchFamily="-112" charset="0"/>
                <a:cs typeface="Times" pitchFamily="-112" charset="0"/>
              </a:rPr>
              <a:t>/2, </a:t>
            </a:r>
            <a:r>
              <a:rPr lang="en-US" sz="2800" i="1" dirty="0" err="1">
                <a:latin typeface="Times" pitchFamily="-112" charset="0"/>
                <a:ea typeface="Times" pitchFamily="-112" charset="0"/>
                <a:cs typeface="Times" pitchFamily="-112" charset="0"/>
              </a:rPr>
              <a:t>w</a:t>
            </a:r>
            <a:r>
              <a:rPr lang="en-US" sz="2800" dirty="0">
                <a:latin typeface="Times" pitchFamily="-112" charset="0"/>
                <a:ea typeface="Times" pitchFamily="-112" charset="0"/>
                <a:cs typeface="Times" pitchFamily="-112" charset="0"/>
              </a:rPr>
              <a:t> sin</a:t>
            </a:r>
            <a:r>
              <a:rPr lang="en-US" sz="2800" i="1" dirty="0">
                <a:latin typeface="Symbol" pitchFamily="-112" charset="2"/>
                <a:ea typeface="Times" pitchFamily="-112" charset="0"/>
                <a:cs typeface="Times" pitchFamily="-112" charset="0"/>
              </a:rPr>
              <a:t>q</a:t>
            </a:r>
            <a:r>
              <a:rPr lang="en-US" sz="2800" dirty="0">
                <a:latin typeface="Times" pitchFamily="-112" charset="0"/>
                <a:ea typeface="Times" pitchFamily="-112" charset="0"/>
                <a:cs typeface="Times" pitchFamily="-112" charset="0"/>
              </a:rPr>
              <a:t>/2).</a:t>
            </a:r>
            <a:r>
              <a:rPr lang="en-US" sz="2800" dirty="0">
                <a:ea typeface="Times" pitchFamily="-112" charset="0"/>
                <a:cs typeface="Times" pitchFamily="-112" charset="0"/>
              </a:rPr>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 name="Slide Number Placeholder 4"/>
          <p:cNvSpPr>
            <a:spLocks noGrp="1"/>
          </p:cNvSpPr>
          <p:nvPr>
            <p:ph type="sldNum" sz="quarter" idx="12"/>
          </p:nvPr>
        </p:nvSpPr>
        <p:spPr/>
        <p:txBody>
          <a:bodyPr/>
          <a:lstStyle/>
          <a:p>
            <a:fld id="{315403AA-6D92-1245-98FF-4D0DCCC512C2}" type="slidenum">
              <a:rPr lang="en-US"/>
              <a:pPr/>
              <a:t>26</a:t>
            </a:fld>
            <a:endParaRPr lang="en-US"/>
          </a:p>
        </p:txBody>
      </p:sp>
      <p:sp>
        <p:nvSpPr>
          <p:cNvPr id="161794" name="Rectangle 2"/>
          <p:cNvSpPr>
            <a:spLocks noGrp="1" noChangeArrowheads="1"/>
          </p:cNvSpPr>
          <p:nvPr>
            <p:ph type="title"/>
          </p:nvPr>
        </p:nvSpPr>
        <p:spPr/>
        <p:txBody>
          <a:bodyPr/>
          <a:lstStyle/>
          <a:p>
            <a:r>
              <a:rPr lang="en-US"/>
              <a:t>Conversions: matrix</a:t>
            </a:r>
            <a:r>
              <a:rPr lang="en-US">
                <a:sym typeface="Symbol" pitchFamily="-112" charset="2"/>
              </a:rPr>
              <a:t></a:t>
            </a:r>
            <a:r>
              <a:rPr lang="en-US"/>
              <a:t>quaternion</a:t>
            </a:r>
          </a:p>
        </p:txBody>
      </p:sp>
      <p:sp>
        <p:nvSpPr>
          <p:cNvPr id="161795" name="Text Box 3"/>
          <p:cNvSpPr txBox="1">
            <a:spLocks noChangeArrowheads="1"/>
          </p:cNvSpPr>
          <p:nvPr/>
        </p:nvSpPr>
        <p:spPr bwMode="auto">
          <a:xfrm>
            <a:off x="593725" y="1419225"/>
            <a:ext cx="3962400" cy="457200"/>
          </a:xfrm>
          <a:prstGeom prst="rect">
            <a:avLst/>
          </a:prstGeom>
          <a:noFill/>
          <a:ln w="9525">
            <a:noFill/>
            <a:miter lim="800000"/>
            <a:headEnd/>
            <a:tailEnd/>
          </a:ln>
          <a:effectLst/>
        </p:spPr>
        <p:txBody>
          <a:bodyPr wrap="none">
            <a:prstTxWarp prst="textNoShape">
              <a:avLst/>
            </a:prstTxWarp>
            <a:spAutoFit/>
          </a:bodyPr>
          <a:lstStyle/>
          <a:p>
            <a:r>
              <a:rPr lang="en-US"/>
              <a:t>Formulae, due to Morawiec:</a:t>
            </a:r>
          </a:p>
        </p:txBody>
      </p:sp>
      <p:graphicFrame>
        <p:nvGraphicFramePr>
          <p:cNvPr id="161796" name="Object 4"/>
          <p:cNvGraphicFramePr>
            <a:graphicFrameLocks noChangeAspect="1"/>
          </p:cNvGraphicFramePr>
          <p:nvPr/>
        </p:nvGraphicFramePr>
        <p:xfrm>
          <a:off x="1600200" y="1981200"/>
          <a:ext cx="5943600" cy="947738"/>
        </p:xfrm>
        <a:graphic>
          <a:graphicData uri="http://schemas.openxmlformats.org/presentationml/2006/ole">
            <p:oleObj spid="_x0000_s161796" name="Equation" r:id="rId3" imgW="2705100" imgH="431800" progId="Equation.3">
              <p:embed/>
            </p:oleObj>
          </a:graphicData>
        </a:graphic>
      </p:graphicFrame>
      <p:graphicFrame>
        <p:nvGraphicFramePr>
          <p:cNvPr id="161797" name="Object 5"/>
          <p:cNvGraphicFramePr>
            <a:graphicFrameLocks noChangeAspect="1"/>
          </p:cNvGraphicFramePr>
          <p:nvPr/>
        </p:nvGraphicFramePr>
        <p:xfrm>
          <a:off x="3259138" y="2927350"/>
          <a:ext cx="2624137" cy="1003300"/>
        </p:xfrm>
        <a:graphic>
          <a:graphicData uri="http://schemas.openxmlformats.org/presentationml/2006/ole">
            <p:oleObj spid="_x0000_s161797" name="Equation" r:id="rId4" imgW="1193800" imgH="457200" progId="Equation.3">
              <p:embed/>
            </p:oleObj>
          </a:graphicData>
        </a:graphic>
      </p:graphicFrame>
      <p:graphicFrame>
        <p:nvGraphicFramePr>
          <p:cNvPr id="161798" name="Object 6"/>
          <p:cNvGraphicFramePr>
            <a:graphicFrameLocks noChangeAspect="1"/>
          </p:cNvGraphicFramePr>
          <p:nvPr/>
        </p:nvGraphicFramePr>
        <p:xfrm>
          <a:off x="1901825" y="4065588"/>
          <a:ext cx="5407025" cy="2132012"/>
        </p:xfrm>
        <a:graphic>
          <a:graphicData uri="http://schemas.openxmlformats.org/presentationml/2006/ole">
            <p:oleObj spid="_x0000_s161798" name="Equation" r:id="rId5" imgW="2578100" imgH="1016000" progId="Equation.3">
              <p:embed/>
            </p:oleObj>
          </a:graphicData>
        </a:graphic>
      </p:graphicFrame>
      <p:sp>
        <p:nvSpPr>
          <p:cNvPr id="161799" name="Text Box 7"/>
          <p:cNvSpPr txBox="1">
            <a:spLocks noChangeArrowheads="1"/>
          </p:cNvSpPr>
          <p:nvPr/>
        </p:nvSpPr>
        <p:spPr bwMode="auto">
          <a:xfrm>
            <a:off x="1862138" y="6181725"/>
            <a:ext cx="5453062" cy="457200"/>
          </a:xfrm>
          <a:prstGeom prst="rect">
            <a:avLst/>
          </a:prstGeom>
          <a:noFill/>
          <a:ln w="9525">
            <a:noFill/>
            <a:miter lim="800000"/>
            <a:headEnd/>
            <a:tailEnd/>
          </a:ln>
          <a:effectLst/>
        </p:spPr>
        <p:txBody>
          <a:bodyPr wrap="none">
            <a:prstTxWarp prst="textNoShape">
              <a:avLst/>
            </a:prstTxWarp>
            <a:spAutoFit/>
          </a:bodyPr>
          <a:lstStyle/>
          <a:p>
            <a:r>
              <a:rPr lang="en-US"/>
              <a:t>Note the coordination of choice of sign!</a:t>
            </a:r>
          </a:p>
        </p:txBody>
      </p:sp>
      <p:sp>
        <p:nvSpPr>
          <p:cNvPr id="161800" name="Text Box 8"/>
          <p:cNvSpPr txBox="1">
            <a:spLocks noChangeArrowheads="1"/>
          </p:cNvSpPr>
          <p:nvPr/>
        </p:nvSpPr>
        <p:spPr bwMode="auto">
          <a:xfrm>
            <a:off x="212725" y="3048000"/>
            <a:ext cx="2073275" cy="990600"/>
          </a:xfrm>
          <a:prstGeom prst="rect">
            <a:avLst/>
          </a:prstGeom>
          <a:solidFill>
            <a:srgbClr val="FFF7C8"/>
          </a:solidFill>
          <a:ln w="9525">
            <a:noFill/>
            <a:miter lim="800000"/>
            <a:headEnd/>
            <a:tailEnd/>
          </a:ln>
          <a:effectLst/>
        </p:spPr>
        <p:txBody>
          <a:bodyPr>
            <a:prstTxWarp prst="textNoShape">
              <a:avLst/>
            </a:prstTxWarp>
          </a:bodyPr>
          <a:lstStyle/>
          <a:p>
            <a:r>
              <a:rPr lang="en-US" sz="1400"/>
              <a:t>Note: passive rotation/ axis transformation (axis changes sign for for active rotation)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F4EB120-EDBB-1949-A370-FEC65D9057EA}" type="slidenum">
              <a:rPr lang="en-US"/>
              <a:pPr/>
              <a:t>27</a:t>
            </a:fld>
            <a:endParaRPr lang="en-US"/>
          </a:p>
        </p:txBody>
      </p:sp>
      <p:sp>
        <p:nvSpPr>
          <p:cNvPr id="112642" name="Rectangle 2"/>
          <p:cNvSpPr>
            <a:spLocks noGrp="1" noChangeArrowheads="1"/>
          </p:cNvSpPr>
          <p:nvPr>
            <p:ph type="title"/>
          </p:nvPr>
        </p:nvSpPr>
        <p:spPr/>
        <p:txBody>
          <a:bodyPr/>
          <a:lstStyle/>
          <a:p>
            <a:r>
              <a:rPr lang="en-US"/>
              <a:t>Summary</a:t>
            </a:r>
          </a:p>
        </p:txBody>
      </p:sp>
      <p:sp>
        <p:nvSpPr>
          <p:cNvPr id="112643" name="Rectangle 3"/>
          <p:cNvSpPr>
            <a:spLocks noGrp="1" noChangeArrowheads="1"/>
          </p:cNvSpPr>
          <p:nvPr>
            <p:ph type="body" idx="1"/>
          </p:nvPr>
        </p:nvSpPr>
        <p:spPr>
          <a:xfrm>
            <a:off x="685800" y="1828800"/>
            <a:ext cx="7924800" cy="4572000"/>
          </a:xfrm>
        </p:spPr>
        <p:txBody>
          <a:bodyPr/>
          <a:lstStyle/>
          <a:p>
            <a:pPr>
              <a:lnSpc>
                <a:spcPct val="90000"/>
              </a:lnSpc>
            </a:pPr>
            <a:r>
              <a:rPr lang="en-US"/>
              <a:t>Conversion between different forms of description of </a:t>
            </a:r>
            <a:r>
              <a:rPr lang="en-US" i="1"/>
              <a:t>texture components</a:t>
            </a:r>
            <a:r>
              <a:rPr lang="en-US"/>
              <a:t> described.</a:t>
            </a:r>
          </a:p>
          <a:p>
            <a:pPr>
              <a:lnSpc>
                <a:spcPct val="90000"/>
              </a:lnSpc>
            </a:pPr>
            <a:r>
              <a:rPr lang="en-US"/>
              <a:t>Physical picture of the meaning of Euler angles as rotations of a crystal given.</a:t>
            </a:r>
          </a:p>
          <a:p>
            <a:pPr>
              <a:lnSpc>
                <a:spcPct val="90000"/>
              </a:lnSpc>
            </a:pPr>
            <a:r>
              <a:rPr lang="en-US"/>
              <a:t>Miller indices are descriptive, but matrices are useful for computation, and Euler angles are useful for mapping out textures (to be discussed).</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A44DA23-AE77-874E-8381-317A44222379}" type="slidenum">
              <a:rPr lang="en-US"/>
              <a:pPr/>
              <a:t>28</a:t>
            </a:fld>
            <a:endParaRPr lang="en-US"/>
          </a:p>
        </p:txBody>
      </p:sp>
      <p:sp>
        <p:nvSpPr>
          <p:cNvPr id="113666" name="Rectangle 2"/>
          <p:cNvSpPr>
            <a:spLocks noGrp="1" noChangeArrowheads="1"/>
          </p:cNvSpPr>
          <p:nvPr>
            <p:ph type="title"/>
          </p:nvPr>
        </p:nvSpPr>
        <p:spPr/>
        <p:txBody>
          <a:bodyPr/>
          <a:lstStyle/>
          <a:p>
            <a:r>
              <a:rPr lang="en-US"/>
              <a:t>Supplementary Slides</a:t>
            </a:r>
          </a:p>
        </p:txBody>
      </p:sp>
      <p:sp>
        <p:nvSpPr>
          <p:cNvPr id="113667" name="Rectangle 3"/>
          <p:cNvSpPr>
            <a:spLocks noGrp="1" noChangeArrowheads="1"/>
          </p:cNvSpPr>
          <p:nvPr>
            <p:ph type="body" idx="1"/>
          </p:nvPr>
        </p:nvSpPr>
        <p:spPr/>
        <p:txBody>
          <a:bodyPr/>
          <a:lstStyle/>
          <a:p>
            <a:r>
              <a:rPr lang="en-US" dirty="0"/>
              <a:t>The following slides provide supplementary </a:t>
            </a:r>
            <a:r>
              <a:rPr lang="en-US" dirty="0" smtClean="0"/>
              <a:t>information on the mathematics that underpins orientations, transformations and rotations.  More detail can be found in Ch. 2 of the </a:t>
            </a:r>
            <a:r>
              <a:rPr lang="en-US" smtClean="0"/>
              <a:t>lecture notes.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AE4FF1E-3A06-5C42-A126-6107BD4349E6}" type="slidenum">
              <a:rPr lang="en-US"/>
              <a:pPr/>
              <a:t>29</a:t>
            </a:fld>
            <a:endParaRPr lang="en-US"/>
          </a:p>
        </p:txBody>
      </p:sp>
      <p:sp>
        <p:nvSpPr>
          <p:cNvPr id="155650" name="Rectangle 2"/>
          <p:cNvSpPr>
            <a:spLocks noGrp="1" noChangeArrowheads="1"/>
          </p:cNvSpPr>
          <p:nvPr>
            <p:ph type="title"/>
          </p:nvPr>
        </p:nvSpPr>
        <p:spPr>
          <a:xfrm>
            <a:off x="685800" y="76200"/>
            <a:ext cx="7772400" cy="1143000"/>
          </a:xfrm>
        </p:spPr>
        <p:txBody>
          <a:bodyPr/>
          <a:lstStyle/>
          <a:p>
            <a:r>
              <a:rPr lang="en-US"/>
              <a:t>Notation: vectors, matrices</a:t>
            </a:r>
          </a:p>
        </p:txBody>
      </p:sp>
      <p:sp>
        <p:nvSpPr>
          <p:cNvPr id="155651" name="Rectangle 3"/>
          <p:cNvSpPr>
            <a:spLocks noGrp="1" noChangeArrowheads="1"/>
          </p:cNvSpPr>
          <p:nvPr>
            <p:ph type="body" idx="1"/>
          </p:nvPr>
        </p:nvSpPr>
        <p:spPr>
          <a:xfrm>
            <a:off x="685800" y="1219200"/>
            <a:ext cx="7924800" cy="5029200"/>
          </a:xfrm>
        </p:spPr>
        <p:txBody>
          <a:bodyPr/>
          <a:lstStyle/>
          <a:p>
            <a:pPr>
              <a:lnSpc>
                <a:spcPct val="90000"/>
              </a:lnSpc>
            </a:pPr>
            <a:r>
              <a:rPr lang="en-US" sz="2000"/>
              <a:t>Vector-Matrix:  </a:t>
            </a:r>
            <a:r>
              <a:rPr lang="en-US" sz="2000" b="1"/>
              <a:t>v</a:t>
            </a:r>
            <a:r>
              <a:rPr lang="en-US" sz="2000"/>
              <a:t> is a vector, </a:t>
            </a:r>
            <a:r>
              <a:rPr lang="en-US" sz="2000" b="1"/>
              <a:t>A</a:t>
            </a:r>
            <a:r>
              <a:rPr lang="en-US" sz="2000"/>
              <a:t> is a matrix (always a square matrix in this course).</a:t>
            </a:r>
          </a:p>
          <a:p>
            <a:pPr>
              <a:lnSpc>
                <a:spcPct val="90000"/>
              </a:lnSpc>
            </a:pPr>
            <a:r>
              <a:rPr lang="en-US" sz="2000"/>
              <a:t>Index notation: explicit indexes (Einstein convention):</a:t>
            </a:r>
            <a:br>
              <a:rPr lang="en-US" sz="2000"/>
            </a:br>
            <a:r>
              <a:rPr lang="en-US" sz="2000" i="1"/>
              <a:t>v</a:t>
            </a:r>
            <a:r>
              <a:rPr lang="en-US" sz="2000" i="1" baseline="-25000"/>
              <a:t>i</a:t>
            </a:r>
            <a:r>
              <a:rPr lang="en-US" sz="2000"/>
              <a:t> is a vector, </a:t>
            </a:r>
            <a:r>
              <a:rPr lang="en-US" sz="2000" i="1"/>
              <a:t>A</a:t>
            </a:r>
            <a:r>
              <a:rPr lang="en-US" sz="2000" i="1" baseline="-25000"/>
              <a:t>jk</a:t>
            </a:r>
            <a:r>
              <a:rPr lang="en-US" sz="2000"/>
              <a:t> is a matrix (maybe tensor, though not necessarily).</a:t>
            </a:r>
          </a:p>
          <a:p>
            <a:pPr>
              <a:lnSpc>
                <a:spcPct val="90000"/>
              </a:lnSpc>
            </a:pPr>
            <a:r>
              <a:rPr lang="en-US" sz="2000"/>
              <a:t>Scalar (dot) product: </a:t>
            </a:r>
            <a:r>
              <a:rPr lang="en-US" sz="2000" i="1"/>
              <a:t>c = </a:t>
            </a:r>
            <a:r>
              <a:rPr lang="en-US" sz="2000" b="1" i="1"/>
              <a:t>a•b</a:t>
            </a:r>
            <a:r>
              <a:rPr lang="en-US" sz="2000" i="1"/>
              <a:t> = a</a:t>
            </a:r>
            <a:r>
              <a:rPr lang="en-US" sz="2000" i="1" baseline="-25000"/>
              <a:t>i</a:t>
            </a:r>
            <a:r>
              <a:rPr lang="en-US" sz="2000" i="1"/>
              <a:t>b</a:t>
            </a:r>
            <a:r>
              <a:rPr lang="en-US" sz="2000" i="1" baseline="-25000"/>
              <a:t>i</a:t>
            </a:r>
            <a:r>
              <a:rPr lang="en-US" sz="2000"/>
              <a:t>; zero dot product means vectors are perpendicular.  For two unit vectors, the dot product is equal to the cosine of the angle between them.</a:t>
            </a:r>
          </a:p>
          <a:p>
            <a:pPr>
              <a:lnSpc>
                <a:spcPct val="90000"/>
              </a:lnSpc>
            </a:pPr>
            <a:r>
              <a:rPr lang="en-US" sz="2000"/>
              <a:t>Vector (cross) product: </a:t>
            </a:r>
            <a:r>
              <a:rPr lang="en-US" sz="2000" b="1" i="1">
                <a:ea typeface="Times" pitchFamily="-112" charset="0"/>
                <a:cs typeface="Times" pitchFamily="-112" charset="0"/>
              </a:rPr>
              <a:t>c </a:t>
            </a:r>
            <a:r>
              <a:rPr lang="en-US" sz="2000" i="1">
                <a:ea typeface="Times" pitchFamily="-112" charset="0"/>
                <a:cs typeface="Times" pitchFamily="-112" charset="0"/>
              </a:rPr>
              <a:t>= c</a:t>
            </a:r>
            <a:r>
              <a:rPr lang="en-US" sz="2000" i="1" baseline="-25000">
                <a:ea typeface="Times" pitchFamily="-112" charset="0"/>
                <a:cs typeface="Times" pitchFamily="-112" charset="0"/>
              </a:rPr>
              <a:t>i</a:t>
            </a:r>
            <a:r>
              <a:rPr lang="en-US" sz="2000" i="1">
                <a:ea typeface="Times" pitchFamily="-112" charset="0"/>
                <a:cs typeface="Times" pitchFamily="-112" charset="0"/>
              </a:rPr>
              <a:t> = </a:t>
            </a:r>
            <a:r>
              <a:rPr lang="en-US" sz="2000" b="1" i="1">
                <a:ea typeface="Times" pitchFamily="-112" charset="0"/>
                <a:cs typeface="Times" pitchFamily="-112" charset="0"/>
              </a:rPr>
              <a:t>a</a:t>
            </a:r>
            <a:r>
              <a:rPr lang="en-US" sz="2000" i="1">
                <a:ea typeface="Times" pitchFamily="-112" charset="0"/>
                <a:cs typeface="Times" pitchFamily="-112" charset="0"/>
              </a:rPr>
              <a:t> x </a:t>
            </a:r>
            <a:r>
              <a:rPr lang="en-US" sz="2000" b="1" i="1">
                <a:ea typeface="Times" pitchFamily="-112" charset="0"/>
                <a:cs typeface="Times" pitchFamily="-112" charset="0"/>
              </a:rPr>
              <a:t>b</a:t>
            </a:r>
            <a:r>
              <a:rPr lang="en-US" sz="2000" i="1">
                <a:ea typeface="Times" pitchFamily="-112" charset="0"/>
                <a:cs typeface="Times" pitchFamily="-112" charset="0"/>
              </a:rPr>
              <a:t> = </a:t>
            </a:r>
            <a:r>
              <a:rPr lang="en-US" sz="2000" b="1" i="1">
                <a:ea typeface="Times" pitchFamily="-112" charset="0"/>
                <a:cs typeface="Times" pitchFamily="-112" charset="0"/>
              </a:rPr>
              <a:t>a</a:t>
            </a:r>
            <a:r>
              <a:rPr lang="en-US" sz="2000" i="1">
                <a:ea typeface="Times" pitchFamily="-112" charset="0"/>
                <a:cs typeface="Times" pitchFamily="-112" charset="0"/>
              </a:rPr>
              <a:t> </a:t>
            </a:r>
            <a:r>
              <a:rPr lang="en-US" sz="2000" i="1">
                <a:ea typeface="Times" pitchFamily="-112" charset="0"/>
                <a:cs typeface="Times" pitchFamily="-112" charset="0"/>
                <a:sym typeface="Symbol" pitchFamily="-112" charset="2"/>
              </a:rPr>
              <a:t></a:t>
            </a:r>
            <a:r>
              <a:rPr lang="en-US" sz="2000" i="1">
                <a:ea typeface="Times" pitchFamily="-112" charset="0"/>
                <a:cs typeface="Times" pitchFamily="-112" charset="0"/>
              </a:rPr>
              <a:t> </a:t>
            </a:r>
            <a:r>
              <a:rPr lang="en-US" sz="2000" b="1" i="1">
                <a:ea typeface="Times" pitchFamily="-112" charset="0"/>
                <a:cs typeface="Times" pitchFamily="-112" charset="0"/>
              </a:rPr>
              <a:t>b</a:t>
            </a:r>
            <a:r>
              <a:rPr lang="en-US" sz="2000" i="1">
                <a:ea typeface="Times" pitchFamily="-112" charset="0"/>
                <a:cs typeface="Times" pitchFamily="-112" charset="0"/>
              </a:rPr>
              <a:t> = </a:t>
            </a:r>
            <a:r>
              <a:rPr lang="en-US" sz="2000" i="1">
                <a:latin typeface="Symbol" pitchFamily="-112" charset="2"/>
                <a:ea typeface="Times" pitchFamily="-112" charset="0"/>
                <a:cs typeface="Times" pitchFamily="-112" charset="0"/>
              </a:rPr>
              <a:t>e</a:t>
            </a:r>
            <a:r>
              <a:rPr lang="en-US" sz="2000" i="1" baseline="-25000">
                <a:ea typeface="Times" pitchFamily="-112" charset="0"/>
                <a:cs typeface="Times" pitchFamily="-112" charset="0"/>
              </a:rPr>
              <a:t>ijk</a:t>
            </a:r>
            <a:r>
              <a:rPr lang="en-US" sz="2000" i="1">
                <a:ea typeface="Times" pitchFamily="-112" charset="0"/>
                <a:cs typeface="Times" pitchFamily="-112" charset="0"/>
              </a:rPr>
              <a:t> a</a:t>
            </a:r>
            <a:r>
              <a:rPr lang="en-US" sz="2000" i="1" baseline="-25000">
                <a:ea typeface="Times" pitchFamily="-112" charset="0"/>
                <a:cs typeface="Times" pitchFamily="-112" charset="0"/>
              </a:rPr>
              <a:t>j</a:t>
            </a:r>
            <a:r>
              <a:rPr lang="en-US" sz="2000" i="1">
                <a:ea typeface="Times" pitchFamily="-112" charset="0"/>
                <a:cs typeface="Times" pitchFamily="-112" charset="0"/>
              </a:rPr>
              <a:t>b</a:t>
            </a:r>
            <a:r>
              <a:rPr lang="en-US" sz="2000" i="1" baseline="-25000">
                <a:ea typeface="Times" pitchFamily="-112" charset="0"/>
                <a:cs typeface="Times" pitchFamily="-112" charset="0"/>
              </a:rPr>
              <a:t>k</a:t>
            </a:r>
            <a:r>
              <a:rPr lang="en-US" sz="2000">
                <a:ea typeface="Times" pitchFamily="-112" charset="0"/>
                <a:cs typeface="Times" pitchFamily="-112" charset="0"/>
              </a:rPr>
              <a:t>; generates a vector that is perpendicular to the first two.  Two vectors that are perpendicular have a zero length cross product.  The cross product defines a rotation axis that carries one vector into another.  The magnitude of the cross product is the product of the magnitudes (lengths) of the vectors multiplied by the sine of the angle between them.</a:t>
            </a:r>
          </a:p>
          <a:p>
            <a:pPr>
              <a:lnSpc>
                <a:spcPct val="90000"/>
              </a:lnSpc>
            </a:pPr>
            <a:r>
              <a:rPr lang="en-US" sz="2000">
                <a:ea typeface="Times" pitchFamily="-112" charset="0"/>
                <a:cs typeface="Times" pitchFamily="-112" charset="0"/>
              </a:rPr>
              <a:t>Permutation or alternating tensor, </a:t>
            </a:r>
            <a:br>
              <a:rPr lang="en-US" sz="2000">
                <a:ea typeface="Times" pitchFamily="-112" charset="0"/>
                <a:cs typeface="Times" pitchFamily="-112" charset="0"/>
              </a:rPr>
            </a:br>
            <a:r>
              <a:rPr lang="en-US" sz="2000" i="1">
                <a:latin typeface="Symbol" pitchFamily="-112" charset="2"/>
                <a:ea typeface="Times" pitchFamily="-112" charset="0"/>
                <a:cs typeface="Times" pitchFamily="-112" charset="0"/>
                <a:sym typeface="Symbol" pitchFamily="-112" charset="2"/>
              </a:rPr>
              <a:t></a:t>
            </a:r>
            <a:r>
              <a:rPr lang="en-US" sz="2000" baseline="-25000">
                <a:latin typeface="Times New Roman" pitchFamily="-112" charset="0"/>
                <a:ea typeface="Times" pitchFamily="-112" charset="0"/>
                <a:cs typeface="Times" pitchFamily="-112" charset="0"/>
              </a:rPr>
              <a:t>ijk</a:t>
            </a:r>
            <a:r>
              <a:rPr lang="en-US" sz="2000">
                <a:ea typeface="Times" pitchFamily="-112" charset="0"/>
                <a:cs typeface="Times" pitchFamily="-112" charset="0"/>
              </a:rPr>
              <a:t>, is +1 for </a:t>
            </a:r>
            <a:r>
              <a:rPr lang="en-US" sz="2000">
                <a:latin typeface="Times New Roman" pitchFamily="-112" charset="0"/>
                <a:ea typeface="Times" pitchFamily="-112" charset="0"/>
                <a:cs typeface="Times" pitchFamily="-112" charset="0"/>
              </a:rPr>
              <a:t>ijk=123, 231, 312</a:t>
            </a:r>
            <a:r>
              <a:rPr lang="en-US" sz="2000">
                <a:ea typeface="Times" pitchFamily="-112" charset="0"/>
                <a:cs typeface="Times" pitchFamily="-112" charset="0"/>
              </a:rPr>
              <a:t>, and </a:t>
            </a:r>
            <a:r>
              <a:rPr lang="en-US" sz="2000">
                <a:latin typeface="Times New Roman" pitchFamily="-112" charset="0"/>
                <a:ea typeface="Times" pitchFamily="-112" charset="0"/>
                <a:cs typeface="Times" pitchFamily="-112" charset="0"/>
              </a:rPr>
              <a:t>-1 </a:t>
            </a:r>
            <a:r>
              <a:rPr lang="en-US" sz="2000">
                <a:ea typeface="Times" pitchFamily="-112" charset="0"/>
                <a:cs typeface="Times" pitchFamily="-112" charset="0"/>
              </a:rPr>
              <a:t>for </a:t>
            </a:r>
            <a:r>
              <a:rPr lang="en-US" sz="2000">
                <a:latin typeface="Times New Roman" pitchFamily="-112" charset="0"/>
                <a:ea typeface="Times" pitchFamily="-112" charset="0"/>
                <a:cs typeface="Times" pitchFamily="-112" charset="0"/>
              </a:rPr>
              <a:t>ijk= 132, 213 </a:t>
            </a:r>
            <a:r>
              <a:rPr lang="en-US" sz="2000">
                <a:ea typeface="Times" pitchFamily="-112" charset="0"/>
                <a:cs typeface="Times" pitchFamily="-112" charset="0"/>
              </a:rPr>
              <a:t>and </a:t>
            </a:r>
            <a:r>
              <a:rPr lang="en-US" sz="2000">
                <a:latin typeface="Times New Roman" pitchFamily="-112" charset="0"/>
                <a:ea typeface="Times" pitchFamily="-112" charset="0"/>
                <a:cs typeface="Times" pitchFamily="-112" charset="0"/>
              </a:rPr>
              <a:t>321</a:t>
            </a:r>
            <a:r>
              <a:rPr lang="en-US" sz="2000">
                <a:ea typeface="Times" pitchFamily="-112" charset="0"/>
                <a:cs typeface="Times" pitchFamily="-112" charset="0"/>
              </a:rPr>
              <a:t>.</a:t>
            </a:r>
            <a:endParaRPr lang="en-US" sz="2000" i="1" baseline="-25000">
              <a:ea typeface="Times" pitchFamily="-112" charset="0"/>
              <a:cs typeface="Times" pitchFamily="-112" charset="0"/>
            </a:endParaRPr>
          </a:p>
        </p:txBody>
      </p:sp>
      <p:sp>
        <p:nvSpPr>
          <p:cNvPr id="155652" name="Text Box 4"/>
          <p:cNvSpPr txBox="1">
            <a:spLocks noChangeArrowheads="1"/>
          </p:cNvSpPr>
          <p:nvPr/>
        </p:nvSpPr>
        <p:spPr bwMode="auto">
          <a:xfrm>
            <a:off x="228600" y="6354763"/>
            <a:ext cx="7289800" cy="406400"/>
          </a:xfrm>
          <a:prstGeom prst="rect">
            <a:avLst/>
          </a:prstGeom>
          <a:solidFill>
            <a:srgbClr val="FFFF99"/>
          </a:solidFill>
          <a:ln w="9525">
            <a:solidFill>
              <a:schemeClr val="tx1"/>
            </a:solidFill>
            <a:miter lim="800000"/>
            <a:headEnd/>
            <a:tailEnd/>
          </a:ln>
          <a:effectLst/>
        </p:spPr>
        <p:txBody>
          <a:bodyPr wrap="none">
            <a:prstTxWarp prst="textNoShape">
              <a:avLst/>
            </a:prstTxWarp>
            <a:spAutoFit/>
          </a:bodyPr>
          <a:lstStyle/>
          <a:p>
            <a:r>
              <a:rPr lang="en-US" sz="2000">
                <a:solidFill>
                  <a:srgbClr val="FF0000"/>
                </a:solidFill>
                <a:latin typeface="Times" pitchFamily="-112" charset="0"/>
              </a:rPr>
              <a:t>Obj/notation  </a:t>
            </a:r>
            <a:r>
              <a:rPr lang="en-US" sz="2000">
                <a:latin typeface="Times" pitchFamily="-112" charset="0"/>
              </a:rPr>
              <a:t>AxisTransformation  Matrix  EulerAngles  Components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In-Class Questions: 1</a:t>
            </a:r>
            <a:endParaRPr lang="ja-JP" altLang="en-US" dirty="0"/>
          </a:p>
        </p:txBody>
      </p:sp>
      <p:sp>
        <p:nvSpPr>
          <p:cNvPr id="3" name="Content Placeholder 2"/>
          <p:cNvSpPr>
            <a:spLocks noGrp="1"/>
          </p:cNvSpPr>
          <p:nvPr>
            <p:ph idx="1"/>
          </p:nvPr>
        </p:nvSpPr>
        <p:spPr>
          <a:xfrm>
            <a:off x="685800" y="1600200"/>
            <a:ext cx="7772400" cy="4800600"/>
          </a:xfrm>
        </p:spPr>
        <p:txBody>
          <a:bodyPr/>
          <a:lstStyle/>
          <a:p>
            <a:pPr marL="514350" indent="-514350">
              <a:buFont typeface="+mj-lt"/>
              <a:buAutoNum type="arabicPeriod"/>
            </a:pPr>
            <a:r>
              <a:rPr lang="en-US" altLang="ja-JP" sz="2400" dirty="0" smtClean="0"/>
              <a:t>What are direction cosines?  Sketch a diagram to show what they are.</a:t>
            </a:r>
          </a:p>
          <a:p>
            <a:pPr marL="514350" indent="-514350">
              <a:buFont typeface="+mj-lt"/>
              <a:buAutoNum type="arabicPeriod"/>
            </a:pPr>
            <a:r>
              <a:rPr lang="en-US" altLang="ja-JP" sz="2400" dirty="0" smtClean="0"/>
              <a:t>What is meant by a “transformation of axes”?</a:t>
            </a:r>
          </a:p>
          <a:p>
            <a:pPr marL="514350" indent="-514350">
              <a:buFont typeface="+mj-lt"/>
              <a:buAutoNum type="arabicPeriod"/>
            </a:pPr>
            <a:r>
              <a:rPr lang="en-US" altLang="ja-JP" sz="2400" dirty="0" smtClean="0"/>
              <a:t>Given Miller indices of crystal directions parallel to the RD and ND (samples axes 1 &amp; 3), explain how to construct the matrix that represents a transformation from the sample frame to the crystal frame.</a:t>
            </a:r>
          </a:p>
          <a:p>
            <a:pPr marL="514350" indent="-514350">
              <a:buFont typeface="+mj-lt"/>
              <a:buAutoNum type="arabicPeriod"/>
            </a:pPr>
            <a:r>
              <a:rPr lang="en-US" altLang="ja-JP" sz="2400" dirty="0" smtClean="0"/>
              <a:t>Based on the definition of the rotation matrix for a rotation about </a:t>
            </a:r>
            <a:r>
              <a:rPr lang="en-US" altLang="ja-JP" sz="2400" dirty="0" err="1" smtClean="0"/>
              <a:t>x</a:t>
            </a:r>
            <a:r>
              <a:rPr lang="en-US" altLang="ja-JP" sz="2400" dirty="0" smtClean="0"/>
              <a:t>, </a:t>
            </a:r>
            <a:r>
              <a:rPr lang="en-US" altLang="ja-JP" sz="2400" dirty="0" err="1" smtClean="0"/>
              <a:t>y</a:t>
            </a:r>
            <a:r>
              <a:rPr lang="en-US" altLang="ja-JP" sz="2400" dirty="0" smtClean="0"/>
              <a:t> or </a:t>
            </a:r>
            <a:r>
              <a:rPr lang="en-US" altLang="ja-JP" sz="2400" dirty="0" err="1" smtClean="0"/>
              <a:t>z</a:t>
            </a:r>
            <a:r>
              <a:rPr lang="en-US" altLang="ja-JP" sz="2400" dirty="0" smtClean="0"/>
              <a:t>, show how the matrices for the individual Euler angles can be combined together to generate an orientation matrix.</a:t>
            </a:r>
            <a:endParaRPr lang="ja-JP" altLang="en-US" sz="2400" dirty="0"/>
          </a:p>
        </p:txBody>
      </p:sp>
      <p:sp>
        <p:nvSpPr>
          <p:cNvPr id="4" name="Slide Number Placeholder 3"/>
          <p:cNvSpPr>
            <a:spLocks noGrp="1"/>
          </p:cNvSpPr>
          <p:nvPr>
            <p:ph type="sldNum" sz="quarter" idx="12"/>
          </p:nvPr>
        </p:nvSpPr>
        <p:spPr/>
        <p:txBody>
          <a:bodyPr/>
          <a:lstStyle/>
          <a:p>
            <a:fld id="{F5CD18EF-691C-AE46-B192-B15EF0C8CD03}"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fld id="{BC2A017A-87B9-A842-AD00-4059C8E700A9}" type="slidenum">
              <a:rPr lang="en-US"/>
              <a:pPr/>
              <a:t>30</a:t>
            </a:fld>
            <a:endParaRPr lang="en-US"/>
          </a:p>
        </p:txBody>
      </p:sp>
      <p:sp>
        <p:nvSpPr>
          <p:cNvPr id="157698" name="Rectangle 2"/>
          <p:cNvSpPr>
            <a:spLocks noGrp="1" noChangeArrowheads="1"/>
          </p:cNvSpPr>
          <p:nvPr>
            <p:ph type="title"/>
          </p:nvPr>
        </p:nvSpPr>
        <p:spPr/>
        <p:txBody>
          <a:bodyPr/>
          <a:lstStyle/>
          <a:p>
            <a:r>
              <a:rPr lang="en-US"/>
              <a:t>An axis system</a:t>
            </a:r>
          </a:p>
        </p:txBody>
      </p:sp>
      <p:sp>
        <p:nvSpPr>
          <p:cNvPr id="157699" name="Rectangle 3"/>
          <p:cNvSpPr>
            <a:spLocks noGrp="1" noChangeArrowheads="1"/>
          </p:cNvSpPr>
          <p:nvPr>
            <p:ph type="body" idx="1"/>
          </p:nvPr>
        </p:nvSpPr>
        <p:spPr>
          <a:xfrm>
            <a:off x="685800" y="1600200"/>
            <a:ext cx="3200400" cy="4267200"/>
          </a:xfrm>
        </p:spPr>
        <p:txBody>
          <a:bodyPr/>
          <a:lstStyle/>
          <a:p>
            <a:pPr>
              <a:lnSpc>
                <a:spcPct val="90000"/>
              </a:lnSpc>
            </a:pPr>
            <a:r>
              <a:rPr lang="en-US" sz="2800"/>
              <a:t>Consider a right-handed set of axes defined by a set of three unit basis vectors, </a:t>
            </a:r>
            <a:r>
              <a:rPr lang="en-US" sz="2800" i="1">
                <a:latin typeface="Times New Roman" pitchFamily="-112" charset="0"/>
              </a:rPr>
              <a:t>e</a:t>
            </a:r>
            <a:r>
              <a:rPr lang="en-US" sz="2800"/>
              <a:t>.</a:t>
            </a:r>
          </a:p>
          <a:p>
            <a:pPr>
              <a:lnSpc>
                <a:spcPct val="90000"/>
              </a:lnSpc>
            </a:pPr>
            <a:r>
              <a:rPr lang="en-US" sz="2800"/>
              <a:t>Right-handed means that the scalar triple product,</a:t>
            </a:r>
            <a:br>
              <a:rPr lang="en-US" sz="2800"/>
            </a:br>
            <a:r>
              <a:rPr lang="en-US" sz="2800" i="1">
                <a:latin typeface="Times New Roman" pitchFamily="-112" charset="0"/>
              </a:rPr>
              <a:t>e</a:t>
            </a:r>
            <a:r>
              <a:rPr lang="en-US" sz="2800" i="1" baseline="-25000">
                <a:latin typeface="Times New Roman" pitchFamily="-112" charset="0"/>
              </a:rPr>
              <a:t>1</a:t>
            </a:r>
            <a:r>
              <a:rPr lang="en-US" sz="2800" i="1"/>
              <a:t>x</a:t>
            </a:r>
            <a:r>
              <a:rPr lang="en-US" sz="2800" i="1">
                <a:latin typeface="Times New Roman" pitchFamily="-112" charset="0"/>
              </a:rPr>
              <a:t>e</a:t>
            </a:r>
            <a:r>
              <a:rPr lang="en-US" sz="2800" i="1" baseline="-25000">
                <a:latin typeface="Times New Roman" pitchFamily="-112" charset="0"/>
              </a:rPr>
              <a:t>2</a:t>
            </a:r>
            <a:r>
              <a:rPr lang="en-US" sz="2800" i="1">
                <a:latin typeface="Times New Roman" pitchFamily="-112" charset="0"/>
              </a:rPr>
              <a:t>•e</a:t>
            </a:r>
            <a:r>
              <a:rPr lang="en-US" sz="2800" i="1" baseline="-25000">
                <a:latin typeface="Times New Roman" pitchFamily="-112" charset="0"/>
              </a:rPr>
              <a:t>3</a:t>
            </a:r>
            <a:r>
              <a:rPr lang="en-US" sz="2800" i="1">
                <a:latin typeface="Times New Roman" pitchFamily="-112" charset="0"/>
              </a:rPr>
              <a:t> = +1</a:t>
            </a:r>
            <a:endParaRPr lang="en-US" sz="2800"/>
          </a:p>
        </p:txBody>
      </p:sp>
      <p:sp>
        <p:nvSpPr>
          <p:cNvPr id="157700" name="Line 4"/>
          <p:cNvSpPr>
            <a:spLocks noChangeShapeType="1"/>
          </p:cNvSpPr>
          <p:nvPr/>
        </p:nvSpPr>
        <p:spPr bwMode="auto">
          <a:xfrm flipV="1">
            <a:off x="4267200" y="1600200"/>
            <a:ext cx="0" cy="28194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157701" name="Line 5"/>
          <p:cNvSpPr>
            <a:spLocks noChangeShapeType="1"/>
          </p:cNvSpPr>
          <p:nvPr/>
        </p:nvSpPr>
        <p:spPr bwMode="auto">
          <a:xfrm>
            <a:off x="4267200" y="4419600"/>
            <a:ext cx="2895600"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157702" name="Line 6"/>
          <p:cNvSpPr>
            <a:spLocks noChangeShapeType="1"/>
          </p:cNvSpPr>
          <p:nvPr/>
        </p:nvSpPr>
        <p:spPr bwMode="auto">
          <a:xfrm>
            <a:off x="4267200" y="4419600"/>
            <a:ext cx="1524000" cy="16764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graphicFrame>
        <p:nvGraphicFramePr>
          <p:cNvPr id="157715" name="Object 19"/>
          <p:cNvGraphicFramePr>
            <a:graphicFrameLocks noChangeAspect="1"/>
          </p:cNvGraphicFramePr>
          <p:nvPr/>
        </p:nvGraphicFramePr>
        <p:xfrm>
          <a:off x="5943600" y="5867400"/>
          <a:ext cx="358775" cy="457200"/>
        </p:xfrm>
        <a:graphic>
          <a:graphicData uri="http://schemas.openxmlformats.org/presentationml/2006/ole">
            <p:oleObj spid="_x0000_s157715" name="Equation" r:id="rId3" imgW="139700" imgH="177800" progId="Equation.3">
              <p:embed/>
            </p:oleObj>
          </a:graphicData>
        </a:graphic>
      </p:graphicFrame>
      <p:graphicFrame>
        <p:nvGraphicFramePr>
          <p:cNvPr id="157716" name="Object 20"/>
          <p:cNvGraphicFramePr>
            <a:graphicFrameLocks noChangeAspect="1"/>
          </p:cNvGraphicFramePr>
          <p:nvPr/>
        </p:nvGraphicFramePr>
        <p:xfrm>
          <a:off x="7239000" y="3886200"/>
          <a:ext cx="423863" cy="457200"/>
        </p:xfrm>
        <a:graphic>
          <a:graphicData uri="http://schemas.openxmlformats.org/presentationml/2006/ole">
            <p:oleObj spid="_x0000_s157716" name="Equation" r:id="rId4" imgW="165100" imgH="177800" progId="Equation.3">
              <p:embed/>
            </p:oleObj>
          </a:graphicData>
        </a:graphic>
      </p:graphicFrame>
      <p:graphicFrame>
        <p:nvGraphicFramePr>
          <p:cNvPr id="157717" name="Object 21"/>
          <p:cNvGraphicFramePr>
            <a:graphicFrameLocks noChangeAspect="1"/>
          </p:cNvGraphicFramePr>
          <p:nvPr/>
        </p:nvGraphicFramePr>
        <p:xfrm>
          <a:off x="4387850" y="1295400"/>
          <a:ext cx="366713" cy="457200"/>
        </p:xfrm>
        <a:graphic>
          <a:graphicData uri="http://schemas.openxmlformats.org/presentationml/2006/ole">
            <p:oleObj spid="_x0000_s157717" name="Equation" r:id="rId5" imgW="152400" imgH="190500" progId="Equation.3">
              <p:embed/>
            </p:oleObj>
          </a:graphicData>
        </a:graphic>
      </p:graphicFrame>
      <p:sp>
        <p:nvSpPr>
          <p:cNvPr id="157718" name="Rectangle 22"/>
          <p:cNvSpPr>
            <a:spLocks noChangeArrowheads="1"/>
          </p:cNvSpPr>
          <p:nvPr/>
        </p:nvSpPr>
        <p:spPr bwMode="auto">
          <a:xfrm>
            <a:off x="3913188" y="4267200"/>
            <a:ext cx="354012" cy="457200"/>
          </a:xfrm>
          <a:prstGeom prst="rect">
            <a:avLst/>
          </a:prstGeom>
          <a:noFill/>
          <a:ln w="9525">
            <a:noFill/>
            <a:miter lim="800000"/>
            <a:headEnd/>
            <a:tailEnd/>
          </a:ln>
          <a:effectLst/>
        </p:spPr>
        <p:txBody>
          <a:bodyPr wrap="none">
            <a:prstTxWarp prst="textNoShape">
              <a:avLst/>
            </a:prstTxWarp>
            <a:spAutoFit/>
          </a:bodyPr>
          <a:lstStyle/>
          <a:p>
            <a:r>
              <a:rPr lang="en-US" i="1"/>
              <a:t>o</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 name="Slide Number Placeholder 4"/>
          <p:cNvSpPr>
            <a:spLocks noGrp="1"/>
          </p:cNvSpPr>
          <p:nvPr>
            <p:ph type="sldNum" sz="quarter" idx="12"/>
          </p:nvPr>
        </p:nvSpPr>
        <p:spPr/>
        <p:txBody>
          <a:bodyPr/>
          <a:lstStyle/>
          <a:p>
            <a:fld id="{A9325D00-22E4-3743-9EA0-BCF30181F5F7}" type="slidenum">
              <a:rPr lang="en-US"/>
              <a:pPr/>
              <a:t>31</a:t>
            </a:fld>
            <a:endParaRPr lang="en-US"/>
          </a:p>
        </p:txBody>
      </p:sp>
      <p:sp>
        <p:nvSpPr>
          <p:cNvPr id="148482" name="Rectangle 2"/>
          <p:cNvSpPr>
            <a:spLocks noGrp="1" noChangeArrowheads="1"/>
          </p:cNvSpPr>
          <p:nvPr>
            <p:ph type="title"/>
          </p:nvPr>
        </p:nvSpPr>
        <p:spPr/>
        <p:txBody>
          <a:bodyPr/>
          <a:lstStyle/>
          <a:p>
            <a:r>
              <a:rPr lang="en-US"/>
              <a:t>Direction cosines</a:t>
            </a:r>
          </a:p>
        </p:txBody>
      </p:sp>
      <p:sp>
        <p:nvSpPr>
          <p:cNvPr id="148483" name="Line 3"/>
          <p:cNvSpPr>
            <a:spLocks noChangeShapeType="1"/>
          </p:cNvSpPr>
          <p:nvPr/>
        </p:nvSpPr>
        <p:spPr bwMode="auto">
          <a:xfrm flipV="1">
            <a:off x="4267200" y="1600200"/>
            <a:ext cx="0" cy="28194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148484" name="Line 4"/>
          <p:cNvSpPr>
            <a:spLocks noChangeShapeType="1"/>
          </p:cNvSpPr>
          <p:nvPr/>
        </p:nvSpPr>
        <p:spPr bwMode="auto">
          <a:xfrm>
            <a:off x="4267200" y="4419600"/>
            <a:ext cx="2895600"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148485" name="Line 5"/>
          <p:cNvSpPr>
            <a:spLocks noChangeShapeType="1"/>
          </p:cNvSpPr>
          <p:nvPr/>
        </p:nvSpPr>
        <p:spPr bwMode="auto">
          <a:xfrm>
            <a:off x="4267200" y="4419600"/>
            <a:ext cx="1524000" cy="16764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148486" name="Line 6"/>
          <p:cNvSpPr>
            <a:spLocks noChangeShapeType="1"/>
          </p:cNvSpPr>
          <p:nvPr/>
        </p:nvSpPr>
        <p:spPr bwMode="auto">
          <a:xfrm flipV="1">
            <a:off x="4267200" y="3124200"/>
            <a:ext cx="1981200" cy="1295400"/>
          </a:xfrm>
          <a:prstGeom prst="line">
            <a:avLst/>
          </a:prstGeom>
          <a:noFill/>
          <a:ln w="38100">
            <a:solidFill>
              <a:srgbClr val="9933FF"/>
            </a:solidFill>
            <a:round/>
            <a:headEnd/>
            <a:tailEnd type="triangle" w="med" len="med"/>
          </a:ln>
          <a:effectLst/>
        </p:spPr>
        <p:txBody>
          <a:bodyPr wrap="none" anchor="ctr">
            <a:prstTxWarp prst="textNoShape">
              <a:avLst/>
            </a:prstTxWarp>
          </a:bodyPr>
          <a:lstStyle/>
          <a:p>
            <a:endParaRPr lang="en-US"/>
          </a:p>
        </p:txBody>
      </p:sp>
      <p:sp>
        <p:nvSpPr>
          <p:cNvPr id="148487" name="Freeform 7"/>
          <p:cNvSpPr>
            <a:spLocks/>
          </p:cNvSpPr>
          <p:nvPr/>
        </p:nvSpPr>
        <p:spPr bwMode="auto">
          <a:xfrm>
            <a:off x="4800600" y="4038600"/>
            <a:ext cx="239713" cy="1219200"/>
          </a:xfrm>
          <a:custGeom>
            <a:avLst/>
            <a:gdLst/>
            <a:ahLst/>
            <a:cxnLst>
              <a:cxn ang="0">
                <a:pos x="0" y="0"/>
              </a:cxn>
              <a:cxn ang="0">
                <a:pos x="96" y="144"/>
              </a:cxn>
              <a:cxn ang="0">
                <a:pos x="144" y="336"/>
              </a:cxn>
              <a:cxn ang="0">
                <a:pos x="144" y="528"/>
              </a:cxn>
              <a:cxn ang="0">
                <a:pos x="144" y="768"/>
              </a:cxn>
            </a:cxnLst>
            <a:rect l="0" t="0" r="r" b="b"/>
            <a:pathLst>
              <a:path w="151" h="768">
                <a:moveTo>
                  <a:pt x="0" y="0"/>
                </a:moveTo>
                <a:cubicBezTo>
                  <a:pt x="36" y="44"/>
                  <a:pt x="72" y="88"/>
                  <a:pt x="96" y="144"/>
                </a:cubicBezTo>
                <a:cubicBezTo>
                  <a:pt x="120" y="200"/>
                  <a:pt x="136" y="272"/>
                  <a:pt x="144" y="336"/>
                </a:cubicBezTo>
                <a:cubicBezTo>
                  <a:pt x="151" y="399"/>
                  <a:pt x="144" y="456"/>
                  <a:pt x="144" y="528"/>
                </a:cubicBezTo>
                <a:cubicBezTo>
                  <a:pt x="144" y="600"/>
                  <a:pt x="144" y="684"/>
                  <a:pt x="144" y="768"/>
                </a:cubicBezTo>
              </a:path>
            </a:pathLst>
          </a:custGeom>
          <a:noFill/>
          <a:ln w="9525">
            <a:solidFill>
              <a:srgbClr val="006600"/>
            </a:solidFill>
            <a:round/>
            <a:headEnd/>
            <a:tailEnd/>
          </a:ln>
          <a:effectLst/>
        </p:spPr>
        <p:txBody>
          <a:bodyPr wrap="none" anchor="ctr">
            <a:prstTxWarp prst="textNoShape">
              <a:avLst/>
            </a:prstTxWarp>
          </a:bodyPr>
          <a:lstStyle/>
          <a:p>
            <a:endParaRPr lang="en-US"/>
          </a:p>
        </p:txBody>
      </p:sp>
      <p:sp>
        <p:nvSpPr>
          <p:cNvPr id="148488" name="Freeform 8"/>
          <p:cNvSpPr>
            <a:spLocks/>
          </p:cNvSpPr>
          <p:nvPr/>
        </p:nvSpPr>
        <p:spPr bwMode="auto">
          <a:xfrm>
            <a:off x="4800600" y="4038600"/>
            <a:ext cx="381000" cy="381000"/>
          </a:xfrm>
          <a:custGeom>
            <a:avLst/>
            <a:gdLst/>
            <a:ahLst/>
            <a:cxnLst>
              <a:cxn ang="0">
                <a:pos x="0" y="0"/>
              </a:cxn>
              <a:cxn ang="0">
                <a:pos x="96" y="48"/>
              </a:cxn>
              <a:cxn ang="0">
                <a:pos x="192" y="144"/>
              </a:cxn>
              <a:cxn ang="0">
                <a:pos x="240" y="240"/>
              </a:cxn>
            </a:cxnLst>
            <a:rect l="0" t="0" r="r" b="b"/>
            <a:pathLst>
              <a:path w="240" h="240">
                <a:moveTo>
                  <a:pt x="0" y="0"/>
                </a:moveTo>
                <a:cubicBezTo>
                  <a:pt x="32" y="12"/>
                  <a:pt x="64" y="24"/>
                  <a:pt x="96" y="48"/>
                </a:cubicBezTo>
                <a:cubicBezTo>
                  <a:pt x="128" y="72"/>
                  <a:pt x="168" y="112"/>
                  <a:pt x="192" y="144"/>
                </a:cubicBezTo>
                <a:cubicBezTo>
                  <a:pt x="216" y="176"/>
                  <a:pt x="228" y="208"/>
                  <a:pt x="240" y="240"/>
                </a:cubicBezTo>
              </a:path>
            </a:pathLst>
          </a:custGeom>
          <a:noFill/>
          <a:ln w="9525">
            <a:solidFill>
              <a:srgbClr val="CC0000"/>
            </a:solidFill>
            <a:round/>
            <a:headEnd/>
            <a:tailEnd/>
          </a:ln>
          <a:effectLst/>
        </p:spPr>
        <p:txBody>
          <a:bodyPr wrap="none" anchor="ctr">
            <a:prstTxWarp prst="textNoShape">
              <a:avLst/>
            </a:prstTxWarp>
          </a:bodyPr>
          <a:lstStyle/>
          <a:p>
            <a:endParaRPr lang="en-US"/>
          </a:p>
        </p:txBody>
      </p:sp>
      <p:sp>
        <p:nvSpPr>
          <p:cNvPr id="148489" name="Freeform 9"/>
          <p:cNvSpPr>
            <a:spLocks/>
          </p:cNvSpPr>
          <p:nvPr/>
        </p:nvSpPr>
        <p:spPr bwMode="auto">
          <a:xfrm>
            <a:off x="4267200" y="3810000"/>
            <a:ext cx="533400" cy="228600"/>
          </a:xfrm>
          <a:custGeom>
            <a:avLst/>
            <a:gdLst/>
            <a:ahLst/>
            <a:cxnLst>
              <a:cxn ang="0">
                <a:pos x="336" y="144"/>
              </a:cxn>
              <a:cxn ang="0">
                <a:pos x="240" y="96"/>
              </a:cxn>
              <a:cxn ang="0">
                <a:pos x="144" y="48"/>
              </a:cxn>
              <a:cxn ang="0">
                <a:pos x="0" y="0"/>
              </a:cxn>
            </a:cxnLst>
            <a:rect l="0" t="0" r="r" b="b"/>
            <a:pathLst>
              <a:path w="336" h="144">
                <a:moveTo>
                  <a:pt x="336" y="144"/>
                </a:moveTo>
                <a:cubicBezTo>
                  <a:pt x="304" y="128"/>
                  <a:pt x="272" y="112"/>
                  <a:pt x="240" y="96"/>
                </a:cubicBezTo>
                <a:cubicBezTo>
                  <a:pt x="208" y="80"/>
                  <a:pt x="184" y="64"/>
                  <a:pt x="144" y="48"/>
                </a:cubicBezTo>
                <a:cubicBezTo>
                  <a:pt x="104" y="32"/>
                  <a:pt x="52" y="16"/>
                  <a:pt x="0" y="0"/>
                </a:cubicBezTo>
              </a:path>
            </a:pathLst>
          </a:custGeom>
          <a:noFill/>
          <a:ln w="9525">
            <a:solidFill>
              <a:srgbClr val="000099"/>
            </a:solidFill>
            <a:round/>
            <a:headEnd/>
            <a:tailEnd/>
          </a:ln>
          <a:effectLst/>
        </p:spPr>
        <p:txBody>
          <a:bodyPr wrap="none" anchor="ctr">
            <a:prstTxWarp prst="textNoShape">
              <a:avLst/>
            </a:prstTxWarp>
          </a:bodyPr>
          <a:lstStyle/>
          <a:p>
            <a:endParaRPr lang="en-US"/>
          </a:p>
        </p:txBody>
      </p:sp>
      <p:sp>
        <p:nvSpPr>
          <p:cNvPr id="148490" name="Text Box 10"/>
          <p:cNvSpPr txBox="1">
            <a:spLocks noChangeArrowheads="1"/>
          </p:cNvSpPr>
          <p:nvPr/>
        </p:nvSpPr>
        <p:spPr bwMode="auto">
          <a:xfrm>
            <a:off x="5943600" y="5791200"/>
            <a:ext cx="498475" cy="579438"/>
          </a:xfrm>
          <a:prstGeom prst="rect">
            <a:avLst/>
          </a:prstGeom>
          <a:noFill/>
          <a:ln w="9525">
            <a:noFill/>
            <a:miter lim="800000"/>
            <a:headEnd/>
            <a:tailEnd/>
          </a:ln>
          <a:effectLst/>
        </p:spPr>
        <p:txBody>
          <a:bodyPr wrap="none">
            <a:prstTxWarp prst="textNoShape">
              <a:avLst/>
            </a:prstTxWarp>
            <a:spAutoFit/>
          </a:bodyPr>
          <a:lstStyle/>
          <a:p>
            <a:r>
              <a:rPr lang="en-US" sz="3200" i="1">
                <a:latin typeface="Times" pitchFamily="-112" charset="0"/>
              </a:rPr>
              <a:t>x</a:t>
            </a:r>
            <a:r>
              <a:rPr lang="en-US" sz="3200" i="1" baseline="-25000">
                <a:latin typeface="Times" pitchFamily="-112" charset="0"/>
              </a:rPr>
              <a:t>1</a:t>
            </a:r>
            <a:endParaRPr lang="en-US" sz="3200" i="1">
              <a:latin typeface="Times" pitchFamily="-112" charset="0"/>
            </a:endParaRPr>
          </a:p>
        </p:txBody>
      </p:sp>
      <p:sp>
        <p:nvSpPr>
          <p:cNvPr id="148491" name="Text Box 11"/>
          <p:cNvSpPr txBox="1">
            <a:spLocks noChangeArrowheads="1"/>
          </p:cNvSpPr>
          <p:nvPr/>
        </p:nvSpPr>
        <p:spPr bwMode="auto">
          <a:xfrm>
            <a:off x="7239000" y="4191000"/>
            <a:ext cx="498475" cy="579438"/>
          </a:xfrm>
          <a:prstGeom prst="rect">
            <a:avLst/>
          </a:prstGeom>
          <a:noFill/>
          <a:ln w="9525">
            <a:noFill/>
            <a:miter lim="800000"/>
            <a:headEnd/>
            <a:tailEnd/>
          </a:ln>
          <a:effectLst/>
        </p:spPr>
        <p:txBody>
          <a:bodyPr wrap="none">
            <a:prstTxWarp prst="textNoShape">
              <a:avLst/>
            </a:prstTxWarp>
            <a:spAutoFit/>
          </a:bodyPr>
          <a:lstStyle/>
          <a:p>
            <a:r>
              <a:rPr lang="en-US" sz="3200" i="1">
                <a:latin typeface="Times" pitchFamily="-112" charset="0"/>
              </a:rPr>
              <a:t>x</a:t>
            </a:r>
            <a:r>
              <a:rPr lang="en-US" sz="3200" i="1" baseline="-25000">
                <a:latin typeface="Times" pitchFamily="-112" charset="0"/>
              </a:rPr>
              <a:t>2</a:t>
            </a:r>
            <a:endParaRPr lang="en-US" sz="3200" i="1">
              <a:latin typeface="Times" pitchFamily="-112" charset="0"/>
            </a:endParaRPr>
          </a:p>
        </p:txBody>
      </p:sp>
      <p:sp>
        <p:nvSpPr>
          <p:cNvPr id="148492" name="Text Box 12"/>
          <p:cNvSpPr txBox="1">
            <a:spLocks noChangeArrowheads="1"/>
          </p:cNvSpPr>
          <p:nvPr/>
        </p:nvSpPr>
        <p:spPr bwMode="auto">
          <a:xfrm>
            <a:off x="3581400" y="1600200"/>
            <a:ext cx="498475" cy="579438"/>
          </a:xfrm>
          <a:prstGeom prst="rect">
            <a:avLst/>
          </a:prstGeom>
          <a:noFill/>
          <a:ln w="9525">
            <a:noFill/>
            <a:miter lim="800000"/>
            <a:headEnd/>
            <a:tailEnd/>
          </a:ln>
          <a:effectLst/>
        </p:spPr>
        <p:txBody>
          <a:bodyPr wrap="none">
            <a:prstTxWarp prst="textNoShape">
              <a:avLst/>
            </a:prstTxWarp>
            <a:spAutoFit/>
          </a:bodyPr>
          <a:lstStyle/>
          <a:p>
            <a:r>
              <a:rPr lang="en-US" sz="3200" i="1">
                <a:latin typeface="Times" pitchFamily="-112" charset="0"/>
              </a:rPr>
              <a:t>x</a:t>
            </a:r>
            <a:r>
              <a:rPr lang="en-US" sz="3200" i="1" baseline="-25000">
                <a:latin typeface="Times" pitchFamily="-112" charset="0"/>
              </a:rPr>
              <a:t>3</a:t>
            </a:r>
            <a:endParaRPr lang="en-US" sz="3200" i="1">
              <a:latin typeface="Times" pitchFamily="-112" charset="0"/>
            </a:endParaRPr>
          </a:p>
        </p:txBody>
      </p:sp>
      <p:sp>
        <p:nvSpPr>
          <p:cNvPr id="148493" name="Text Box 13"/>
          <p:cNvSpPr txBox="1">
            <a:spLocks noChangeArrowheads="1"/>
          </p:cNvSpPr>
          <p:nvPr/>
        </p:nvSpPr>
        <p:spPr bwMode="auto">
          <a:xfrm>
            <a:off x="5089525" y="4564063"/>
            <a:ext cx="528638" cy="579437"/>
          </a:xfrm>
          <a:prstGeom prst="rect">
            <a:avLst/>
          </a:prstGeom>
          <a:noFill/>
          <a:ln w="9525">
            <a:noFill/>
            <a:miter lim="800000"/>
            <a:headEnd/>
            <a:tailEnd/>
          </a:ln>
          <a:effectLst/>
        </p:spPr>
        <p:txBody>
          <a:bodyPr wrap="none">
            <a:prstTxWarp prst="textNoShape">
              <a:avLst/>
            </a:prstTxWarp>
            <a:spAutoFit/>
          </a:bodyPr>
          <a:lstStyle/>
          <a:p>
            <a:r>
              <a:rPr lang="en-US" sz="3200">
                <a:solidFill>
                  <a:srgbClr val="006600"/>
                </a:solidFill>
                <a:latin typeface="Symbol" pitchFamily="-112" charset="2"/>
              </a:rPr>
              <a:t>q</a:t>
            </a:r>
            <a:r>
              <a:rPr lang="en-US" sz="3200" baseline="-25000">
                <a:solidFill>
                  <a:srgbClr val="006600"/>
                </a:solidFill>
                <a:latin typeface="Times" pitchFamily="-112" charset="0"/>
              </a:rPr>
              <a:t>1</a:t>
            </a:r>
            <a:endParaRPr lang="en-US" sz="3200">
              <a:solidFill>
                <a:srgbClr val="006600"/>
              </a:solidFill>
              <a:latin typeface="Times" pitchFamily="-112" charset="0"/>
            </a:endParaRPr>
          </a:p>
        </p:txBody>
      </p:sp>
      <p:sp>
        <p:nvSpPr>
          <p:cNvPr id="148494" name="Text Box 14"/>
          <p:cNvSpPr txBox="1">
            <a:spLocks noChangeArrowheads="1"/>
          </p:cNvSpPr>
          <p:nvPr/>
        </p:nvSpPr>
        <p:spPr bwMode="auto">
          <a:xfrm>
            <a:off x="5257800" y="3810000"/>
            <a:ext cx="528638" cy="579438"/>
          </a:xfrm>
          <a:prstGeom prst="rect">
            <a:avLst/>
          </a:prstGeom>
          <a:noFill/>
          <a:ln w="9525">
            <a:noFill/>
            <a:miter lim="800000"/>
            <a:headEnd/>
            <a:tailEnd/>
          </a:ln>
          <a:effectLst/>
        </p:spPr>
        <p:txBody>
          <a:bodyPr wrap="none">
            <a:prstTxWarp prst="textNoShape">
              <a:avLst/>
            </a:prstTxWarp>
            <a:spAutoFit/>
          </a:bodyPr>
          <a:lstStyle/>
          <a:p>
            <a:r>
              <a:rPr lang="en-US" sz="3200">
                <a:solidFill>
                  <a:srgbClr val="CC0000"/>
                </a:solidFill>
                <a:latin typeface="Symbol" pitchFamily="-112" charset="2"/>
              </a:rPr>
              <a:t>q</a:t>
            </a:r>
            <a:r>
              <a:rPr lang="en-US" sz="3200" baseline="-25000">
                <a:solidFill>
                  <a:srgbClr val="CC0000"/>
                </a:solidFill>
                <a:latin typeface="Times" pitchFamily="-112" charset="0"/>
              </a:rPr>
              <a:t>2</a:t>
            </a:r>
            <a:endParaRPr lang="en-US" sz="3200">
              <a:solidFill>
                <a:srgbClr val="CC0000"/>
              </a:solidFill>
              <a:latin typeface="Times" pitchFamily="-112" charset="0"/>
            </a:endParaRPr>
          </a:p>
        </p:txBody>
      </p:sp>
      <p:sp>
        <p:nvSpPr>
          <p:cNvPr id="148495" name="Text Box 15"/>
          <p:cNvSpPr txBox="1">
            <a:spLocks noChangeArrowheads="1"/>
          </p:cNvSpPr>
          <p:nvPr/>
        </p:nvSpPr>
        <p:spPr bwMode="auto">
          <a:xfrm>
            <a:off x="4343400" y="3276600"/>
            <a:ext cx="528638" cy="579438"/>
          </a:xfrm>
          <a:prstGeom prst="rect">
            <a:avLst/>
          </a:prstGeom>
          <a:noFill/>
          <a:ln w="9525">
            <a:noFill/>
            <a:miter lim="800000"/>
            <a:headEnd/>
            <a:tailEnd/>
          </a:ln>
          <a:effectLst/>
        </p:spPr>
        <p:txBody>
          <a:bodyPr wrap="none">
            <a:prstTxWarp prst="textNoShape">
              <a:avLst/>
            </a:prstTxWarp>
            <a:spAutoFit/>
          </a:bodyPr>
          <a:lstStyle/>
          <a:p>
            <a:r>
              <a:rPr lang="en-US" sz="3200">
                <a:solidFill>
                  <a:srgbClr val="000099"/>
                </a:solidFill>
                <a:latin typeface="Symbol" pitchFamily="-112" charset="2"/>
              </a:rPr>
              <a:t>q</a:t>
            </a:r>
            <a:r>
              <a:rPr lang="en-US" sz="3200" baseline="-25000">
                <a:solidFill>
                  <a:srgbClr val="000099"/>
                </a:solidFill>
                <a:latin typeface="Times" pitchFamily="-112" charset="0"/>
              </a:rPr>
              <a:t>3</a:t>
            </a:r>
            <a:endParaRPr lang="en-US" sz="3200">
              <a:solidFill>
                <a:srgbClr val="000099"/>
              </a:solidFill>
              <a:latin typeface="Times" pitchFamily="-112" charset="0"/>
            </a:endParaRPr>
          </a:p>
        </p:txBody>
      </p:sp>
      <p:sp>
        <p:nvSpPr>
          <p:cNvPr id="148496" name="Text Box 16"/>
          <p:cNvSpPr txBox="1">
            <a:spLocks noChangeArrowheads="1"/>
          </p:cNvSpPr>
          <p:nvPr/>
        </p:nvSpPr>
        <p:spPr bwMode="auto">
          <a:xfrm>
            <a:off x="5715000" y="1295400"/>
            <a:ext cx="2619375" cy="1554163"/>
          </a:xfrm>
          <a:prstGeom prst="rect">
            <a:avLst/>
          </a:prstGeom>
          <a:noFill/>
          <a:ln w="9525">
            <a:noFill/>
            <a:miter lim="800000"/>
            <a:headEnd/>
            <a:tailEnd/>
          </a:ln>
          <a:effectLst/>
        </p:spPr>
        <p:txBody>
          <a:bodyPr wrap="none">
            <a:prstTxWarp prst="textNoShape">
              <a:avLst/>
            </a:prstTxWarp>
            <a:spAutoFit/>
          </a:bodyPr>
          <a:lstStyle/>
          <a:p>
            <a:r>
              <a:rPr lang="en-US" sz="3200">
                <a:solidFill>
                  <a:srgbClr val="FF0000"/>
                </a:solidFill>
                <a:latin typeface="Symbol" pitchFamily="-112" charset="2"/>
              </a:rPr>
              <a:t>a</a:t>
            </a:r>
            <a:r>
              <a:rPr lang="en-US" sz="3200" baseline="-25000">
                <a:latin typeface="Times" pitchFamily="-112" charset="0"/>
              </a:rPr>
              <a:t>1</a:t>
            </a:r>
            <a:r>
              <a:rPr lang="en-US" sz="3200">
                <a:latin typeface="Times" pitchFamily="-112" charset="0"/>
              </a:rPr>
              <a:t> = u = cos</a:t>
            </a:r>
            <a:r>
              <a:rPr lang="en-US" sz="3200">
                <a:latin typeface="Symbol" pitchFamily="-112" charset="2"/>
              </a:rPr>
              <a:t>q</a:t>
            </a:r>
            <a:r>
              <a:rPr lang="en-US" sz="3200" baseline="-25000">
                <a:latin typeface="Times" pitchFamily="-112" charset="0"/>
              </a:rPr>
              <a:t>1</a:t>
            </a:r>
            <a:endParaRPr lang="en-US" sz="3200">
              <a:latin typeface="Times" pitchFamily="-112" charset="0"/>
            </a:endParaRPr>
          </a:p>
          <a:p>
            <a:r>
              <a:rPr lang="en-US" sz="3200">
                <a:solidFill>
                  <a:srgbClr val="FF0000"/>
                </a:solidFill>
                <a:latin typeface="Symbol" pitchFamily="-112" charset="2"/>
              </a:rPr>
              <a:t>a</a:t>
            </a:r>
            <a:r>
              <a:rPr lang="en-US" sz="3200" baseline="-25000">
                <a:latin typeface="Times" pitchFamily="-112" charset="0"/>
              </a:rPr>
              <a:t>2</a:t>
            </a:r>
            <a:r>
              <a:rPr lang="en-US" sz="3200">
                <a:latin typeface="Times" pitchFamily="-112" charset="0"/>
              </a:rPr>
              <a:t> = v = cos</a:t>
            </a:r>
            <a:r>
              <a:rPr lang="en-US" sz="3200">
                <a:latin typeface="Symbol" pitchFamily="-112" charset="2"/>
              </a:rPr>
              <a:t>q</a:t>
            </a:r>
            <a:r>
              <a:rPr lang="en-US" sz="3200" baseline="-25000">
                <a:latin typeface="Times" pitchFamily="-112" charset="0"/>
              </a:rPr>
              <a:t>2</a:t>
            </a:r>
          </a:p>
          <a:p>
            <a:r>
              <a:rPr lang="en-US" sz="3200">
                <a:solidFill>
                  <a:srgbClr val="FF0000"/>
                </a:solidFill>
                <a:latin typeface="Symbol" pitchFamily="-112" charset="2"/>
              </a:rPr>
              <a:t>a</a:t>
            </a:r>
            <a:r>
              <a:rPr lang="en-US" sz="3200" baseline="-25000">
                <a:latin typeface="Times" pitchFamily="-112" charset="0"/>
              </a:rPr>
              <a:t>3</a:t>
            </a:r>
            <a:r>
              <a:rPr lang="en-US" sz="3200">
                <a:latin typeface="Times" pitchFamily="-112" charset="0"/>
              </a:rPr>
              <a:t> = w = cos</a:t>
            </a:r>
            <a:r>
              <a:rPr lang="en-US" sz="3200">
                <a:latin typeface="Symbol" pitchFamily="-112" charset="2"/>
              </a:rPr>
              <a:t>q</a:t>
            </a:r>
            <a:r>
              <a:rPr lang="en-US" sz="3200" baseline="-25000">
                <a:latin typeface="Times" pitchFamily="-112" charset="0"/>
              </a:rPr>
              <a:t>3</a:t>
            </a:r>
          </a:p>
        </p:txBody>
      </p:sp>
      <p:sp>
        <p:nvSpPr>
          <p:cNvPr id="148497" name="Text Box 17"/>
          <p:cNvSpPr txBox="1">
            <a:spLocks noChangeArrowheads="1"/>
          </p:cNvSpPr>
          <p:nvPr/>
        </p:nvSpPr>
        <p:spPr bwMode="auto">
          <a:xfrm>
            <a:off x="6248400" y="2787650"/>
            <a:ext cx="438150" cy="641350"/>
          </a:xfrm>
          <a:prstGeom prst="rect">
            <a:avLst/>
          </a:prstGeom>
          <a:noFill/>
          <a:ln w="9525">
            <a:noFill/>
            <a:miter lim="800000"/>
            <a:headEnd/>
            <a:tailEnd/>
          </a:ln>
          <a:effectLst/>
        </p:spPr>
        <p:txBody>
          <a:bodyPr wrap="none">
            <a:prstTxWarp prst="textNoShape">
              <a:avLst/>
            </a:prstTxWarp>
            <a:spAutoFit/>
          </a:bodyPr>
          <a:lstStyle/>
          <a:p>
            <a:r>
              <a:rPr lang="en-US" sz="3600" b="1">
                <a:solidFill>
                  <a:srgbClr val="660066"/>
                </a:solidFill>
                <a:latin typeface="Helvetica" pitchFamily="-112" charset="0"/>
              </a:rPr>
              <a:t>a</a:t>
            </a:r>
            <a:endParaRPr lang="en-US">
              <a:solidFill>
                <a:srgbClr val="660066"/>
              </a:solidFill>
              <a:latin typeface="Times" pitchFamily="-112" charset="0"/>
            </a:endParaRPr>
          </a:p>
        </p:txBody>
      </p:sp>
      <p:graphicFrame>
        <p:nvGraphicFramePr>
          <p:cNvPr id="148498" name="Object 18"/>
          <p:cNvGraphicFramePr>
            <a:graphicFrameLocks noChangeAspect="1"/>
          </p:cNvGraphicFramePr>
          <p:nvPr/>
        </p:nvGraphicFramePr>
        <p:xfrm>
          <a:off x="1708150" y="2338388"/>
          <a:ext cx="1689100" cy="576262"/>
        </p:xfrm>
        <a:graphic>
          <a:graphicData uri="http://schemas.openxmlformats.org/presentationml/2006/ole">
            <p:oleObj spid="_x0000_s148498" name="Equation" r:id="rId3" imgW="596900" imgH="203200" progId="Equation.3">
              <p:embed/>
            </p:oleObj>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5432ED1C-E540-5E46-8EB6-E78AE28BB7C9}" type="slidenum">
              <a:rPr lang="en-US"/>
              <a:pPr/>
              <a:t>32</a:t>
            </a:fld>
            <a:endParaRPr lang="en-US"/>
          </a:p>
        </p:txBody>
      </p:sp>
      <p:sp>
        <p:nvSpPr>
          <p:cNvPr id="147458" name="Rectangle 2"/>
          <p:cNvSpPr>
            <a:spLocks noGrp="1" noChangeArrowheads="1"/>
          </p:cNvSpPr>
          <p:nvPr>
            <p:ph type="body" idx="1"/>
          </p:nvPr>
        </p:nvSpPr>
        <p:spPr>
          <a:xfrm>
            <a:off x="685800" y="1438275"/>
            <a:ext cx="8029575" cy="4648200"/>
          </a:xfrm>
        </p:spPr>
        <p:txBody>
          <a:bodyPr/>
          <a:lstStyle/>
          <a:p>
            <a:pPr>
              <a:lnSpc>
                <a:spcPct val="90000"/>
              </a:lnSpc>
            </a:pPr>
            <a:r>
              <a:rPr lang="en-US" sz="2400"/>
              <a:t>Consider a </a:t>
            </a:r>
            <a:r>
              <a:rPr lang="en-US" sz="2400" i="1"/>
              <a:t>new</a:t>
            </a:r>
            <a:r>
              <a:rPr lang="en-US" sz="2400"/>
              <a:t> orthonormal system consisting of right-handed base vectors</a:t>
            </a:r>
            <a:br>
              <a:rPr lang="en-US" sz="2400"/>
            </a:br>
            <a:r>
              <a:rPr lang="en-US" sz="2400"/>
              <a:t/>
            </a:r>
            <a:br>
              <a:rPr lang="en-US" sz="2400"/>
            </a:br>
            <a:r>
              <a:rPr lang="en-US" sz="2400"/>
              <a:t/>
            </a:r>
            <a:br>
              <a:rPr lang="en-US" sz="2400"/>
            </a:br>
            <a:r>
              <a:rPr lang="en-US" sz="2400"/>
              <a:t>  				   with the same origin, </a:t>
            </a:r>
            <a:r>
              <a:rPr lang="en-US" sz="2400" i="1"/>
              <a:t>o</a:t>
            </a:r>
            <a:r>
              <a:rPr lang="en-US" sz="2400"/>
              <a:t>, associated with the basis vectors.  The vector       is clearly expressed equally well in either coordinate system:</a:t>
            </a:r>
            <a:br>
              <a:rPr lang="en-US" sz="2400"/>
            </a:br>
            <a:r>
              <a:rPr lang="en-US" sz="2400"/>
              <a:t/>
            </a:r>
            <a:br>
              <a:rPr lang="en-US" sz="2400"/>
            </a:br>
            <a:r>
              <a:rPr lang="en-US" sz="2400"/>
              <a:t/>
            </a:r>
            <a:br>
              <a:rPr lang="en-US" sz="2400"/>
            </a:br>
            <a:r>
              <a:rPr lang="en-US" sz="2400"/>
              <a:t>Note - same vector, different values of the components.  We need to find a relationship between the two sets of components for the vector. </a:t>
            </a:r>
          </a:p>
        </p:txBody>
      </p:sp>
      <p:graphicFrame>
        <p:nvGraphicFramePr>
          <p:cNvPr id="147462" name="Object 6"/>
          <p:cNvGraphicFramePr>
            <a:graphicFrameLocks noChangeAspect="1"/>
          </p:cNvGraphicFramePr>
          <p:nvPr/>
        </p:nvGraphicFramePr>
        <p:xfrm>
          <a:off x="7391400" y="3136900"/>
          <a:ext cx="322263" cy="428625"/>
        </p:xfrm>
        <a:graphic>
          <a:graphicData uri="http://schemas.openxmlformats.org/presentationml/2006/ole">
            <p:oleObj spid="_x0000_s147462" name="Equation" r:id="rId3" imgW="114300" imgH="152400" progId="Equation.3">
              <p:embed/>
            </p:oleObj>
          </a:graphicData>
        </a:graphic>
      </p:graphicFrame>
      <p:graphicFrame>
        <p:nvGraphicFramePr>
          <p:cNvPr id="147463" name="Object 7"/>
          <p:cNvGraphicFramePr>
            <a:graphicFrameLocks noChangeAspect="1"/>
          </p:cNvGraphicFramePr>
          <p:nvPr/>
        </p:nvGraphicFramePr>
        <p:xfrm>
          <a:off x="3124200" y="3997325"/>
          <a:ext cx="3803650" cy="803275"/>
        </p:xfrm>
        <a:graphic>
          <a:graphicData uri="http://schemas.openxmlformats.org/presentationml/2006/ole">
            <p:oleObj spid="_x0000_s147463" name="Equation" r:id="rId4" imgW="901700" imgH="190500" progId="Equation.3">
              <p:embed/>
            </p:oleObj>
          </a:graphicData>
        </a:graphic>
      </p:graphicFrame>
      <p:graphicFrame>
        <p:nvGraphicFramePr>
          <p:cNvPr id="147464" name="Object 8"/>
          <p:cNvGraphicFramePr>
            <a:graphicFrameLocks noChangeAspect="1"/>
          </p:cNvGraphicFramePr>
          <p:nvPr/>
        </p:nvGraphicFramePr>
        <p:xfrm>
          <a:off x="3276600" y="2209800"/>
          <a:ext cx="2109788" cy="503238"/>
        </p:xfrm>
        <a:graphic>
          <a:graphicData uri="http://schemas.openxmlformats.org/presentationml/2006/ole">
            <p:oleObj spid="_x0000_s147464" name="Equation" r:id="rId5" imgW="800100" imgH="190500" progId="Equation.3">
              <p:embed/>
            </p:oleObj>
          </a:graphicData>
        </a:graphic>
      </p:graphicFrame>
      <p:sp>
        <p:nvSpPr>
          <p:cNvPr id="147465" name="Rectangle 9"/>
          <p:cNvSpPr>
            <a:spLocks noChangeArrowheads="1"/>
          </p:cNvSpPr>
          <p:nvPr/>
        </p:nvSpPr>
        <p:spPr bwMode="auto">
          <a:xfrm>
            <a:off x="1524000" y="152400"/>
            <a:ext cx="6019800" cy="838200"/>
          </a:xfrm>
          <a:prstGeom prst="rect">
            <a:avLst/>
          </a:prstGeom>
          <a:noFill/>
          <a:ln w="9525">
            <a:noFill/>
            <a:miter lim="800000"/>
            <a:headEnd/>
            <a:tailEnd/>
          </a:ln>
          <a:effectLst/>
        </p:spPr>
        <p:txBody>
          <a:bodyPr anchor="ctr">
            <a:prstTxWarp prst="textNoShape">
              <a:avLst/>
            </a:prstTxWarp>
          </a:bodyPr>
          <a:lstStyle/>
          <a:p>
            <a:pPr algn="ctr"/>
            <a:r>
              <a:rPr lang="en-US" sz="4800" i="1">
                <a:solidFill>
                  <a:srgbClr val="050074"/>
                </a:solidFill>
                <a:effectLst>
                  <a:outerShdw blurRad="38100" dist="38100" dir="2700000" algn="tl">
                    <a:srgbClr val="DDDDDD"/>
                  </a:outerShdw>
                </a:effectLst>
                <a:latin typeface="Times" pitchFamily="-112" charset="0"/>
              </a:rPr>
              <a:t>New Axes</a:t>
            </a:r>
            <a:endParaRPr lang="en-US" sz="4400" i="1">
              <a:effectLst>
                <a:outerShdw blurRad="38100" dist="38100" dir="2700000" algn="tl">
                  <a:srgbClr val="DDDDDD"/>
                </a:outerShdw>
              </a:effectLst>
              <a:latin typeface="Times" pitchFamily="-112" charset="0"/>
            </a:endParaRPr>
          </a:p>
        </p:txBody>
      </p:sp>
      <p:sp>
        <p:nvSpPr>
          <p:cNvPr id="147466" name="Rectangle 10"/>
          <p:cNvSpPr>
            <a:spLocks noChangeArrowheads="1"/>
          </p:cNvSpPr>
          <p:nvPr/>
        </p:nvSpPr>
        <p:spPr bwMode="auto">
          <a:xfrm>
            <a:off x="0" y="4710113"/>
            <a:ext cx="1066800" cy="319087"/>
          </a:xfrm>
          <a:prstGeom prst="rect">
            <a:avLst/>
          </a:prstGeom>
          <a:noFill/>
          <a:ln w="9525">
            <a:solidFill>
              <a:schemeClr val="bg1"/>
            </a:solidFill>
            <a:miter lim="800000"/>
            <a:headEnd/>
            <a:tailEnd/>
          </a:ln>
          <a:effectLst/>
        </p:spPr>
        <p:txBody>
          <a:bodyPr wrap="none" anchor="ctr">
            <a:prstTxWarp prst="textNoShape">
              <a:avLst/>
            </a:prstTxWarp>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E3EF8EC7-1585-3A4C-9CB4-C9DFF82702CC}" type="slidenum">
              <a:rPr lang="en-US"/>
              <a:pPr/>
              <a:t>33</a:t>
            </a:fld>
            <a:endParaRPr lang="en-US"/>
          </a:p>
        </p:txBody>
      </p:sp>
      <p:sp>
        <p:nvSpPr>
          <p:cNvPr id="151554" name="Rectangle 2"/>
          <p:cNvSpPr>
            <a:spLocks noGrp="1" noChangeArrowheads="1"/>
          </p:cNvSpPr>
          <p:nvPr>
            <p:ph type="body" idx="1"/>
          </p:nvPr>
        </p:nvSpPr>
        <p:spPr>
          <a:xfrm>
            <a:off x="1066800" y="1458913"/>
            <a:ext cx="7772400" cy="4114800"/>
          </a:xfrm>
        </p:spPr>
        <p:txBody>
          <a:bodyPr/>
          <a:lstStyle/>
          <a:p>
            <a:r>
              <a:rPr lang="en-US" sz="2800"/>
              <a:t>The two systems are related by the nine </a:t>
            </a:r>
            <a:r>
              <a:rPr lang="en-US" sz="2800" i="1"/>
              <a:t>direction cosines</a:t>
            </a:r>
            <a:r>
              <a:rPr lang="en-US" sz="2800"/>
              <a:t>, </a:t>
            </a:r>
            <a:r>
              <a:rPr lang="en-US" sz="2800" i="1">
                <a:latin typeface="Times" pitchFamily="-112" charset="0"/>
              </a:rPr>
              <a:t>a</a:t>
            </a:r>
            <a:r>
              <a:rPr lang="en-US" sz="2800" i="1" baseline="-25000">
                <a:latin typeface="Times" pitchFamily="-112" charset="0"/>
              </a:rPr>
              <a:t>ij</a:t>
            </a:r>
            <a:r>
              <a:rPr lang="en-US" sz="2800"/>
              <a:t>,  which fix the cosine of the angle between the</a:t>
            </a:r>
            <a:r>
              <a:rPr lang="en-US" sz="2800">
                <a:latin typeface="Times" pitchFamily="-112" charset="0"/>
              </a:rPr>
              <a:t> </a:t>
            </a:r>
            <a:r>
              <a:rPr lang="en-US" sz="2800" i="1">
                <a:latin typeface="Times" pitchFamily="-112" charset="0"/>
              </a:rPr>
              <a:t>i</a:t>
            </a:r>
            <a:r>
              <a:rPr lang="en-US" sz="2800" i="1" baseline="30000">
                <a:latin typeface="Times" pitchFamily="-112" charset="0"/>
              </a:rPr>
              <a:t>th</a:t>
            </a:r>
            <a:r>
              <a:rPr lang="en-US" sz="2800" baseline="30000"/>
              <a:t> </a:t>
            </a:r>
            <a:r>
              <a:rPr lang="en-US" sz="2800"/>
              <a:t>primed and the </a:t>
            </a:r>
            <a:r>
              <a:rPr lang="en-US" sz="2800" i="1">
                <a:latin typeface="Times" pitchFamily="-112" charset="0"/>
              </a:rPr>
              <a:t>j</a:t>
            </a:r>
            <a:r>
              <a:rPr lang="en-US" sz="2800" i="1" baseline="30000">
                <a:latin typeface="Times" pitchFamily="-112" charset="0"/>
              </a:rPr>
              <a:t>th</a:t>
            </a:r>
            <a:r>
              <a:rPr lang="en-US" sz="2800"/>
              <a:t> unprimed base vectors:</a:t>
            </a:r>
            <a:br>
              <a:rPr lang="en-US" sz="2800"/>
            </a:br>
            <a:r>
              <a:rPr lang="en-US" sz="2800"/>
              <a:t/>
            </a:r>
            <a:br>
              <a:rPr lang="en-US" sz="2800"/>
            </a:br>
            <a:r>
              <a:rPr lang="en-US" sz="2800"/>
              <a:t/>
            </a:r>
            <a:br>
              <a:rPr lang="en-US" sz="2800"/>
            </a:br>
            <a:r>
              <a:rPr lang="en-US" sz="2800"/>
              <a:t>Equivalently, </a:t>
            </a:r>
            <a:r>
              <a:rPr lang="en-US" sz="2800" i="1">
                <a:latin typeface="Times" pitchFamily="-112" charset="0"/>
              </a:rPr>
              <a:t>a</a:t>
            </a:r>
            <a:r>
              <a:rPr lang="en-US" sz="2800" i="1" baseline="-25000">
                <a:latin typeface="Times" pitchFamily="-112" charset="0"/>
              </a:rPr>
              <a:t>ij</a:t>
            </a:r>
            <a:r>
              <a:rPr lang="en-US" sz="2800">
                <a:latin typeface="Times" pitchFamily="-112" charset="0"/>
              </a:rPr>
              <a:t> </a:t>
            </a:r>
            <a:r>
              <a:rPr lang="en-US" sz="2800"/>
              <a:t>represent the components </a:t>
            </a:r>
            <a:br>
              <a:rPr lang="en-US" sz="2800"/>
            </a:br>
            <a:r>
              <a:rPr lang="en-US" sz="2800"/>
              <a:t>of       in      according to the expression</a:t>
            </a:r>
          </a:p>
        </p:txBody>
      </p:sp>
      <p:graphicFrame>
        <p:nvGraphicFramePr>
          <p:cNvPr id="151555" name="Object 3"/>
          <p:cNvGraphicFramePr>
            <a:graphicFrameLocks noChangeAspect="1"/>
          </p:cNvGraphicFramePr>
          <p:nvPr/>
        </p:nvGraphicFramePr>
        <p:xfrm>
          <a:off x="3232150" y="3352800"/>
          <a:ext cx="2187575" cy="700088"/>
        </p:xfrm>
        <a:graphic>
          <a:graphicData uri="http://schemas.openxmlformats.org/presentationml/2006/ole">
            <p:oleObj spid="_x0000_s151555" name="Equation" r:id="rId3" imgW="635000" imgH="203200" progId="Equation.3">
              <p:embed/>
            </p:oleObj>
          </a:graphicData>
        </a:graphic>
      </p:graphicFrame>
      <p:graphicFrame>
        <p:nvGraphicFramePr>
          <p:cNvPr id="151556" name="Object 4"/>
          <p:cNvGraphicFramePr>
            <a:graphicFrameLocks noChangeAspect="1"/>
          </p:cNvGraphicFramePr>
          <p:nvPr/>
        </p:nvGraphicFramePr>
        <p:xfrm>
          <a:off x="1928813" y="4419600"/>
          <a:ext cx="487362" cy="609600"/>
        </p:xfrm>
        <a:graphic>
          <a:graphicData uri="http://schemas.openxmlformats.org/presentationml/2006/ole">
            <p:oleObj spid="_x0000_s151556" name="Equation" r:id="rId4" imgW="152400" imgH="190500" progId="Equation.3">
              <p:embed/>
            </p:oleObj>
          </a:graphicData>
        </a:graphic>
      </p:graphicFrame>
      <p:graphicFrame>
        <p:nvGraphicFramePr>
          <p:cNvPr id="151557" name="Object 5"/>
          <p:cNvGraphicFramePr>
            <a:graphicFrameLocks noChangeAspect="1"/>
          </p:cNvGraphicFramePr>
          <p:nvPr/>
        </p:nvGraphicFramePr>
        <p:xfrm>
          <a:off x="2820988" y="4432300"/>
          <a:ext cx="484187" cy="685800"/>
        </p:xfrm>
        <a:graphic>
          <a:graphicData uri="http://schemas.openxmlformats.org/presentationml/2006/ole">
            <p:oleObj spid="_x0000_s151557" name="Equation" r:id="rId5" imgW="152400" imgH="215900" progId="Equation.3">
              <p:embed/>
            </p:oleObj>
          </a:graphicData>
        </a:graphic>
      </p:graphicFrame>
      <p:graphicFrame>
        <p:nvGraphicFramePr>
          <p:cNvPr id="151558" name="Object 6"/>
          <p:cNvGraphicFramePr>
            <a:graphicFrameLocks noChangeAspect="1"/>
          </p:cNvGraphicFramePr>
          <p:nvPr/>
        </p:nvGraphicFramePr>
        <p:xfrm>
          <a:off x="3332163" y="5105400"/>
          <a:ext cx="1706562" cy="635000"/>
        </p:xfrm>
        <a:graphic>
          <a:graphicData uri="http://schemas.openxmlformats.org/presentationml/2006/ole">
            <p:oleObj spid="_x0000_s151558" name="Equation" r:id="rId6" imgW="546100" imgH="203200" progId="Equation.3">
              <p:embed/>
            </p:oleObj>
          </a:graphicData>
        </a:graphic>
      </p:graphicFrame>
      <p:sp>
        <p:nvSpPr>
          <p:cNvPr id="151559" name="Rectangle 7"/>
          <p:cNvSpPr>
            <a:spLocks noChangeArrowheads="1"/>
          </p:cNvSpPr>
          <p:nvPr/>
        </p:nvSpPr>
        <p:spPr bwMode="auto">
          <a:xfrm>
            <a:off x="876300" y="361950"/>
            <a:ext cx="7391400" cy="838200"/>
          </a:xfrm>
          <a:prstGeom prst="rect">
            <a:avLst/>
          </a:prstGeom>
          <a:noFill/>
          <a:ln w="9525">
            <a:noFill/>
            <a:miter lim="800000"/>
            <a:headEnd/>
            <a:tailEnd/>
          </a:ln>
          <a:effectLst/>
        </p:spPr>
        <p:txBody>
          <a:bodyPr anchor="ctr">
            <a:prstTxWarp prst="textNoShape">
              <a:avLst/>
            </a:prstTxWarp>
          </a:bodyPr>
          <a:lstStyle/>
          <a:p>
            <a:pPr algn="ctr"/>
            <a:r>
              <a:rPr lang="en-US" sz="4800" i="1">
                <a:solidFill>
                  <a:srgbClr val="050074"/>
                </a:solidFill>
                <a:effectLst>
                  <a:outerShdw blurRad="38100" dist="38100" dir="2700000" algn="tl">
                    <a:srgbClr val="DDDDDD"/>
                  </a:outerShdw>
                </a:effectLst>
                <a:latin typeface="Times" pitchFamily="-112" charset="0"/>
              </a:rPr>
              <a:t>Direction Cosines: definition</a:t>
            </a:r>
            <a:endParaRPr lang="en-US" sz="4400" i="1">
              <a:effectLst>
                <a:outerShdw blurRad="38100" dist="38100" dir="2700000" algn="tl">
                  <a:srgbClr val="DDDDDD"/>
                </a:outerShdw>
              </a:effectLst>
              <a:latin typeface="Times" pitchFamily="-112" charset="0"/>
            </a:endParaRPr>
          </a:p>
        </p:txBody>
      </p:sp>
      <p:sp>
        <p:nvSpPr>
          <p:cNvPr id="151560" name="Rectangle 8"/>
          <p:cNvSpPr>
            <a:spLocks noChangeArrowheads="1"/>
          </p:cNvSpPr>
          <p:nvPr/>
        </p:nvSpPr>
        <p:spPr bwMode="auto">
          <a:xfrm>
            <a:off x="0" y="4710113"/>
            <a:ext cx="1066800" cy="319087"/>
          </a:xfrm>
          <a:prstGeom prst="rect">
            <a:avLst/>
          </a:prstGeom>
          <a:noFill/>
          <a:ln w="9525">
            <a:solidFill>
              <a:schemeClr val="bg1"/>
            </a:solidFill>
            <a:miter lim="800000"/>
            <a:headEnd/>
            <a:tailEnd/>
          </a:ln>
          <a:effectLst/>
        </p:spPr>
        <p:txBody>
          <a:bodyPr wrap="none" anchor="ctr">
            <a:prstTxWarp prst="textNoShape">
              <a:avLst/>
            </a:prstTxWarp>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 name="Slide Number Placeholder 4"/>
          <p:cNvSpPr>
            <a:spLocks noGrp="1"/>
          </p:cNvSpPr>
          <p:nvPr>
            <p:ph type="sldNum" sz="quarter" idx="12"/>
          </p:nvPr>
        </p:nvSpPr>
        <p:spPr/>
        <p:txBody>
          <a:bodyPr/>
          <a:lstStyle/>
          <a:p>
            <a:fld id="{16DA8FAA-B6AA-5C44-BF2C-60A81AF754F2}" type="slidenum">
              <a:rPr lang="en-US"/>
              <a:pPr/>
              <a:t>34</a:t>
            </a:fld>
            <a:endParaRPr lang="en-US"/>
          </a:p>
        </p:txBody>
      </p:sp>
      <p:sp>
        <p:nvSpPr>
          <p:cNvPr id="149506" name="Rectangle 2"/>
          <p:cNvSpPr>
            <a:spLocks noGrp="1" noChangeArrowheads="1"/>
          </p:cNvSpPr>
          <p:nvPr>
            <p:ph type="title"/>
          </p:nvPr>
        </p:nvSpPr>
        <p:spPr>
          <a:xfrm>
            <a:off x="685800" y="152400"/>
            <a:ext cx="7772400" cy="1143000"/>
          </a:xfrm>
        </p:spPr>
        <p:txBody>
          <a:bodyPr/>
          <a:lstStyle/>
          <a:p>
            <a:r>
              <a:rPr lang="en-US"/>
              <a:t>Rotation of axes in the x-y plane</a:t>
            </a:r>
          </a:p>
        </p:txBody>
      </p:sp>
      <p:sp>
        <p:nvSpPr>
          <p:cNvPr id="149507" name="Line 3"/>
          <p:cNvSpPr>
            <a:spLocks noChangeShapeType="1"/>
          </p:cNvSpPr>
          <p:nvPr/>
        </p:nvSpPr>
        <p:spPr bwMode="auto">
          <a:xfrm>
            <a:off x="4343400" y="5181600"/>
            <a:ext cx="3124200"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149508" name="Line 4"/>
          <p:cNvSpPr>
            <a:spLocks noChangeShapeType="1"/>
          </p:cNvSpPr>
          <p:nvPr/>
        </p:nvSpPr>
        <p:spPr bwMode="auto">
          <a:xfrm flipV="1">
            <a:off x="4343400" y="2133600"/>
            <a:ext cx="0" cy="30480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149509" name="Text Box 5"/>
          <p:cNvSpPr txBox="1">
            <a:spLocks noChangeArrowheads="1"/>
          </p:cNvSpPr>
          <p:nvPr/>
        </p:nvSpPr>
        <p:spPr bwMode="auto">
          <a:xfrm>
            <a:off x="7451725" y="5151438"/>
            <a:ext cx="387350" cy="579437"/>
          </a:xfrm>
          <a:prstGeom prst="rect">
            <a:avLst/>
          </a:prstGeom>
          <a:noFill/>
          <a:ln w="9525">
            <a:noFill/>
            <a:miter lim="800000"/>
            <a:headEnd/>
            <a:tailEnd/>
          </a:ln>
          <a:effectLst/>
        </p:spPr>
        <p:txBody>
          <a:bodyPr wrap="none">
            <a:prstTxWarp prst="textNoShape">
              <a:avLst/>
            </a:prstTxWarp>
            <a:spAutoFit/>
          </a:bodyPr>
          <a:lstStyle/>
          <a:p>
            <a:r>
              <a:rPr lang="en-US" sz="3200">
                <a:latin typeface="Times" pitchFamily="-112" charset="0"/>
              </a:rPr>
              <a:t>x</a:t>
            </a:r>
          </a:p>
        </p:txBody>
      </p:sp>
      <p:sp>
        <p:nvSpPr>
          <p:cNvPr id="149510" name="Text Box 6"/>
          <p:cNvSpPr txBox="1">
            <a:spLocks noChangeArrowheads="1"/>
          </p:cNvSpPr>
          <p:nvPr/>
        </p:nvSpPr>
        <p:spPr bwMode="auto">
          <a:xfrm>
            <a:off x="3810000" y="2057400"/>
            <a:ext cx="387350" cy="579438"/>
          </a:xfrm>
          <a:prstGeom prst="rect">
            <a:avLst/>
          </a:prstGeom>
          <a:noFill/>
          <a:ln w="9525">
            <a:noFill/>
            <a:miter lim="800000"/>
            <a:headEnd/>
            <a:tailEnd/>
          </a:ln>
          <a:effectLst/>
        </p:spPr>
        <p:txBody>
          <a:bodyPr wrap="none">
            <a:prstTxWarp prst="textNoShape">
              <a:avLst/>
            </a:prstTxWarp>
            <a:spAutoFit/>
          </a:bodyPr>
          <a:lstStyle/>
          <a:p>
            <a:r>
              <a:rPr lang="en-US" sz="3200">
                <a:latin typeface="Times" pitchFamily="-112" charset="0"/>
              </a:rPr>
              <a:t>y</a:t>
            </a:r>
          </a:p>
        </p:txBody>
      </p:sp>
      <p:sp>
        <p:nvSpPr>
          <p:cNvPr id="149511" name="Line 7"/>
          <p:cNvSpPr>
            <a:spLocks noChangeShapeType="1"/>
          </p:cNvSpPr>
          <p:nvPr/>
        </p:nvSpPr>
        <p:spPr bwMode="auto">
          <a:xfrm flipV="1">
            <a:off x="4343400" y="3810000"/>
            <a:ext cx="2971800" cy="1371600"/>
          </a:xfrm>
          <a:prstGeom prst="line">
            <a:avLst/>
          </a:prstGeom>
          <a:noFill/>
          <a:ln w="9525">
            <a:solidFill>
              <a:schemeClr val="accent2"/>
            </a:solidFill>
            <a:round/>
            <a:headEnd/>
            <a:tailEnd type="triangle" w="med" len="med"/>
          </a:ln>
          <a:effectLst/>
        </p:spPr>
        <p:txBody>
          <a:bodyPr wrap="none" anchor="ctr">
            <a:prstTxWarp prst="textNoShape">
              <a:avLst/>
            </a:prstTxWarp>
          </a:bodyPr>
          <a:lstStyle/>
          <a:p>
            <a:endParaRPr lang="en-US"/>
          </a:p>
        </p:txBody>
      </p:sp>
      <p:sp>
        <p:nvSpPr>
          <p:cNvPr id="149512" name="Line 8"/>
          <p:cNvSpPr>
            <a:spLocks noChangeShapeType="1"/>
          </p:cNvSpPr>
          <p:nvPr/>
        </p:nvSpPr>
        <p:spPr bwMode="auto">
          <a:xfrm flipH="1" flipV="1">
            <a:off x="3048000" y="2667000"/>
            <a:ext cx="1295400" cy="2514600"/>
          </a:xfrm>
          <a:prstGeom prst="line">
            <a:avLst/>
          </a:prstGeom>
          <a:noFill/>
          <a:ln w="9525">
            <a:solidFill>
              <a:schemeClr val="accent2"/>
            </a:solidFill>
            <a:round/>
            <a:headEnd/>
            <a:tailEnd type="triangle" w="med" len="med"/>
          </a:ln>
          <a:effectLst/>
        </p:spPr>
        <p:txBody>
          <a:bodyPr wrap="none" anchor="ctr">
            <a:prstTxWarp prst="textNoShape">
              <a:avLst/>
            </a:prstTxWarp>
          </a:bodyPr>
          <a:lstStyle/>
          <a:p>
            <a:endParaRPr lang="en-US"/>
          </a:p>
        </p:txBody>
      </p:sp>
      <p:sp>
        <p:nvSpPr>
          <p:cNvPr id="149513" name="Freeform 9"/>
          <p:cNvSpPr>
            <a:spLocks/>
          </p:cNvSpPr>
          <p:nvPr/>
        </p:nvSpPr>
        <p:spPr bwMode="auto">
          <a:xfrm>
            <a:off x="5715000" y="4572000"/>
            <a:ext cx="87313" cy="609600"/>
          </a:xfrm>
          <a:custGeom>
            <a:avLst/>
            <a:gdLst/>
            <a:ahLst/>
            <a:cxnLst>
              <a:cxn ang="0">
                <a:pos x="48" y="384"/>
              </a:cxn>
              <a:cxn ang="0">
                <a:pos x="48" y="240"/>
              </a:cxn>
              <a:cxn ang="0">
                <a:pos x="0" y="0"/>
              </a:cxn>
            </a:cxnLst>
            <a:rect l="0" t="0" r="r" b="b"/>
            <a:pathLst>
              <a:path w="55" h="384">
                <a:moveTo>
                  <a:pt x="48" y="384"/>
                </a:moveTo>
                <a:cubicBezTo>
                  <a:pt x="51" y="343"/>
                  <a:pt x="55" y="303"/>
                  <a:pt x="48" y="240"/>
                </a:cubicBezTo>
                <a:cubicBezTo>
                  <a:pt x="40" y="176"/>
                  <a:pt x="7" y="39"/>
                  <a:pt x="0" y="0"/>
                </a:cubicBezTo>
              </a:path>
            </a:pathLst>
          </a:custGeom>
          <a:noFill/>
          <a:ln w="9525">
            <a:solidFill>
              <a:schemeClr val="tx1"/>
            </a:solidFill>
            <a:round/>
            <a:headEnd type="none" w="med" len="med"/>
            <a:tailEnd type="triangle" w="med" len="med"/>
          </a:ln>
          <a:effectLst/>
        </p:spPr>
        <p:txBody>
          <a:bodyPr wrap="none" anchor="ctr">
            <a:prstTxWarp prst="textNoShape">
              <a:avLst/>
            </a:prstTxWarp>
          </a:bodyPr>
          <a:lstStyle/>
          <a:p>
            <a:endParaRPr lang="en-US"/>
          </a:p>
        </p:txBody>
      </p:sp>
      <p:sp>
        <p:nvSpPr>
          <p:cNvPr id="149514" name="Text Box 10"/>
          <p:cNvSpPr txBox="1">
            <a:spLocks noChangeArrowheads="1"/>
          </p:cNvSpPr>
          <p:nvPr/>
        </p:nvSpPr>
        <p:spPr bwMode="auto">
          <a:xfrm>
            <a:off x="6003925" y="4368800"/>
            <a:ext cx="422275" cy="641350"/>
          </a:xfrm>
          <a:prstGeom prst="rect">
            <a:avLst/>
          </a:prstGeom>
          <a:noFill/>
          <a:ln w="9525">
            <a:noFill/>
            <a:miter lim="800000"/>
            <a:headEnd/>
            <a:tailEnd/>
          </a:ln>
          <a:effectLst/>
        </p:spPr>
        <p:txBody>
          <a:bodyPr wrap="none">
            <a:prstTxWarp prst="textNoShape">
              <a:avLst/>
            </a:prstTxWarp>
            <a:spAutoFit/>
          </a:bodyPr>
          <a:lstStyle/>
          <a:p>
            <a:r>
              <a:rPr lang="en-US" sz="3600">
                <a:solidFill>
                  <a:schemeClr val="accent2"/>
                </a:solidFill>
                <a:latin typeface="Symbol" pitchFamily="-112" charset="2"/>
              </a:rPr>
              <a:t>q</a:t>
            </a:r>
            <a:endParaRPr lang="en-US">
              <a:latin typeface="Times" pitchFamily="-112" charset="0"/>
            </a:endParaRPr>
          </a:p>
        </p:txBody>
      </p:sp>
      <p:sp>
        <p:nvSpPr>
          <p:cNvPr id="149515" name="Text Box 11"/>
          <p:cNvSpPr txBox="1">
            <a:spLocks noChangeArrowheads="1"/>
          </p:cNvSpPr>
          <p:nvPr/>
        </p:nvSpPr>
        <p:spPr bwMode="auto">
          <a:xfrm>
            <a:off x="7391400" y="3505200"/>
            <a:ext cx="522288" cy="579438"/>
          </a:xfrm>
          <a:prstGeom prst="rect">
            <a:avLst/>
          </a:prstGeom>
          <a:noFill/>
          <a:ln w="9525">
            <a:noFill/>
            <a:miter lim="800000"/>
            <a:headEnd/>
            <a:tailEnd/>
          </a:ln>
          <a:effectLst/>
        </p:spPr>
        <p:txBody>
          <a:bodyPr wrap="none">
            <a:prstTxWarp prst="textNoShape">
              <a:avLst/>
            </a:prstTxWarp>
            <a:spAutoFit/>
          </a:bodyPr>
          <a:lstStyle/>
          <a:p>
            <a:r>
              <a:rPr lang="en-US" sz="3200">
                <a:solidFill>
                  <a:schemeClr val="accent2"/>
                </a:solidFill>
                <a:latin typeface="Times" pitchFamily="-112" charset="0"/>
              </a:rPr>
              <a:t>x’</a:t>
            </a:r>
            <a:endParaRPr lang="en-US" sz="3200">
              <a:latin typeface="Times" pitchFamily="-112" charset="0"/>
            </a:endParaRPr>
          </a:p>
        </p:txBody>
      </p:sp>
      <p:sp>
        <p:nvSpPr>
          <p:cNvPr id="149516" name="Text Box 12"/>
          <p:cNvSpPr txBox="1">
            <a:spLocks noChangeArrowheads="1"/>
          </p:cNvSpPr>
          <p:nvPr/>
        </p:nvSpPr>
        <p:spPr bwMode="auto">
          <a:xfrm>
            <a:off x="2362200" y="2286000"/>
            <a:ext cx="522288" cy="579438"/>
          </a:xfrm>
          <a:prstGeom prst="rect">
            <a:avLst/>
          </a:prstGeom>
          <a:noFill/>
          <a:ln w="9525">
            <a:noFill/>
            <a:miter lim="800000"/>
            <a:headEnd/>
            <a:tailEnd/>
          </a:ln>
          <a:effectLst/>
        </p:spPr>
        <p:txBody>
          <a:bodyPr wrap="none">
            <a:prstTxWarp prst="textNoShape">
              <a:avLst/>
            </a:prstTxWarp>
            <a:spAutoFit/>
          </a:bodyPr>
          <a:lstStyle/>
          <a:p>
            <a:r>
              <a:rPr lang="en-US" sz="3200">
                <a:solidFill>
                  <a:schemeClr val="accent2"/>
                </a:solidFill>
                <a:latin typeface="Times" pitchFamily="-112" charset="0"/>
              </a:rPr>
              <a:t>y’</a:t>
            </a:r>
          </a:p>
        </p:txBody>
      </p:sp>
      <p:sp>
        <p:nvSpPr>
          <p:cNvPr id="149517" name="Line 13"/>
          <p:cNvSpPr>
            <a:spLocks noChangeShapeType="1"/>
          </p:cNvSpPr>
          <p:nvPr/>
        </p:nvSpPr>
        <p:spPr bwMode="auto">
          <a:xfrm flipV="1">
            <a:off x="4343400" y="2895600"/>
            <a:ext cx="1447800" cy="2286000"/>
          </a:xfrm>
          <a:prstGeom prst="line">
            <a:avLst/>
          </a:prstGeom>
          <a:noFill/>
          <a:ln w="38100">
            <a:solidFill>
              <a:srgbClr val="FF0000"/>
            </a:solidFill>
            <a:round/>
            <a:headEnd/>
            <a:tailEnd type="triangle" w="med" len="med"/>
          </a:ln>
          <a:effectLst/>
        </p:spPr>
        <p:txBody>
          <a:bodyPr wrap="none" anchor="ctr">
            <a:prstTxWarp prst="textNoShape">
              <a:avLst/>
            </a:prstTxWarp>
          </a:bodyPr>
          <a:lstStyle/>
          <a:p>
            <a:endParaRPr lang="en-US"/>
          </a:p>
        </p:txBody>
      </p:sp>
      <p:sp>
        <p:nvSpPr>
          <p:cNvPr id="149518" name="Text Box 14"/>
          <p:cNvSpPr txBox="1">
            <a:spLocks noChangeArrowheads="1"/>
          </p:cNvSpPr>
          <p:nvPr/>
        </p:nvSpPr>
        <p:spPr bwMode="auto">
          <a:xfrm>
            <a:off x="5867400" y="2590800"/>
            <a:ext cx="387350" cy="579438"/>
          </a:xfrm>
          <a:prstGeom prst="rect">
            <a:avLst/>
          </a:prstGeom>
          <a:noFill/>
          <a:ln w="9525">
            <a:noFill/>
            <a:miter lim="800000"/>
            <a:headEnd/>
            <a:tailEnd/>
          </a:ln>
          <a:effectLst/>
        </p:spPr>
        <p:txBody>
          <a:bodyPr wrap="none">
            <a:prstTxWarp prst="textNoShape">
              <a:avLst/>
            </a:prstTxWarp>
            <a:spAutoFit/>
          </a:bodyPr>
          <a:lstStyle/>
          <a:p>
            <a:r>
              <a:rPr lang="en-US" sz="3200" b="1">
                <a:latin typeface="Times" pitchFamily="-112" charset="0"/>
              </a:rPr>
              <a:t>v</a:t>
            </a:r>
            <a:endParaRPr lang="en-US">
              <a:latin typeface="Times" pitchFamily="-112" charset="0"/>
            </a:endParaRPr>
          </a:p>
        </p:txBody>
      </p:sp>
      <p:graphicFrame>
        <p:nvGraphicFramePr>
          <p:cNvPr id="149519" name="Object 15"/>
          <p:cNvGraphicFramePr>
            <a:graphicFrameLocks noChangeAspect="1"/>
          </p:cNvGraphicFramePr>
          <p:nvPr/>
        </p:nvGraphicFramePr>
        <p:xfrm>
          <a:off x="4238625" y="1219200"/>
          <a:ext cx="4537075" cy="1196975"/>
        </p:xfrm>
        <a:graphic>
          <a:graphicData uri="http://schemas.openxmlformats.org/presentationml/2006/ole">
            <p:oleObj spid="_x0000_s149519" name="Equation" r:id="rId3" imgW="1638300" imgH="431800" progId="Equation.3">
              <p:embed/>
            </p:oleObj>
          </a:graphicData>
        </a:graphic>
      </p:graphicFrame>
      <p:sp>
        <p:nvSpPr>
          <p:cNvPr id="149520" name="Text Box 16"/>
          <p:cNvSpPr txBox="1">
            <a:spLocks noChangeArrowheads="1"/>
          </p:cNvSpPr>
          <p:nvPr/>
        </p:nvSpPr>
        <p:spPr bwMode="auto">
          <a:xfrm>
            <a:off x="1276350" y="5562600"/>
            <a:ext cx="5281613" cy="944563"/>
          </a:xfrm>
          <a:prstGeom prst="rect">
            <a:avLst/>
          </a:prstGeom>
          <a:noFill/>
          <a:ln w="9525">
            <a:noFill/>
            <a:miter lim="800000"/>
            <a:headEnd/>
            <a:tailEnd/>
          </a:ln>
          <a:effectLst/>
        </p:spPr>
        <p:txBody>
          <a:bodyPr wrap="none">
            <a:prstTxWarp prst="textNoShape">
              <a:avLst/>
            </a:prstTxWarp>
            <a:spAutoFit/>
          </a:bodyPr>
          <a:lstStyle/>
          <a:p>
            <a:r>
              <a:rPr lang="en-US" i="1">
                <a:latin typeface="Times" pitchFamily="-112" charset="0"/>
              </a:rPr>
              <a:t>x, y = old axes; x’,y’ = new axes</a:t>
            </a:r>
            <a:r>
              <a:rPr lang="en-US" sz="3200" i="1">
                <a:latin typeface="Times" pitchFamily="-112" charset="0"/>
              </a:rPr>
              <a:t> </a:t>
            </a:r>
          </a:p>
          <a:p>
            <a:r>
              <a:rPr lang="en-US" i="1">
                <a:latin typeface="Times" pitchFamily="-112" charset="0"/>
              </a:rPr>
              <a:t>Passive Rotation/ Transformation of Axes</a:t>
            </a:r>
            <a:endParaRPr lang="en-US" sz="3200" i="1">
              <a:latin typeface="Times" pitchFamily="-112" charset="0"/>
            </a:endParaRPr>
          </a:p>
        </p:txBody>
      </p:sp>
      <p:graphicFrame>
        <p:nvGraphicFramePr>
          <p:cNvPr id="149521" name="Object 17"/>
          <p:cNvGraphicFramePr>
            <a:graphicFrameLocks noChangeAspect="1"/>
          </p:cNvGraphicFramePr>
          <p:nvPr/>
        </p:nvGraphicFramePr>
        <p:xfrm>
          <a:off x="1295400" y="3733800"/>
          <a:ext cx="1905000" cy="585788"/>
        </p:xfrm>
        <a:graphic>
          <a:graphicData uri="http://schemas.openxmlformats.org/presentationml/2006/ole">
            <p:oleObj spid="_x0000_s149521" name="Equation" r:id="rId4" imgW="660400" imgH="203200" progId="Equation.3">
              <p:embed/>
            </p:oleObj>
          </a:graphicData>
        </a:graphic>
      </p:graphicFrame>
      <p:graphicFrame>
        <p:nvGraphicFramePr>
          <p:cNvPr id="149522" name="Object 18"/>
          <p:cNvGraphicFramePr>
            <a:graphicFrameLocks noChangeAspect="1"/>
          </p:cNvGraphicFramePr>
          <p:nvPr/>
        </p:nvGraphicFramePr>
        <p:xfrm>
          <a:off x="7766050" y="5214938"/>
          <a:ext cx="768350" cy="512762"/>
        </p:xfrm>
        <a:graphic>
          <a:graphicData uri="http://schemas.openxmlformats.org/presentationml/2006/ole">
            <p:oleObj spid="_x0000_s149522" name="Equation" r:id="rId5" imgW="266700" imgH="177800" progId="Equation.3">
              <p:embed/>
            </p:oleObj>
          </a:graphicData>
        </a:graphic>
      </p:graphicFrame>
      <p:graphicFrame>
        <p:nvGraphicFramePr>
          <p:cNvPr id="149523" name="Object 19"/>
          <p:cNvGraphicFramePr>
            <a:graphicFrameLocks noChangeAspect="1"/>
          </p:cNvGraphicFramePr>
          <p:nvPr/>
        </p:nvGraphicFramePr>
        <p:xfrm>
          <a:off x="7831138" y="3581400"/>
          <a:ext cx="804862" cy="512763"/>
        </p:xfrm>
        <a:graphic>
          <a:graphicData uri="http://schemas.openxmlformats.org/presentationml/2006/ole">
            <p:oleObj spid="_x0000_s149523" name="Equation" r:id="rId6" imgW="279400" imgH="177800" progId="Equation.3">
              <p:embed/>
            </p:oleObj>
          </a:graphicData>
        </a:graphic>
      </p:graphicFrame>
      <p:graphicFrame>
        <p:nvGraphicFramePr>
          <p:cNvPr id="149524" name="Object 20"/>
          <p:cNvGraphicFramePr>
            <a:graphicFrameLocks noChangeAspect="1"/>
          </p:cNvGraphicFramePr>
          <p:nvPr/>
        </p:nvGraphicFramePr>
        <p:xfrm>
          <a:off x="2286000" y="2743200"/>
          <a:ext cx="804863" cy="512763"/>
        </p:xfrm>
        <a:graphic>
          <a:graphicData uri="http://schemas.openxmlformats.org/presentationml/2006/ole">
            <p:oleObj spid="_x0000_s149524" name="Equation" r:id="rId7" imgW="279400" imgH="177800" progId="Equation.3">
              <p:embed/>
            </p:oleObj>
          </a:graphicData>
        </a:graphic>
      </p:graphicFrame>
      <p:graphicFrame>
        <p:nvGraphicFramePr>
          <p:cNvPr id="149525" name="Object 21"/>
          <p:cNvGraphicFramePr>
            <a:graphicFrameLocks noChangeAspect="1"/>
          </p:cNvGraphicFramePr>
          <p:nvPr/>
        </p:nvGraphicFramePr>
        <p:xfrm>
          <a:off x="3505200" y="2590800"/>
          <a:ext cx="804863" cy="512763"/>
        </p:xfrm>
        <a:graphic>
          <a:graphicData uri="http://schemas.openxmlformats.org/presentationml/2006/ole">
            <p:oleObj spid="_x0000_s149525" name="Equation" r:id="rId8" imgW="279400" imgH="177800" progId="Equation.3">
              <p:embed/>
            </p:oleObj>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 name="Slide Number Placeholder 4"/>
          <p:cNvSpPr>
            <a:spLocks noGrp="1"/>
          </p:cNvSpPr>
          <p:nvPr>
            <p:ph type="sldNum" sz="quarter" idx="12"/>
          </p:nvPr>
        </p:nvSpPr>
        <p:spPr/>
        <p:txBody>
          <a:bodyPr/>
          <a:lstStyle/>
          <a:p>
            <a:fld id="{360E2E49-775F-DC4D-92D6-F622D2C2EA49}" type="slidenum">
              <a:rPr lang="en-US"/>
              <a:pPr/>
              <a:t>35</a:t>
            </a:fld>
            <a:endParaRPr lang="en-US"/>
          </a:p>
        </p:txBody>
      </p:sp>
      <p:sp>
        <p:nvSpPr>
          <p:cNvPr id="150530" name="Rectangle 2"/>
          <p:cNvSpPr>
            <a:spLocks noGrp="1" noChangeArrowheads="1"/>
          </p:cNvSpPr>
          <p:nvPr>
            <p:ph type="title"/>
          </p:nvPr>
        </p:nvSpPr>
        <p:spPr/>
        <p:txBody>
          <a:bodyPr/>
          <a:lstStyle/>
          <a:p>
            <a:r>
              <a:rPr lang="en-US"/>
              <a:t>Example: rotation angle = 30°</a:t>
            </a:r>
          </a:p>
        </p:txBody>
      </p:sp>
      <p:sp>
        <p:nvSpPr>
          <p:cNvPr id="150531" name="Line 3"/>
          <p:cNvSpPr>
            <a:spLocks noChangeShapeType="1"/>
          </p:cNvSpPr>
          <p:nvPr/>
        </p:nvSpPr>
        <p:spPr bwMode="auto">
          <a:xfrm>
            <a:off x="4343400" y="5456238"/>
            <a:ext cx="3124200"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150532" name="Line 4"/>
          <p:cNvSpPr>
            <a:spLocks noChangeShapeType="1"/>
          </p:cNvSpPr>
          <p:nvPr/>
        </p:nvSpPr>
        <p:spPr bwMode="auto">
          <a:xfrm flipV="1">
            <a:off x="4343400" y="2408238"/>
            <a:ext cx="0" cy="30480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150533" name="Text Box 5"/>
          <p:cNvSpPr txBox="1">
            <a:spLocks noChangeArrowheads="1"/>
          </p:cNvSpPr>
          <p:nvPr/>
        </p:nvSpPr>
        <p:spPr bwMode="auto">
          <a:xfrm>
            <a:off x="7451725" y="5426075"/>
            <a:ext cx="387350" cy="579438"/>
          </a:xfrm>
          <a:prstGeom prst="rect">
            <a:avLst/>
          </a:prstGeom>
          <a:noFill/>
          <a:ln w="9525">
            <a:noFill/>
            <a:miter lim="800000"/>
            <a:headEnd/>
            <a:tailEnd/>
          </a:ln>
          <a:effectLst/>
        </p:spPr>
        <p:txBody>
          <a:bodyPr wrap="none">
            <a:prstTxWarp prst="textNoShape">
              <a:avLst/>
            </a:prstTxWarp>
            <a:spAutoFit/>
          </a:bodyPr>
          <a:lstStyle/>
          <a:p>
            <a:r>
              <a:rPr lang="en-US" sz="3200">
                <a:latin typeface="Times" pitchFamily="-112" charset="0"/>
              </a:rPr>
              <a:t>x</a:t>
            </a:r>
          </a:p>
        </p:txBody>
      </p:sp>
      <p:sp>
        <p:nvSpPr>
          <p:cNvPr id="150534" name="Text Box 6"/>
          <p:cNvSpPr txBox="1">
            <a:spLocks noChangeArrowheads="1"/>
          </p:cNvSpPr>
          <p:nvPr/>
        </p:nvSpPr>
        <p:spPr bwMode="auto">
          <a:xfrm>
            <a:off x="4572000" y="2865438"/>
            <a:ext cx="387350" cy="579437"/>
          </a:xfrm>
          <a:prstGeom prst="rect">
            <a:avLst/>
          </a:prstGeom>
          <a:noFill/>
          <a:ln w="9525">
            <a:noFill/>
            <a:miter lim="800000"/>
            <a:headEnd/>
            <a:tailEnd/>
          </a:ln>
          <a:effectLst/>
        </p:spPr>
        <p:txBody>
          <a:bodyPr wrap="none">
            <a:prstTxWarp prst="textNoShape">
              <a:avLst/>
            </a:prstTxWarp>
            <a:spAutoFit/>
          </a:bodyPr>
          <a:lstStyle/>
          <a:p>
            <a:r>
              <a:rPr lang="en-US" sz="3200">
                <a:latin typeface="Times" pitchFamily="-112" charset="0"/>
              </a:rPr>
              <a:t>y</a:t>
            </a:r>
          </a:p>
        </p:txBody>
      </p:sp>
      <p:sp>
        <p:nvSpPr>
          <p:cNvPr id="150535" name="Line 7"/>
          <p:cNvSpPr>
            <a:spLocks noChangeShapeType="1"/>
          </p:cNvSpPr>
          <p:nvPr/>
        </p:nvSpPr>
        <p:spPr bwMode="auto">
          <a:xfrm flipV="1">
            <a:off x="4343400" y="4084638"/>
            <a:ext cx="2971800" cy="1371600"/>
          </a:xfrm>
          <a:prstGeom prst="line">
            <a:avLst/>
          </a:prstGeom>
          <a:noFill/>
          <a:ln w="9525">
            <a:solidFill>
              <a:schemeClr val="accent2"/>
            </a:solidFill>
            <a:round/>
            <a:headEnd/>
            <a:tailEnd type="triangle" w="med" len="med"/>
          </a:ln>
          <a:effectLst/>
        </p:spPr>
        <p:txBody>
          <a:bodyPr wrap="none" anchor="ctr">
            <a:prstTxWarp prst="textNoShape">
              <a:avLst/>
            </a:prstTxWarp>
          </a:bodyPr>
          <a:lstStyle/>
          <a:p>
            <a:endParaRPr lang="en-US"/>
          </a:p>
        </p:txBody>
      </p:sp>
      <p:sp>
        <p:nvSpPr>
          <p:cNvPr id="150536" name="Line 8"/>
          <p:cNvSpPr>
            <a:spLocks noChangeShapeType="1"/>
          </p:cNvSpPr>
          <p:nvPr/>
        </p:nvSpPr>
        <p:spPr bwMode="auto">
          <a:xfrm flipH="1" flipV="1">
            <a:off x="3048000" y="2941638"/>
            <a:ext cx="1295400" cy="2514600"/>
          </a:xfrm>
          <a:prstGeom prst="line">
            <a:avLst/>
          </a:prstGeom>
          <a:noFill/>
          <a:ln w="9525">
            <a:solidFill>
              <a:schemeClr val="accent2"/>
            </a:solidFill>
            <a:round/>
            <a:headEnd/>
            <a:tailEnd type="triangle" w="med" len="med"/>
          </a:ln>
          <a:effectLst/>
        </p:spPr>
        <p:txBody>
          <a:bodyPr wrap="none" anchor="ctr">
            <a:prstTxWarp prst="textNoShape">
              <a:avLst/>
            </a:prstTxWarp>
          </a:bodyPr>
          <a:lstStyle/>
          <a:p>
            <a:endParaRPr lang="en-US"/>
          </a:p>
        </p:txBody>
      </p:sp>
      <p:sp>
        <p:nvSpPr>
          <p:cNvPr id="150537" name="Freeform 9"/>
          <p:cNvSpPr>
            <a:spLocks/>
          </p:cNvSpPr>
          <p:nvPr/>
        </p:nvSpPr>
        <p:spPr bwMode="auto">
          <a:xfrm>
            <a:off x="5715000" y="4846638"/>
            <a:ext cx="87313" cy="609600"/>
          </a:xfrm>
          <a:custGeom>
            <a:avLst/>
            <a:gdLst/>
            <a:ahLst/>
            <a:cxnLst>
              <a:cxn ang="0">
                <a:pos x="48" y="384"/>
              </a:cxn>
              <a:cxn ang="0">
                <a:pos x="48" y="240"/>
              </a:cxn>
              <a:cxn ang="0">
                <a:pos x="0" y="0"/>
              </a:cxn>
            </a:cxnLst>
            <a:rect l="0" t="0" r="r" b="b"/>
            <a:pathLst>
              <a:path w="55" h="384">
                <a:moveTo>
                  <a:pt x="48" y="384"/>
                </a:moveTo>
                <a:cubicBezTo>
                  <a:pt x="51" y="343"/>
                  <a:pt x="55" y="303"/>
                  <a:pt x="48" y="240"/>
                </a:cubicBezTo>
                <a:cubicBezTo>
                  <a:pt x="40" y="176"/>
                  <a:pt x="7" y="39"/>
                  <a:pt x="0" y="0"/>
                </a:cubicBezTo>
              </a:path>
            </a:pathLst>
          </a:custGeom>
          <a:noFill/>
          <a:ln w="9525">
            <a:solidFill>
              <a:schemeClr val="tx1"/>
            </a:solidFill>
            <a:round/>
            <a:headEnd type="none" w="med" len="med"/>
            <a:tailEnd type="triangle" w="med" len="med"/>
          </a:ln>
          <a:effectLst/>
        </p:spPr>
        <p:txBody>
          <a:bodyPr wrap="none" anchor="ctr">
            <a:prstTxWarp prst="textNoShape">
              <a:avLst/>
            </a:prstTxWarp>
          </a:bodyPr>
          <a:lstStyle/>
          <a:p>
            <a:endParaRPr lang="en-US"/>
          </a:p>
        </p:txBody>
      </p:sp>
      <p:sp>
        <p:nvSpPr>
          <p:cNvPr id="150538" name="Text Box 10"/>
          <p:cNvSpPr txBox="1">
            <a:spLocks noChangeArrowheads="1"/>
          </p:cNvSpPr>
          <p:nvPr/>
        </p:nvSpPr>
        <p:spPr bwMode="auto">
          <a:xfrm>
            <a:off x="6003925" y="4643438"/>
            <a:ext cx="422275" cy="641350"/>
          </a:xfrm>
          <a:prstGeom prst="rect">
            <a:avLst/>
          </a:prstGeom>
          <a:noFill/>
          <a:ln w="9525">
            <a:noFill/>
            <a:miter lim="800000"/>
            <a:headEnd/>
            <a:tailEnd/>
          </a:ln>
          <a:effectLst/>
        </p:spPr>
        <p:txBody>
          <a:bodyPr wrap="none">
            <a:prstTxWarp prst="textNoShape">
              <a:avLst/>
            </a:prstTxWarp>
            <a:spAutoFit/>
          </a:bodyPr>
          <a:lstStyle/>
          <a:p>
            <a:r>
              <a:rPr lang="en-US" sz="3600">
                <a:solidFill>
                  <a:schemeClr val="accent2"/>
                </a:solidFill>
                <a:latin typeface="Symbol" pitchFamily="-112" charset="2"/>
              </a:rPr>
              <a:t>q</a:t>
            </a:r>
            <a:endParaRPr lang="en-US">
              <a:latin typeface="Times" pitchFamily="-112" charset="0"/>
            </a:endParaRPr>
          </a:p>
        </p:txBody>
      </p:sp>
      <p:sp>
        <p:nvSpPr>
          <p:cNvPr id="150539" name="Text Box 11"/>
          <p:cNvSpPr txBox="1">
            <a:spLocks noChangeArrowheads="1"/>
          </p:cNvSpPr>
          <p:nvPr/>
        </p:nvSpPr>
        <p:spPr bwMode="auto">
          <a:xfrm>
            <a:off x="7391400" y="3779838"/>
            <a:ext cx="522288" cy="579437"/>
          </a:xfrm>
          <a:prstGeom prst="rect">
            <a:avLst/>
          </a:prstGeom>
          <a:noFill/>
          <a:ln w="9525">
            <a:noFill/>
            <a:miter lim="800000"/>
            <a:headEnd/>
            <a:tailEnd/>
          </a:ln>
          <a:effectLst/>
        </p:spPr>
        <p:txBody>
          <a:bodyPr wrap="none">
            <a:prstTxWarp prst="textNoShape">
              <a:avLst/>
            </a:prstTxWarp>
            <a:spAutoFit/>
          </a:bodyPr>
          <a:lstStyle/>
          <a:p>
            <a:r>
              <a:rPr lang="en-US" sz="3200">
                <a:solidFill>
                  <a:schemeClr val="accent2"/>
                </a:solidFill>
                <a:latin typeface="Times" pitchFamily="-112" charset="0"/>
              </a:rPr>
              <a:t>x’</a:t>
            </a:r>
            <a:endParaRPr lang="en-US" sz="3200">
              <a:latin typeface="Times" pitchFamily="-112" charset="0"/>
            </a:endParaRPr>
          </a:p>
        </p:txBody>
      </p:sp>
      <p:sp>
        <p:nvSpPr>
          <p:cNvPr id="150540" name="Text Box 12"/>
          <p:cNvSpPr txBox="1">
            <a:spLocks noChangeArrowheads="1"/>
          </p:cNvSpPr>
          <p:nvPr/>
        </p:nvSpPr>
        <p:spPr bwMode="auto">
          <a:xfrm>
            <a:off x="2362200" y="2560638"/>
            <a:ext cx="522288" cy="579437"/>
          </a:xfrm>
          <a:prstGeom prst="rect">
            <a:avLst/>
          </a:prstGeom>
          <a:noFill/>
          <a:ln w="9525">
            <a:noFill/>
            <a:miter lim="800000"/>
            <a:headEnd/>
            <a:tailEnd/>
          </a:ln>
          <a:effectLst/>
        </p:spPr>
        <p:txBody>
          <a:bodyPr wrap="none">
            <a:prstTxWarp prst="textNoShape">
              <a:avLst/>
            </a:prstTxWarp>
            <a:spAutoFit/>
          </a:bodyPr>
          <a:lstStyle/>
          <a:p>
            <a:r>
              <a:rPr lang="en-US" sz="3200">
                <a:solidFill>
                  <a:schemeClr val="accent2"/>
                </a:solidFill>
                <a:latin typeface="Times" pitchFamily="-112" charset="0"/>
              </a:rPr>
              <a:t>y’</a:t>
            </a:r>
          </a:p>
        </p:txBody>
      </p:sp>
      <p:sp>
        <p:nvSpPr>
          <p:cNvPr id="150541" name="Line 13"/>
          <p:cNvSpPr>
            <a:spLocks noChangeShapeType="1"/>
          </p:cNvSpPr>
          <p:nvPr/>
        </p:nvSpPr>
        <p:spPr bwMode="auto">
          <a:xfrm flipV="1">
            <a:off x="4343400" y="3170238"/>
            <a:ext cx="1447800" cy="2286000"/>
          </a:xfrm>
          <a:prstGeom prst="line">
            <a:avLst/>
          </a:prstGeom>
          <a:noFill/>
          <a:ln w="38100">
            <a:solidFill>
              <a:srgbClr val="FF0000"/>
            </a:solidFill>
            <a:round/>
            <a:headEnd/>
            <a:tailEnd type="triangle" w="med" len="med"/>
          </a:ln>
          <a:effectLst/>
        </p:spPr>
        <p:txBody>
          <a:bodyPr wrap="none" anchor="ctr">
            <a:prstTxWarp prst="textNoShape">
              <a:avLst/>
            </a:prstTxWarp>
          </a:bodyPr>
          <a:lstStyle/>
          <a:p>
            <a:endParaRPr lang="en-US"/>
          </a:p>
        </p:txBody>
      </p:sp>
      <p:sp>
        <p:nvSpPr>
          <p:cNvPr id="150542" name="Text Box 14"/>
          <p:cNvSpPr txBox="1">
            <a:spLocks noChangeArrowheads="1"/>
          </p:cNvSpPr>
          <p:nvPr/>
        </p:nvSpPr>
        <p:spPr bwMode="auto">
          <a:xfrm>
            <a:off x="5867400" y="2865438"/>
            <a:ext cx="387350" cy="579437"/>
          </a:xfrm>
          <a:prstGeom prst="rect">
            <a:avLst/>
          </a:prstGeom>
          <a:noFill/>
          <a:ln w="9525">
            <a:noFill/>
            <a:miter lim="800000"/>
            <a:headEnd/>
            <a:tailEnd/>
          </a:ln>
          <a:effectLst/>
        </p:spPr>
        <p:txBody>
          <a:bodyPr wrap="none">
            <a:prstTxWarp prst="textNoShape">
              <a:avLst/>
            </a:prstTxWarp>
            <a:spAutoFit/>
          </a:bodyPr>
          <a:lstStyle/>
          <a:p>
            <a:r>
              <a:rPr lang="en-US" sz="3200" b="1">
                <a:latin typeface="Times" pitchFamily="-112" charset="0"/>
              </a:rPr>
              <a:t>v</a:t>
            </a:r>
            <a:endParaRPr lang="en-US">
              <a:latin typeface="Times" pitchFamily="-112" charset="0"/>
            </a:endParaRPr>
          </a:p>
        </p:txBody>
      </p:sp>
      <p:graphicFrame>
        <p:nvGraphicFramePr>
          <p:cNvPr id="150543" name="Object 15"/>
          <p:cNvGraphicFramePr>
            <a:graphicFrameLocks noChangeAspect="1"/>
          </p:cNvGraphicFramePr>
          <p:nvPr/>
        </p:nvGraphicFramePr>
        <p:xfrm>
          <a:off x="1905000" y="1295400"/>
          <a:ext cx="6543675" cy="1027113"/>
        </p:xfrm>
        <a:graphic>
          <a:graphicData uri="http://schemas.openxmlformats.org/presentationml/2006/ole">
            <p:oleObj spid="_x0000_s150543" name="Equation" r:id="rId3" imgW="3073400" imgH="482600" progId="Equation.3">
              <p:embed/>
            </p:oleObj>
          </a:graphicData>
        </a:graphic>
      </p:graphicFrame>
      <p:sp>
        <p:nvSpPr>
          <p:cNvPr id="150544" name="Text Box 16"/>
          <p:cNvSpPr txBox="1">
            <a:spLocks noChangeArrowheads="1"/>
          </p:cNvSpPr>
          <p:nvPr/>
        </p:nvSpPr>
        <p:spPr bwMode="auto">
          <a:xfrm>
            <a:off x="1276350" y="5837238"/>
            <a:ext cx="5281613" cy="944562"/>
          </a:xfrm>
          <a:prstGeom prst="rect">
            <a:avLst/>
          </a:prstGeom>
          <a:noFill/>
          <a:ln w="9525">
            <a:noFill/>
            <a:miter lim="800000"/>
            <a:headEnd/>
            <a:tailEnd/>
          </a:ln>
          <a:effectLst/>
        </p:spPr>
        <p:txBody>
          <a:bodyPr wrap="none">
            <a:prstTxWarp prst="textNoShape">
              <a:avLst/>
            </a:prstTxWarp>
            <a:spAutoFit/>
          </a:bodyPr>
          <a:lstStyle/>
          <a:p>
            <a:r>
              <a:rPr lang="en-US" i="1">
                <a:latin typeface="Times" pitchFamily="-112" charset="0"/>
              </a:rPr>
              <a:t>x, y = old axes; x’,y’ = new axes</a:t>
            </a:r>
            <a:r>
              <a:rPr lang="en-US" sz="3200" i="1">
                <a:latin typeface="Times" pitchFamily="-112" charset="0"/>
              </a:rPr>
              <a:t> </a:t>
            </a:r>
          </a:p>
          <a:p>
            <a:r>
              <a:rPr lang="en-US" i="1">
                <a:latin typeface="Times" pitchFamily="-112" charset="0"/>
              </a:rPr>
              <a:t>Passive Rotation/ Transformation of Axes</a:t>
            </a:r>
            <a:endParaRPr lang="en-US" sz="3200" i="1">
              <a:latin typeface="Times" pitchFamily="-112" charset="0"/>
            </a:endParaRPr>
          </a:p>
        </p:txBody>
      </p:sp>
      <p:graphicFrame>
        <p:nvGraphicFramePr>
          <p:cNvPr id="150545" name="Object 17"/>
          <p:cNvGraphicFramePr>
            <a:graphicFrameLocks noChangeAspect="1"/>
          </p:cNvGraphicFramePr>
          <p:nvPr/>
        </p:nvGraphicFramePr>
        <p:xfrm>
          <a:off x="1295400" y="4008438"/>
          <a:ext cx="1905000" cy="585787"/>
        </p:xfrm>
        <a:graphic>
          <a:graphicData uri="http://schemas.openxmlformats.org/presentationml/2006/ole">
            <p:oleObj spid="_x0000_s150545" name="Equation" r:id="rId4" imgW="660400" imgH="203200" progId="Equation.3">
              <p:embed/>
            </p:oleObj>
          </a:graphicData>
        </a:graphic>
      </p:graphicFrame>
      <p:graphicFrame>
        <p:nvGraphicFramePr>
          <p:cNvPr id="150546" name="Object 18"/>
          <p:cNvGraphicFramePr>
            <a:graphicFrameLocks noChangeAspect="1"/>
          </p:cNvGraphicFramePr>
          <p:nvPr/>
        </p:nvGraphicFramePr>
        <p:xfrm>
          <a:off x="7766050" y="5489575"/>
          <a:ext cx="768350" cy="512763"/>
        </p:xfrm>
        <a:graphic>
          <a:graphicData uri="http://schemas.openxmlformats.org/presentationml/2006/ole">
            <p:oleObj spid="_x0000_s150546" name="Equation" r:id="rId5" imgW="266700" imgH="177800" progId="Equation.3">
              <p:embed/>
            </p:oleObj>
          </a:graphicData>
        </a:graphic>
      </p:graphicFrame>
      <p:graphicFrame>
        <p:nvGraphicFramePr>
          <p:cNvPr id="150547" name="Object 19"/>
          <p:cNvGraphicFramePr>
            <a:graphicFrameLocks noChangeAspect="1"/>
          </p:cNvGraphicFramePr>
          <p:nvPr/>
        </p:nvGraphicFramePr>
        <p:xfrm>
          <a:off x="7831138" y="3856038"/>
          <a:ext cx="804862" cy="512762"/>
        </p:xfrm>
        <a:graphic>
          <a:graphicData uri="http://schemas.openxmlformats.org/presentationml/2006/ole">
            <p:oleObj spid="_x0000_s150547" name="Equation" r:id="rId6" imgW="279400" imgH="177800" progId="Equation.3">
              <p:embed/>
            </p:oleObj>
          </a:graphicData>
        </a:graphic>
      </p:graphicFrame>
      <p:graphicFrame>
        <p:nvGraphicFramePr>
          <p:cNvPr id="150548" name="Object 20"/>
          <p:cNvGraphicFramePr>
            <a:graphicFrameLocks noChangeAspect="1"/>
          </p:cNvGraphicFramePr>
          <p:nvPr/>
        </p:nvGraphicFramePr>
        <p:xfrm>
          <a:off x="2286000" y="3017838"/>
          <a:ext cx="804863" cy="512762"/>
        </p:xfrm>
        <a:graphic>
          <a:graphicData uri="http://schemas.openxmlformats.org/presentationml/2006/ole">
            <p:oleObj spid="_x0000_s150548" name="Equation" r:id="rId7" imgW="279400" imgH="177800" progId="Equation.3">
              <p:embed/>
            </p:oleObj>
          </a:graphicData>
        </a:graphic>
      </p:graphicFrame>
      <p:graphicFrame>
        <p:nvGraphicFramePr>
          <p:cNvPr id="150549" name="Object 21"/>
          <p:cNvGraphicFramePr>
            <a:graphicFrameLocks noChangeAspect="1"/>
          </p:cNvGraphicFramePr>
          <p:nvPr/>
        </p:nvGraphicFramePr>
        <p:xfrm>
          <a:off x="4168775" y="3446463"/>
          <a:ext cx="804863" cy="512762"/>
        </p:xfrm>
        <a:graphic>
          <a:graphicData uri="http://schemas.openxmlformats.org/presentationml/2006/ole">
            <p:oleObj spid="_x0000_s150549" name="Equation" r:id="rId8" imgW="279400" imgH="177800" progId="Equation.3">
              <p:embed/>
            </p:oleObj>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Slide Number Placeholder 4"/>
          <p:cNvSpPr>
            <a:spLocks noGrp="1"/>
          </p:cNvSpPr>
          <p:nvPr>
            <p:ph type="sldNum" sz="quarter" idx="12"/>
          </p:nvPr>
        </p:nvSpPr>
        <p:spPr/>
        <p:txBody>
          <a:bodyPr/>
          <a:lstStyle/>
          <a:p>
            <a:fld id="{0A592E8F-2CAC-2D49-B537-BEF433D630D8}" type="slidenum">
              <a:rPr lang="en-US"/>
              <a:pPr/>
              <a:t>36</a:t>
            </a:fld>
            <a:endParaRPr lang="en-US"/>
          </a:p>
        </p:txBody>
      </p:sp>
      <p:sp>
        <p:nvSpPr>
          <p:cNvPr id="152578" name="Rectangle 2"/>
          <p:cNvSpPr>
            <a:spLocks noGrp="1" noChangeArrowheads="1"/>
          </p:cNvSpPr>
          <p:nvPr>
            <p:ph type="title"/>
          </p:nvPr>
        </p:nvSpPr>
        <p:spPr>
          <a:xfrm>
            <a:off x="685800" y="76200"/>
            <a:ext cx="7772400" cy="1143000"/>
          </a:xfrm>
        </p:spPr>
        <p:txBody>
          <a:bodyPr/>
          <a:lstStyle/>
          <a:p>
            <a:r>
              <a:rPr lang="en-US"/>
              <a:t>Rotation Matrices</a:t>
            </a:r>
          </a:p>
        </p:txBody>
      </p:sp>
      <p:sp>
        <p:nvSpPr>
          <p:cNvPr id="152579" name="Text Box 3"/>
          <p:cNvSpPr txBox="1">
            <a:spLocks noChangeArrowheads="1"/>
          </p:cNvSpPr>
          <p:nvPr/>
        </p:nvSpPr>
        <p:spPr bwMode="auto">
          <a:xfrm>
            <a:off x="685800" y="3324761"/>
            <a:ext cx="8153400" cy="1323439"/>
          </a:xfrm>
          <a:prstGeom prst="rect">
            <a:avLst/>
          </a:prstGeom>
          <a:noFill/>
          <a:ln w="9525">
            <a:noFill/>
            <a:miter lim="800000"/>
            <a:headEnd/>
            <a:tailEnd/>
          </a:ln>
          <a:effectLst/>
        </p:spPr>
        <p:txBody>
          <a:bodyPr>
            <a:prstTxWarp prst="textNoShape">
              <a:avLst/>
            </a:prstTxWarp>
            <a:spAutoFit/>
          </a:bodyPr>
          <a:lstStyle/>
          <a:p>
            <a:r>
              <a:rPr lang="en-US" sz="2000" dirty="0">
                <a:ea typeface="Times" pitchFamily="-112" charset="0"/>
                <a:cs typeface="Times" pitchFamily="-112" charset="0"/>
              </a:rPr>
              <a:t>Since an </a:t>
            </a:r>
            <a:r>
              <a:rPr lang="en-US" sz="2000" i="1" dirty="0">
                <a:ea typeface="Times" pitchFamily="-112" charset="0"/>
                <a:cs typeface="Times" pitchFamily="-112" charset="0"/>
              </a:rPr>
              <a:t>orthogonal matrix </a:t>
            </a:r>
            <a:r>
              <a:rPr lang="en-US" sz="2000" dirty="0">
                <a:ea typeface="Times" pitchFamily="-112" charset="0"/>
                <a:cs typeface="Times" pitchFamily="-112" charset="0"/>
              </a:rPr>
              <a:t>merely rotates a vector but does not change its length, the determinant is one</a:t>
            </a:r>
            <a:r>
              <a:rPr lang="en-US" sz="2000" dirty="0">
                <a:latin typeface="Times" pitchFamily="-112" charset="0"/>
                <a:ea typeface="Times" pitchFamily="-112" charset="0"/>
                <a:cs typeface="Times" pitchFamily="-112" charset="0"/>
              </a:rPr>
              <a:t>, </a:t>
            </a:r>
            <a:r>
              <a:rPr lang="en-US" sz="2000" i="1" dirty="0" err="1">
                <a:latin typeface="Times" pitchFamily="-112" charset="0"/>
                <a:ea typeface="Times" pitchFamily="-112" charset="0"/>
                <a:cs typeface="Times" pitchFamily="-112" charset="0"/>
              </a:rPr>
              <a:t>det(</a:t>
            </a:r>
            <a:r>
              <a:rPr lang="en-US" sz="2000" b="1" dirty="0" err="1">
                <a:ea typeface="Times" pitchFamily="-112" charset="0"/>
                <a:cs typeface="Times" pitchFamily="-112" charset="0"/>
              </a:rPr>
              <a:t>a</a:t>
            </a:r>
            <a:r>
              <a:rPr lang="en-US" sz="2000" i="1" dirty="0">
                <a:latin typeface="Times" pitchFamily="-112" charset="0"/>
                <a:ea typeface="Times" pitchFamily="-112" charset="0"/>
                <a:cs typeface="Times" pitchFamily="-112" charset="0"/>
              </a:rPr>
              <a:t>)=1</a:t>
            </a:r>
            <a:r>
              <a:rPr lang="en-US" sz="2000" dirty="0">
                <a:latin typeface="Times" pitchFamily="-112" charset="0"/>
                <a:ea typeface="Times" pitchFamily="-112" charset="0"/>
                <a:cs typeface="Times" pitchFamily="-112" charset="0"/>
              </a:rPr>
              <a:t>.</a:t>
            </a:r>
          </a:p>
          <a:p>
            <a:r>
              <a:rPr lang="en-US" sz="2000" dirty="0">
                <a:ea typeface="Times" pitchFamily="-112" charset="0"/>
                <a:cs typeface="Times" pitchFamily="-112" charset="0"/>
              </a:rPr>
              <a:t>Moreover, each row and each column is a unit vector, so these</a:t>
            </a:r>
            <a:r>
              <a:rPr lang="en-US" sz="2000" dirty="0" smtClean="0">
                <a:ea typeface="Times" pitchFamily="-112" charset="0"/>
                <a:cs typeface="Times" pitchFamily="-112" charset="0"/>
              </a:rPr>
              <a:t> six relations apply, resulting in only 3 independent parameters:</a:t>
            </a:r>
            <a:r>
              <a:rPr lang="en-US" sz="2000" dirty="0" smtClean="0">
                <a:latin typeface="Times" pitchFamily="-112" charset="0"/>
                <a:ea typeface="Times" pitchFamily="-112" charset="0"/>
                <a:cs typeface="Times" pitchFamily="-112" charset="0"/>
              </a:rPr>
              <a:t>  </a:t>
            </a:r>
            <a:endParaRPr lang="en-US" sz="2000" dirty="0">
              <a:latin typeface="Times" pitchFamily="-112" charset="0"/>
              <a:ea typeface="Times" pitchFamily="-112" charset="0"/>
              <a:cs typeface="Times" pitchFamily="-112" charset="0"/>
            </a:endParaRPr>
          </a:p>
        </p:txBody>
      </p:sp>
      <p:graphicFrame>
        <p:nvGraphicFramePr>
          <p:cNvPr id="152580" name="Object 4"/>
          <p:cNvGraphicFramePr>
            <a:graphicFrameLocks noChangeAspect="1"/>
          </p:cNvGraphicFramePr>
          <p:nvPr/>
        </p:nvGraphicFramePr>
        <p:xfrm>
          <a:off x="2438400" y="1104900"/>
          <a:ext cx="3589338" cy="1866900"/>
        </p:xfrm>
        <a:graphic>
          <a:graphicData uri="http://schemas.openxmlformats.org/presentationml/2006/ole">
            <p:oleObj spid="_x0000_s152580" name="Equation" r:id="rId3" imgW="1270000" imgH="660400" progId="Equation.3">
              <p:embed/>
            </p:oleObj>
          </a:graphicData>
        </a:graphic>
      </p:graphicFrame>
      <p:sp>
        <p:nvSpPr>
          <p:cNvPr id="152581" name="Rectangle 5"/>
          <p:cNvSpPr>
            <a:spLocks noChangeArrowheads="1"/>
          </p:cNvSpPr>
          <p:nvPr/>
        </p:nvSpPr>
        <p:spPr bwMode="auto">
          <a:xfrm>
            <a:off x="0" y="4710113"/>
            <a:ext cx="1066800" cy="319087"/>
          </a:xfrm>
          <a:prstGeom prst="rect">
            <a:avLst/>
          </a:prstGeom>
          <a:noFill/>
          <a:ln w="9525">
            <a:solidFill>
              <a:schemeClr val="bg1"/>
            </a:solidFill>
            <a:miter lim="800000"/>
            <a:headEnd/>
            <a:tailEnd/>
          </a:ln>
          <a:effectLst/>
        </p:spPr>
        <p:txBody>
          <a:bodyPr wrap="none" anchor="ctr">
            <a:prstTxWarp prst="textNoShape">
              <a:avLst/>
            </a:prstTxWarp>
          </a:bodyPr>
          <a:lstStyle/>
          <a:p>
            <a:endParaRPr lang="en-US"/>
          </a:p>
        </p:txBody>
      </p:sp>
      <p:graphicFrame>
        <p:nvGraphicFramePr>
          <p:cNvPr id="152582" name="Object 6"/>
          <p:cNvGraphicFramePr>
            <a:graphicFrameLocks noChangeAspect="1"/>
          </p:cNvGraphicFramePr>
          <p:nvPr/>
        </p:nvGraphicFramePr>
        <p:xfrm>
          <a:off x="2332038" y="5029200"/>
          <a:ext cx="4581525" cy="1651000"/>
        </p:xfrm>
        <a:graphic>
          <a:graphicData uri="http://schemas.openxmlformats.org/presentationml/2006/ole">
            <p:oleObj spid="_x0000_s152582" name="Equation" r:id="rId4" imgW="1905000" imgH="685800" progId="Equation.3">
              <p:embed/>
            </p:oleObj>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B5ACF529-E959-3E4A-AE96-30685BED7B7F}" type="slidenum">
              <a:rPr lang="en-US"/>
              <a:pPr/>
              <a:t>37</a:t>
            </a:fld>
            <a:endParaRPr lang="en-US"/>
          </a:p>
        </p:txBody>
      </p:sp>
      <p:sp>
        <p:nvSpPr>
          <p:cNvPr id="153602" name="Rectangle 2"/>
          <p:cNvSpPr>
            <a:spLocks noGrp="1" noChangeArrowheads="1"/>
          </p:cNvSpPr>
          <p:nvPr>
            <p:ph type="title"/>
          </p:nvPr>
        </p:nvSpPr>
        <p:spPr/>
        <p:txBody>
          <a:bodyPr/>
          <a:lstStyle/>
          <a:p>
            <a:r>
              <a:rPr lang="en-US"/>
              <a:t>Scalars, Vectors, Tensors</a:t>
            </a:r>
          </a:p>
        </p:txBody>
      </p:sp>
      <p:sp>
        <p:nvSpPr>
          <p:cNvPr id="153603" name="Rectangle 3"/>
          <p:cNvSpPr>
            <a:spLocks noGrp="1" noChangeArrowheads="1"/>
          </p:cNvSpPr>
          <p:nvPr>
            <p:ph type="body" idx="1"/>
          </p:nvPr>
        </p:nvSpPr>
        <p:spPr>
          <a:xfrm>
            <a:off x="762000" y="1219200"/>
            <a:ext cx="7772400" cy="5105400"/>
          </a:xfrm>
        </p:spPr>
        <p:txBody>
          <a:bodyPr/>
          <a:lstStyle/>
          <a:p>
            <a:pPr>
              <a:lnSpc>
                <a:spcPct val="90000"/>
              </a:lnSpc>
            </a:pPr>
            <a:r>
              <a:rPr lang="en-US" sz="2800" i="1"/>
              <a:t>Scalar</a:t>
            </a:r>
            <a:r>
              <a:rPr lang="en-US" sz="2800"/>
              <a:t>:= quantity that requires only one number, e.g. density, mass, specific heat.</a:t>
            </a:r>
          </a:p>
          <a:p>
            <a:pPr>
              <a:lnSpc>
                <a:spcPct val="90000"/>
              </a:lnSpc>
            </a:pPr>
            <a:r>
              <a:rPr lang="en-US" sz="2800" i="1"/>
              <a:t>Vector</a:t>
            </a:r>
            <a:r>
              <a:rPr lang="en-US" sz="2800"/>
              <a:t>:= quantity that has direction as well as magnitude, e.g. velocity, current, magnetization; requires 3 numbers or </a:t>
            </a:r>
            <a:r>
              <a:rPr lang="en-US" sz="2800" i="1"/>
              <a:t>coefficients </a:t>
            </a:r>
            <a:r>
              <a:rPr lang="en-US" sz="2800"/>
              <a:t>(in 3D).</a:t>
            </a:r>
          </a:p>
          <a:p>
            <a:pPr>
              <a:lnSpc>
                <a:spcPct val="90000"/>
              </a:lnSpc>
            </a:pPr>
            <a:r>
              <a:rPr lang="en-US" sz="2800" i="1"/>
              <a:t>Tensor</a:t>
            </a:r>
            <a:r>
              <a:rPr lang="en-US" sz="2800"/>
              <a:t>:= quantity that requires higher order descriptions but is the same, no matter what coordinate system is used to describe it, e.g. stress, strain, elastic modulus; requires 9 (or more, depending on rank) numbers or </a:t>
            </a:r>
            <a:r>
              <a:rPr lang="en-US" sz="2800" i="1"/>
              <a:t>coefficients</a:t>
            </a:r>
            <a:r>
              <a:rPr lang="en-US" sz="2800"/>
              <a:t>.</a:t>
            </a:r>
          </a:p>
        </p:txBody>
      </p:sp>
      <p:sp>
        <p:nvSpPr>
          <p:cNvPr id="153604" name="Rectangle 4"/>
          <p:cNvSpPr>
            <a:spLocks noChangeArrowheads="1"/>
          </p:cNvSpPr>
          <p:nvPr/>
        </p:nvSpPr>
        <p:spPr bwMode="auto">
          <a:xfrm>
            <a:off x="0" y="5091113"/>
            <a:ext cx="1066800" cy="319087"/>
          </a:xfrm>
          <a:prstGeom prst="rect">
            <a:avLst/>
          </a:prstGeom>
          <a:noFill/>
          <a:ln w="9525">
            <a:solidFill>
              <a:schemeClr val="bg1"/>
            </a:solidFill>
            <a:miter lim="800000"/>
            <a:headEnd/>
            <a:tailEnd/>
          </a:ln>
          <a:effectLst/>
        </p:spPr>
        <p:txBody>
          <a:bodyPr wrap="none" anchor="ctr">
            <a:prstTxWarp prst="textNoShape">
              <a:avLst/>
            </a:prstTxWarp>
          </a:bodyP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61D2C89-DEAC-714C-924B-5D438A406C68}" type="slidenum">
              <a:rPr lang="en-US"/>
              <a:pPr/>
              <a:t>38</a:t>
            </a:fld>
            <a:endParaRPr lang="en-US"/>
          </a:p>
        </p:txBody>
      </p:sp>
      <p:sp>
        <p:nvSpPr>
          <p:cNvPr id="154626" name="Rectangle 2"/>
          <p:cNvSpPr>
            <a:spLocks noGrp="1" noChangeArrowheads="1"/>
          </p:cNvSpPr>
          <p:nvPr>
            <p:ph type="title"/>
          </p:nvPr>
        </p:nvSpPr>
        <p:spPr>
          <a:xfrm>
            <a:off x="685800" y="228600"/>
            <a:ext cx="8077200" cy="1143000"/>
          </a:xfrm>
        </p:spPr>
        <p:txBody>
          <a:bodyPr/>
          <a:lstStyle/>
          <a:p>
            <a:r>
              <a:rPr lang="en-US" sz="3600"/>
              <a:t>Scalars, Vectors, Tensors: NOTATION</a:t>
            </a:r>
          </a:p>
        </p:txBody>
      </p:sp>
      <p:sp>
        <p:nvSpPr>
          <p:cNvPr id="154627" name="Rectangle 3"/>
          <p:cNvSpPr>
            <a:spLocks noGrp="1" noChangeArrowheads="1"/>
          </p:cNvSpPr>
          <p:nvPr>
            <p:ph type="body" idx="1"/>
          </p:nvPr>
        </p:nvSpPr>
        <p:spPr>
          <a:xfrm>
            <a:off x="685800" y="1219200"/>
            <a:ext cx="7848600" cy="5410200"/>
          </a:xfrm>
        </p:spPr>
        <p:txBody>
          <a:bodyPr/>
          <a:lstStyle/>
          <a:p>
            <a:pPr>
              <a:lnSpc>
                <a:spcPct val="90000"/>
              </a:lnSpc>
            </a:pPr>
            <a:r>
              <a:rPr lang="en-US" sz="2000"/>
              <a:t>General case: three dimensions</a:t>
            </a:r>
          </a:p>
          <a:p>
            <a:pPr>
              <a:lnSpc>
                <a:spcPct val="90000"/>
              </a:lnSpc>
            </a:pPr>
            <a:r>
              <a:rPr lang="en-US" sz="2000"/>
              <a:t>Vector: needs </a:t>
            </a:r>
            <a:r>
              <a:rPr lang="en-US" sz="2000" i="1"/>
              <a:t>3 numbers </a:t>
            </a:r>
            <a:r>
              <a:rPr lang="en-US" sz="2000"/>
              <a:t>or coefficients to quantify its </a:t>
            </a:r>
            <a:r>
              <a:rPr lang="en-US" sz="2000" i="1"/>
              <a:t>x</a:t>
            </a:r>
            <a:r>
              <a:rPr lang="en-US" sz="2000"/>
              <a:t>, </a:t>
            </a:r>
            <a:r>
              <a:rPr lang="en-US" sz="2000" i="1"/>
              <a:t>y</a:t>
            </a:r>
            <a:r>
              <a:rPr lang="en-US" sz="2000"/>
              <a:t> and </a:t>
            </a:r>
            <a:r>
              <a:rPr lang="en-US" sz="2000" i="1"/>
              <a:t>z</a:t>
            </a:r>
            <a:r>
              <a:rPr lang="en-US" sz="2000"/>
              <a:t> components.  </a:t>
            </a:r>
          </a:p>
          <a:p>
            <a:pPr>
              <a:lnSpc>
                <a:spcPct val="90000"/>
              </a:lnSpc>
            </a:pPr>
            <a:r>
              <a:rPr lang="en-US" sz="2000"/>
              <a:t>Two notations for vectors: “vector-tensor notation” where </a:t>
            </a:r>
            <a:r>
              <a:rPr lang="en-US" sz="2000" b="1"/>
              <a:t>bold-face </a:t>
            </a:r>
            <a:r>
              <a:rPr lang="en-US" sz="2000"/>
              <a:t>implies higher-than-scalar nature; “component notation” where a suffix(-es) show how many coefficients are needed.</a:t>
            </a:r>
          </a:p>
          <a:p>
            <a:pPr>
              <a:lnSpc>
                <a:spcPct val="90000"/>
              </a:lnSpc>
            </a:pPr>
            <a:r>
              <a:rPr lang="en-US" sz="2000"/>
              <a:t>Vector: either </a:t>
            </a:r>
            <a:r>
              <a:rPr lang="en-US" sz="2000" b="1"/>
              <a:t>b</a:t>
            </a:r>
            <a:r>
              <a:rPr lang="en-US" sz="2000"/>
              <a:t> or </a:t>
            </a:r>
            <a:r>
              <a:rPr lang="en-US" sz="2000" i="1">
                <a:latin typeface="Times" pitchFamily="-112" charset="0"/>
              </a:rPr>
              <a:t>b</a:t>
            </a:r>
            <a:r>
              <a:rPr lang="en-US" sz="2000" i="1" baseline="-25000">
                <a:latin typeface="Times" pitchFamily="-112" charset="0"/>
              </a:rPr>
              <a:t>i</a:t>
            </a:r>
            <a:r>
              <a:rPr lang="en-US" sz="2000" i="1">
                <a:latin typeface="Times" pitchFamily="-112" charset="0"/>
              </a:rPr>
              <a:t>,i</a:t>
            </a:r>
            <a:r>
              <a:rPr lang="en-US" sz="2000" i="1">
                <a:latin typeface="Symbol" pitchFamily="-112" charset="2"/>
                <a:sym typeface="Symbol" pitchFamily="-112" charset="2"/>
              </a:rPr>
              <a:t></a:t>
            </a:r>
            <a:r>
              <a:rPr lang="en-US" sz="2000" i="1">
                <a:latin typeface="Times" pitchFamily="-112" charset="0"/>
              </a:rPr>
              <a:t>{1,2,3}</a:t>
            </a:r>
            <a:r>
              <a:rPr lang="en-US" sz="2000" i="1">
                <a:sym typeface="Symbol" pitchFamily="-112" charset="2"/>
              </a:rPr>
              <a:t>, or, </a:t>
            </a:r>
            <a:r>
              <a:rPr lang="en-US" sz="2000" i="1">
                <a:latin typeface="Times" pitchFamily="-112" charset="0"/>
              </a:rPr>
              <a:t>i</a:t>
            </a:r>
            <a:r>
              <a:rPr lang="en-US" sz="2000" i="1">
                <a:latin typeface="Symbol" pitchFamily="-112" charset="2"/>
                <a:sym typeface="Symbol" pitchFamily="-112" charset="2"/>
              </a:rPr>
              <a:t></a:t>
            </a:r>
            <a:r>
              <a:rPr lang="en-US" sz="2000" i="1">
                <a:latin typeface="Times" pitchFamily="-112" charset="0"/>
              </a:rPr>
              <a:t>{x,y,z}</a:t>
            </a:r>
            <a:r>
              <a:rPr lang="en-US" sz="2000">
                <a:sym typeface="Symbol" pitchFamily="-112" charset="2"/>
              </a:rPr>
              <a:t>.</a:t>
            </a:r>
          </a:p>
          <a:p>
            <a:pPr>
              <a:lnSpc>
                <a:spcPct val="90000"/>
              </a:lnSpc>
            </a:pPr>
            <a:r>
              <a:rPr lang="en-US" sz="2000">
                <a:sym typeface="Symbol" pitchFamily="-112" charset="2"/>
              </a:rPr>
              <a:t>2nd rank tensor: either </a:t>
            </a:r>
            <a:r>
              <a:rPr lang="en-US" sz="2000" b="1">
                <a:sym typeface="Symbol" pitchFamily="-112" charset="2"/>
              </a:rPr>
              <a:t>T</a:t>
            </a:r>
            <a:r>
              <a:rPr lang="en-US" sz="2000">
                <a:sym typeface="Symbol" pitchFamily="-112" charset="2"/>
              </a:rPr>
              <a:t> or</a:t>
            </a:r>
            <a:r>
              <a:rPr lang="en-US" sz="2000">
                <a:latin typeface="Times" pitchFamily="-112" charset="0"/>
              </a:rPr>
              <a:t> </a:t>
            </a:r>
            <a:r>
              <a:rPr lang="en-US" sz="2000" i="1">
                <a:latin typeface="Times" pitchFamily="-112" charset="0"/>
              </a:rPr>
              <a:t>T</a:t>
            </a:r>
            <a:r>
              <a:rPr lang="en-US" sz="2000" i="1" baseline="-25000">
                <a:latin typeface="Times" pitchFamily="-112" charset="0"/>
              </a:rPr>
              <a:t>ij</a:t>
            </a:r>
            <a:r>
              <a:rPr lang="en-US" sz="2000" i="1">
                <a:latin typeface="Times" pitchFamily="-112" charset="0"/>
              </a:rPr>
              <a:t>, i,j</a:t>
            </a:r>
            <a:r>
              <a:rPr lang="en-US" sz="2000" i="1">
                <a:sym typeface="Symbol" pitchFamily="-112" charset="2"/>
              </a:rPr>
              <a:t></a:t>
            </a:r>
            <a:r>
              <a:rPr lang="en-US" sz="2000" i="1">
                <a:latin typeface="Times" pitchFamily="-112" charset="0"/>
              </a:rPr>
              <a:t>{1,2,3}</a:t>
            </a:r>
            <a:endParaRPr lang="en-US" sz="2000">
              <a:sym typeface="Symbol" pitchFamily="-112" charset="2"/>
            </a:endParaRPr>
          </a:p>
          <a:p>
            <a:pPr>
              <a:lnSpc>
                <a:spcPct val="90000"/>
              </a:lnSpc>
            </a:pPr>
            <a:r>
              <a:rPr lang="en-US" sz="2000">
                <a:sym typeface="Symbol" pitchFamily="-112" charset="2"/>
              </a:rPr>
              <a:t>Advantage of vector-tensor notation is that the equations work in any reference frame.  By contrast, when component notation is used, the actual values of the coefficients depend on which reference frame is used.</a:t>
            </a:r>
          </a:p>
          <a:p>
            <a:pPr>
              <a:lnSpc>
                <a:spcPct val="90000"/>
              </a:lnSpc>
            </a:pPr>
            <a:r>
              <a:rPr lang="en-US" sz="2000"/>
              <a:t>If you see subscripts attached to a quantity, it is (almost always) a tensor and the Einstein summation convention is assumed. The Einstein summation convention says that a repeated index (on the RHS) implies summation over that index (typically 1,2, and 3 in 3D).</a:t>
            </a:r>
            <a:endParaRPr lang="en-US" sz="2000" i="1">
              <a:sym typeface="Symbol" pitchFamily="-112" charset="2"/>
            </a:endParaRPr>
          </a:p>
        </p:txBody>
      </p:sp>
      <p:sp>
        <p:nvSpPr>
          <p:cNvPr id="154628" name="Rectangle 4"/>
          <p:cNvSpPr>
            <a:spLocks noChangeArrowheads="1"/>
          </p:cNvSpPr>
          <p:nvPr/>
        </p:nvSpPr>
        <p:spPr bwMode="auto">
          <a:xfrm>
            <a:off x="0" y="5091113"/>
            <a:ext cx="1066800" cy="319087"/>
          </a:xfrm>
          <a:prstGeom prst="rect">
            <a:avLst/>
          </a:prstGeom>
          <a:noFill/>
          <a:ln w="9525">
            <a:solidFill>
              <a:schemeClr val="bg1"/>
            </a:solidFill>
            <a:miter lim="800000"/>
            <a:headEnd/>
            <a:tailEnd/>
          </a:ln>
          <a:effectLst/>
        </p:spPr>
        <p:txBody>
          <a:bodyPr wrap="none" anchor="ctr">
            <a:prstTxWarp prst="textNoShape">
              <a:avLst/>
            </a:prstTxWarp>
          </a:bodyP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54B9776C-87E6-E844-8882-7C9DBFB5AFEB}" type="slidenum">
              <a:rPr lang="en-US"/>
              <a:pPr/>
              <a:t>39</a:t>
            </a:fld>
            <a:endParaRPr lang="en-US"/>
          </a:p>
        </p:txBody>
      </p:sp>
      <p:sp>
        <p:nvSpPr>
          <p:cNvPr id="94210" name="Rectangle 2"/>
          <p:cNvSpPr>
            <a:spLocks noGrp="1" noChangeArrowheads="1"/>
          </p:cNvSpPr>
          <p:nvPr>
            <p:ph type="title"/>
          </p:nvPr>
        </p:nvSpPr>
        <p:spPr/>
        <p:txBody>
          <a:bodyPr/>
          <a:lstStyle/>
          <a:p>
            <a:r>
              <a:rPr lang="en-US"/>
              <a:t>Other Euler angle definitions</a:t>
            </a:r>
          </a:p>
        </p:txBody>
      </p:sp>
      <p:sp>
        <p:nvSpPr>
          <p:cNvPr id="94211" name="Rectangle 3"/>
          <p:cNvSpPr>
            <a:spLocks noGrp="1" noChangeArrowheads="1"/>
          </p:cNvSpPr>
          <p:nvPr>
            <p:ph type="body" idx="1"/>
          </p:nvPr>
        </p:nvSpPr>
        <p:spPr>
          <a:xfrm>
            <a:off x="685800" y="1371600"/>
            <a:ext cx="7772400" cy="4114800"/>
          </a:xfrm>
        </p:spPr>
        <p:txBody>
          <a:bodyPr/>
          <a:lstStyle/>
          <a:p>
            <a:pPr>
              <a:lnSpc>
                <a:spcPct val="90000"/>
              </a:lnSpc>
            </a:pPr>
            <a:r>
              <a:rPr lang="en-US" sz="2400"/>
              <a:t>A confusing aspect of texture analysis is that there are multiple definitions of the Euler angles.  </a:t>
            </a:r>
          </a:p>
          <a:p>
            <a:pPr>
              <a:lnSpc>
                <a:spcPct val="90000"/>
              </a:lnSpc>
            </a:pPr>
            <a:r>
              <a:rPr lang="en-US" sz="2400"/>
              <a:t>Definitions according to </a:t>
            </a:r>
            <a:r>
              <a:rPr lang="en-US" sz="2400" i="1"/>
              <a:t>Bunge</a:t>
            </a:r>
            <a:r>
              <a:rPr lang="en-US" sz="2400"/>
              <a:t>, </a:t>
            </a:r>
            <a:r>
              <a:rPr lang="en-US" sz="2400" i="1"/>
              <a:t>Roe </a:t>
            </a:r>
            <a:r>
              <a:rPr lang="en-US" sz="2400"/>
              <a:t>and </a:t>
            </a:r>
            <a:r>
              <a:rPr lang="en-US" sz="2400" i="1"/>
              <a:t>Kocks </a:t>
            </a:r>
            <a:r>
              <a:rPr lang="en-US" sz="2400"/>
              <a:t>are in common use.</a:t>
            </a:r>
          </a:p>
          <a:p>
            <a:pPr>
              <a:lnSpc>
                <a:spcPct val="90000"/>
              </a:lnSpc>
            </a:pPr>
            <a:r>
              <a:rPr lang="en-US" sz="2400"/>
              <a:t>Components have </a:t>
            </a:r>
            <a:r>
              <a:rPr lang="en-US" sz="2400" i="1"/>
              <a:t>different values of Euler angles</a:t>
            </a:r>
            <a:r>
              <a:rPr lang="en-US" sz="2400"/>
              <a:t> depending on which definition is used.</a:t>
            </a:r>
          </a:p>
          <a:p>
            <a:pPr>
              <a:lnSpc>
                <a:spcPct val="90000"/>
              </a:lnSpc>
            </a:pPr>
            <a:r>
              <a:rPr lang="en-US" sz="2400"/>
              <a:t>The </a:t>
            </a:r>
            <a:r>
              <a:rPr lang="en-US" sz="2400" i="1"/>
              <a:t>Bunge </a:t>
            </a:r>
            <a:r>
              <a:rPr lang="en-US" sz="2400"/>
              <a:t>definition is the most common.</a:t>
            </a:r>
          </a:p>
          <a:p>
            <a:pPr>
              <a:lnSpc>
                <a:spcPct val="90000"/>
              </a:lnSpc>
            </a:pPr>
            <a:r>
              <a:rPr lang="en-US" sz="2400"/>
              <a:t>The differences between the definitions are based on differences in the sense of rotation, and the choice of rotation axis for the second angle.</a:t>
            </a:r>
          </a:p>
          <a:p>
            <a:pPr>
              <a:lnSpc>
                <a:spcPct val="90000"/>
              </a:lnSpc>
            </a:pPr>
            <a:r>
              <a:rPr lang="en-US" sz="2400"/>
              <a:t>In physics, the Roe definition is standard.</a:t>
            </a:r>
          </a:p>
        </p:txBody>
      </p:sp>
      <p:sp>
        <p:nvSpPr>
          <p:cNvPr id="94212" name="Text Box 4"/>
          <p:cNvSpPr txBox="1">
            <a:spLocks noChangeArrowheads="1"/>
          </p:cNvSpPr>
          <p:nvPr/>
        </p:nvSpPr>
        <p:spPr bwMode="auto">
          <a:xfrm>
            <a:off x="863600" y="6354763"/>
            <a:ext cx="7289800" cy="406400"/>
          </a:xfrm>
          <a:prstGeom prst="rect">
            <a:avLst/>
          </a:prstGeom>
          <a:solidFill>
            <a:srgbClr val="FFFF99"/>
          </a:solidFill>
          <a:ln w="9525">
            <a:solidFill>
              <a:schemeClr val="tx1"/>
            </a:solidFill>
            <a:miter lim="800000"/>
            <a:headEnd/>
            <a:tailEnd/>
          </a:ln>
          <a:effectLst/>
        </p:spPr>
        <p:txBody>
          <a:bodyPr wrap="none">
            <a:prstTxWarp prst="textNoShape">
              <a:avLst/>
            </a:prstTxWarp>
            <a:spAutoFit/>
          </a:bodyPr>
          <a:lstStyle/>
          <a:p>
            <a:r>
              <a:rPr lang="en-US" sz="2000">
                <a:latin typeface="Times" pitchFamily="-112" charset="0"/>
              </a:rPr>
              <a:t>Obj/notation </a:t>
            </a:r>
            <a:r>
              <a:rPr lang="en-US" sz="2000">
                <a:solidFill>
                  <a:srgbClr val="FF0000"/>
                </a:solidFill>
                <a:latin typeface="Times" pitchFamily="-112" charset="0"/>
              </a:rPr>
              <a:t> </a:t>
            </a:r>
            <a:r>
              <a:rPr lang="en-US" sz="2000">
                <a:latin typeface="Times" pitchFamily="-112" charset="0"/>
              </a:rPr>
              <a:t>AxisTransformation  Matrix  </a:t>
            </a:r>
            <a:r>
              <a:rPr lang="en-US" sz="2000">
                <a:solidFill>
                  <a:srgbClr val="FF0000"/>
                </a:solidFill>
                <a:latin typeface="Times" pitchFamily="-112" charset="0"/>
              </a:rPr>
              <a:t>EulerAngles</a:t>
            </a:r>
            <a:r>
              <a:rPr lang="en-US" sz="2000">
                <a:latin typeface="Times" pitchFamily="-112" charset="0"/>
              </a:rPr>
              <a:t>  Components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In-Class Questions: 2</a:t>
            </a:r>
            <a:endParaRPr lang="ja-JP" altLang="en-US" dirty="0"/>
          </a:p>
        </p:txBody>
      </p:sp>
      <p:sp>
        <p:nvSpPr>
          <p:cNvPr id="3" name="Content Placeholder 2"/>
          <p:cNvSpPr>
            <a:spLocks noGrp="1"/>
          </p:cNvSpPr>
          <p:nvPr>
            <p:ph idx="1"/>
          </p:nvPr>
        </p:nvSpPr>
        <p:spPr/>
        <p:txBody>
          <a:bodyPr/>
          <a:lstStyle/>
          <a:p>
            <a:pPr marL="514350" indent="-514350">
              <a:buFont typeface="+mj-lt"/>
              <a:buAutoNum type="arabicPeriod"/>
            </a:pPr>
            <a:r>
              <a:rPr lang="en-US" altLang="ja-JP" sz="2800" dirty="0" smtClean="0"/>
              <a:t>Given an orientation matrix based on Miller indices, and one based on Euler angles, explain the relationship between them.</a:t>
            </a:r>
          </a:p>
          <a:p>
            <a:pPr marL="514350" indent="-514350">
              <a:buFont typeface="+mj-lt"/>
              <a:buAutoNum type="arabicPeriod"/>
            </a:pPr>
            <a:r>
              <a:rPr lang="en-US" altLang="ja-JP" sz="2800" dirty="0" smtClean="0"/>
              <a:t>Explain the difference between “active” and ”passive” rotations.</a:t>
            </a:r>
          </a:p>
          <a:p>
            <a:pPr marL="514350" indent="-514350">
              <a:buFont typeface="+mj-lt"/>
              <a:buAutoNum type="arabicPeriod"/>
            </a:pPr>
            <a:r>
              <a:rPr lang="en-US" altLang="ja-JP" sz="2800" dirty="0" smtClean="0"/>
              <a:t>Write out a definition of a transformation matrix in terms of the old and new axes.</a:t>
            </a:r>
          </a:p>
          <a:p>
            <a:pPr marL="514350" indent="-514350">
              <a:buFont typeface="+mj-lt"/>
              <a:buAutoNum type="arabicPeriod"/>
            </a:pPr>
            <a:r>
              <a:rPr lang="en-US" altLang="ja-JP" sz="2800" dirty="0" smtClean="0"/>
              <a:t>Explain how to obtain Euler angles from an orientation matrix (see Qu. 1 above).</a:t>
            </a:r>
            <a:endParaRPr lang="ja-JP" altLang="en-US" sz="2800" dirty="0"/>
          </a:p>
        </p:txBody>
      </p:sp>
      <p:sp>
        <p:nvSpPr>
          <p:cNvPr id="4" name="Slide Number Placeholder 3"/>
          <p:cNvSpPr>
            <a:spLocks noGrp="1"/>
          </p:cNvSpPr>
          <p:nvPr>
            <p:ph type="sldNum" sz="quarter" idx="12"/>
          </p:nvPr>
        </p:nvSpPr>
        <p:spPr/>
        <p:txBody>
          <a:bodyPr/>
          <a:lstStyle/>
          <a:p>
            <a:fld id="{F5CD18EF-691C-AE46-B192-B15EF0C8CD03}"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 name="Slide Number Placeholder 4"/>
          <p:cNvSpPr>
            <a:spLocks noGrp="1"/>
          </p:cNvSpPr>
          <p:nvPr>
            <p:ph type="sldNum" sz="quarter" idx="12"/>
          </p:nvPr>
        </p:nvSpPr>
        <p:spPr/>
        <p:txBody>
          <a:bodyPr/>
          <a:lstStyle/>
          <a:p>
            <a:fld id="{4F6C9436-2207-F24A-AA03-45EA4B880822}" type="slidenum">
              <a:rPr lang="en-US"/>
              <a:pPr/>
              <a:t>40</a:t>
            </a:fld>
            <a:endParaRPr lang="en-US"/>
          </a:p>
        </p:txBody>
      </p:sp>
      <p:sp>
        <p:nvSpPr>
          <p:cNvPr id="64514" name="Rectangle 2"/>
          <p:cNvSpPr>
            <a:spLocks noGrp="1" noChangeArrowheads="1"/>
          </p:cNvSpPr>
          <p:nvPr>
            <p:ph type="title"/>
          </p:nvPr>
        </p:nvSpPr>
        <p:spPr>
          <a:xfrm>
            <a:off x="685800" y="-76200"/>
            <a:ext cx="7772400" cy="1143000"/>
          </a:xfrm>
        </p:spPr>
        <p:txBody>
          <a:bodyPr/>
          <a:lstStyle/>
          <a:p>
            <a:r>
              <a:rPr lang="en-US"/>
              <a:t>Matrix with Kocks Angles</a:t>
            </a:r>
          </a:p>
        </p:txBody>
      </p:sp>
      <p:graphicFrame>
        <p:nvGraphicFramePr>
          <p:cNvPr id="64515" name="Object 3"/>
          <p:cNvGraphicFramePr>
            <a:graphicFrameLocks noChangeAspect="1"/>
          </p:cNvGraphicFramePr>
          <p:nvPr/>
        </p:nvGraphicFramePr>
        <p:xfrm>
          <a:off x="827088" y="2209800"/>
          <a:ext cx="7488237" cy="3295650"/>
        </p:xfrm>
        <a:graphic>
          <a:graphicData uri="http://schemas.openxmlformats.org/presentationml/2006/ole">
            <p:oleObj spid="_x0000_s64515" name="Equation" r:id="rId4" imgW="3289300" imgH="1447800" progId="Equation.3">
              <p:embed/>
            </p:oleObj>
          </a:graphicData>
        </a:graphic>
      </p:graphicFrame>
      <p:sp>
        <p:nvSpPr>
          <p:cNvPr id="64516" name="Text Box 4"/>
          <p:cNvSpPr txBox="1">
            <a:spLocks noChangeArrowheads="1"/>
          </p:cNvSpPr>
          <p:nvPr/>
        </p:nvSpPr>
        <p:spPr bwMode="auto">
          <a:xfrm>
            <a:off x="3260725" y="1016000"/>
            <a:ext cx="2373313" cy="641350"/>
          </a:xfrm>
          <a:prstGeom prst="rect">
            <a:avLst/>
          </a:prstGeom>
          <a:noFill/>
          <a:ln w="9525">
            <a:noFill/>
            <a:miter lim="800000"/>
            <a:headEnd/>
            <a:tailEnd/>
          </a:ln>
          <a:effectLst/>
        </p:spPr>
        <p:txBody>
          <a:bodyPr wrap="none">
            <a:prstTxWarp prst="textNoShape">
              <a:avLst/>
            </a:prstTxWarp>
            <a:spAutoFit/>
          </a:bodyPr>
          <a:lstStyle/>
          <a:p>
            <a:r>
              <a:rPr lang="en-US" sz="3600" i="1">
                <a:latin typeface="Times" pitchFamily="-112" charset="0"/>
                <a:ea typeface="Times" pitchFamily="-112" charset="0"/>
                <a:cs typeface="Times" pitchFamily="-112" charset="0"/>
              </a:rPr>
              <a:t>a(</a:t>
            </a:r>
            <a:r>
              <a:rPr lang="en-US" sz="3600" i="1">
                <a:latin typeface="Symbol" pitchFamily="-112" charset="2"/>
                <a:ea typeface="Times" pitchFamily="-112" charset="0"/>
                <a:cs typeface="Times" pitchFamily="-112" charset="0"/>
              </a:rPr>
              <a:t>Y</a:t>
            </a:r>
            <a:r>
              <a:rPr lang="en-US" sz="3600" i="1">
                <a:latin typeface="Times" pitchFamily="-112" charset="0"/>
                <a:ea typeface="Times" pitchFamily="-112" charset="0"/>
                <a:cs typeface="Times" pitchFamily="-112" charset="0"/>
              </a:rPr>
              <a:t>,</a:t>
            </a:r>
            <a:r>
              <a:rPr lang="en-US" sz="3600" i="1">
                <a:latin typeface="Symbol" pitchFamily="-112" charset="2"/>
                <a:ea typeface="Times" pitchFamily="-112" charset="0"/>
                <a:cs typeface="Times" pitchFamily="-112" charset="0"/>
              </a:rPr>
              <a:t>Q</a:t>
            </a:r>
            <a:r>
              <a:rPr lang="en-US" sz="3600" i="1">
                <a:latin typeface="Times" pitchFamily="-112" charset="0"/>
                <a:ea typeface="Times" pitchFamily="-112" charset="0"/>
                <a:cs typeface="Times" pitchFamily="-112" charset="0"/>
              </a:rPr>
              <a:t>,</a:t>
            </a:r>
            <a:r>
              <a:rPr lang="en-US" sz="3600" i="1">
                <a:latin typeface="Symbol" pitchFamily="-112" charset="2"/>
                <a:ea typeface="Times" pitchFamily="-112" charset="0"/>
                <a:cs typeface="Times" pitchFamily="-112" charset="0"/>
              </a:rPr>
              <a:t>f</a:t>
            </a:r>
            <a:r>
              <a:rPr lang="en-US" sz="3600" i="1">
                <a:latin typeface="Times" pitchFamily="-112" charset="0"/>
                <a:ea typeface="Times" pitchFamily="-112" charset="0"/>
                <a:cs typeface="Times" pitchFamily="-112" charset="0"/>
              </a:rPr>
              <a:t>)</a:t>
            </a:r>
            <a:r>
              <a:rPr lang="en-US" sz="3600">
                <a:latin typeface="Times" pitchFamily="-112" charset="0"/>
                <a:ea typeface="Times" pitchFamily="-112" charset="0"/>
                <a:cs typeface="Times" pitchFamily="-112" charset="0"/>
              </a:rPr>
              <a:t> = </a:t>
            </a:r>
          </a:p>
        </p:txBody>
      </p:sp>
      <p:sp>
        <p:nvSpPr>
          <p:cNvPr id="64517" name="Rectangle 5"/>
          <p:cNvSpPr>
            <a:spLocks noChangeArrowheads="1"/>
          </p:cNvSpPr>
          <p:nvPr/>
        </p:nvSpPr>
        <p:spPr bwMode="auto">
          <a:xfrm>
            <a:off x="6553200" y="2057400"/>
            <a:ext cx="1524000" cy="3429000"/>
          </a:xfrm>
          <a:prstGeom prst="rect">
            <a:avLst/>
          </a:prstGeom>
          <a:noFill/>
          <a:ln w="28575" cap="rnd">
            <a:solidFill>
              <a:srgbClr val="FF0000"/>
            </a:solidFill>
            <a:prstDash val="sysDot"/>
            <a:miter lim="800000"/>
            <a:headEnd/>
            <a:tailEnd/>
          </a:ln>
          <a:effectLst/>
        </p:spPr>
        <p:txBody>
          <a:bodyPr wrap="none" anchor="ctr">
            <a:prstTxWarp prst="textNoShape">
              <a:avLst/>
            </a:prstTxWarp>
          </a:bodyPr>
          <a:lstStyle/>
          <a:p>
            <a:endParaRPr lang="en-US"/>
          </a:p>
        </p:txBody>
      </p:sp>
      <p:sp>
        <p:nvSpPr>
          <p:cNvPr id="64518" name="Text Box 6"/>
          <p:cNvSpPr txBox="1">
            <a:spLocks noChangeArrowheads="1"/>
          </p:cNvSpPr>
          <p:nvPr/>
        </p:nvSpPr>
        <p:spPr bwMode="auto">
          <a:xfrm>
            <a:off x="6994525" y="1036638"/>
            <a:ext cx="974725" cy="579437"/>
          </a:xfrm>
          <a:prstGeom prst="rect">
            <a:avLst/>
          </a:prstGeom>
          <a:noFill/>
          <a:ln w="9525">
            <a:noFill/>
            <a:miter lim="800000"/>
            <a:headEnd/>
            <a:tailEnd/>
          </a:ln>
          <a:effectLst/>
        </p:spPr>
        <p:txBody>
          <a:bodyPr wrap="none">
            <a:prstTxWarp prst="textNoShape">
              <a:avLst/>
            </a:prstTxWarp>
            <a:spAutoFit/>
          </a:bodyPr>
          <a:lstStyle/>
          <a:p>
            <a:r>
              <a:rPr lang="en-US" sz="3200">
                <a:solidFill>
                  <a:srgbClr val="FF0000"/>
                </a:solidFill>
                <a:latin typeface="Times" pitchFamily="-112" charset="0"/>
              </a:rPr>
              <a:t>(hkl)</a:t>
            </a:r>
          </a:p>
        </p:txBody>
      </p:sp>
      <p:sp>
        <p:nvSpPr>
          <p:cNvPr id="64519" name="Rectangle 7"/>
          <p:cNvSpPr>
            <a:spLocks noChangeArrowheads="1"/>
          </p:cNvSpPr>
          <p:nvPr/>
        </p:nvSpPr>
        <p:spPr bwMode="auto">
          <a:xfrm>
            <a:off x="990600" y="2133600"/>
            <a:ext cx="2743200" cy="3429000"/>
          </a:xfrm>
          <a:prstGeom prst="rect">
            <a:avLst/>
          </a:prstGeom>
          <a:noFill/>
          <a:ln w="28575" cap="rnd">
            <a:solidFill>
              <a:schemeClr val="accent2"/>
            </a:solidFill>
            <a:prstDash val="sysDot"/>
            <a:miter lim="800000"/>
            <a:headEnd/>
            <a:tailEnd/>
          </a:ln>
          <a:effectLst/>
        </p:spPr>
        <p:txBody>
          <a:bodyPr wrap="none" anchor="ctr">
            <a:prstTxWarp prst="textNoShape">
              <a:avLst/>
            </a:prstTxWarp>
          </a:bodyPr>
          <a:lstStyle/>
          <a:p>
            <a:endParaRPr lang="en-US"/>
          </a:p>
        </p:txBody>
      </p:sp>
      <p:sp>
        <p:nvSpPr>
          <p:cNvPr id="64520" name="Text Box 8"/>
          <p:cNvSpPr txBox="1">
            <a:spLocks noChangeArrowheads="1"/>
          </p:cNvSpPr>
          <p:nvPr/>
        </p:nvSpPr>
        <p:spPr bwMode="auto">
          <a:xfrm>
            <a:off x="1524000" y="1052513"/>
            <a:ext cx="1154113" cy="579437"/>
          </a:xfrm>
          <a:prstGeom prst="rect">
            <a:avLst/>
          </a:prstGeom>
          <a:noFill/>
          <a:ln w="9525">
            <a:noFill/>
            <a:miter lim="800000"/>
            <a:headEnd/>
            <a:tailEnd/>
          </a:ln>
          <a:effectLst/>
        </p:spPr>
        <p:txBody>
          <a:bodyPr wrap="none">
            <a:prstTxWarp prst="textNoShape">
              <a:avLst/>
            </a:prstTxWarp>
            <a:spAutoFit/>
          </a:bodyPr>
          <a:lstStyle/>
          <a:p>
            <a:r>
              <a:rPr lang="en-US" sz="3200">
                <a:solidFill>
                  <a:schemeClr val="accent2"/>
                </a:solidFill>
                <a:latin typeface="Times" pitchFamily="-112" charset="0"/>
              </a:rPr>
              <a:t>[uvw]</a:t>
            </a:r>
          </a:p>
        </p:txBody>
      </p:sp>
      <p:sp>
        <p:nvSpPr>
          <p:cNvPr id="64521" name="Text Box 9"/>
          <p:cNvSpPr txBox="1">
            <a:spLocks noChangeArrowheads="1"/>
          </p:cNvSpPr>
          <p:nvPr/>
        </p:nvSpPr>
        <p:spPr bwMode="auto">
          <a:xfrm>
            <a:off x="441325" y="5588000"/>
            <a:ext cx="7026275" cy="641350"/>
          </a:xfrm>
          <a:prstGeom prst="rect">
            <a:avLst/>
          </a:prstGeom>
          <a:noFill/>
          <a:ln w="9525">
            <a:noFill/>
            <a:miter lim="800000"/>
            <a:headEnd/>
            <a:tailEnd/>
          </a:ln>
          <a:effectLst/>
        </p:spPr>
        <p:txBody>
          <a:bodyPr wrap="none">
            <a:prstTxWarp prst="textNoShape">
              <a:avLst/>
            </a:prstTxWarp>
            <a:spAutoFit/>
          </a:bodyPr>
          <a:lstStyle/>
          <a:p>
            <a:r>
              <a:rPr lang="en-US" sz="2800">
                <a:latin typeface="Times" pitchFamily="-112" charset="0"/>
              </a:rPr>
              <a:t>Note: obtain transpose by exchanging </a:t>
            </a:r>
            <a:r>
              <a:rPr lang="en-US" sz="3600" i="1">
                <a:latin typeface="Symbol" pitchFamily="-112" charset="2"/>
                <a:ea typeface="Times" pitchFamily="-112" charset="0"/>
                <a:cs typeface="Times" pitchFamily="-112" charset="0"/>
              </a:rPr>
              <a:t>f</a:t>
            </a:r>
            <a:r>
              <a:rPr lang="en-US" sz="2800">
                <a:latin typeface="Times" pitchFamily="-112" charset="0"/>
              </a:rPr>
              <a:t> and </a:t>
            </a:r>
            <a:r>
              <a:rPr lang="en-US" sz="3600" i="1">
                <a:latin typeface="Symbol" pitchFamily="-112" charset="2"/>
                <a:ea typeface="Times" pitchFamily="-112" charset="0"/>
                <a:cs typeface="Times" pitchFamily="-112" charset="0"/>
              </a:rPr>
              <a:t>Y</a:t>
            </a:r>
            <a:r>
              <a:rPr lang="en-US" sz="2800">
                <a:latin typeface="Times" pitchFamily="-112" charset="0"/>
              </a:rPr>
              <a:t>.</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 name="Slide Number Placeholder 4"/>
          <p:cNvSpPr>
            <a:spLocks noGrp="1"/>
          </p:cNvSpPr>
          <p:nvPr>
            <p:ph type="sldNum" sz="quarter" idx="12"/>
          </p:nvPr>
        </p:nvSpPr>
        <p:spPr/>
        <p:txBody>
          <a:bodyPr/>
          <a:lstStyle/>
          <a:p>
            <a:fld id="{3B8D5DBD-5A31-5440-B814-D6B40FF112C7}" type="slidenum">
              <a:rPr lang="en-US"/>
              <a:pPr/>
              <a:t>41</a:t>
            </a:fld>
            <a:endParaRPr lang="en-US"/>
          </a:p>
        </p:txBody>
      </p:sp>
      <p:sp>
        <p:nvSpPr>
          <p:cNvPr id="65538" name="Rectangle 2"/>
          <p:cNvSpPr>
            <a:spLocks noGrp="1" noChangeArrowheads="1"/>
          </p:cNvSpPr>
          <p:nvPr>
            <p:ph type="title"/>
          </p:nvPr>
        </p:nvSpPr>
        <p:spPr/>
        <p:txBody>
          <a:bodyPr/>
          <a:lstStyle/>
          <a:p>
            <a:r>
              <a:rPr lang="en-US"/>
              <a:t>Matrix with Roe angles</a:t>
            </a:r>
          </a:p>
        </p:txBody>
      </p:sp>
      <p:graphicFrame>
        <p:nvGraphicFramePr>
          <p:cNvPr id="65539" name="Object 3"/>
          <p:cNvGraphicFramePr>
            <a:graphicFrameLocks noChangeAspect="1"/>
          </p:cNvGraphicFramePr>
          <p:nvPr/>
        </p:nvGraphicFramePr>
        <p:xfrm>
          <a:off x="914400" y="2667000"/>
          <a:ext cx="7659688" cy="3384550"/>
        </p:xfrm>
        <a:graphic>
          <a:graphicData uri="http://schemas.openxmlformats.org/presentationml/2006/ole">
            <p:oleObj spid="_x0000_s65539" name="Equation" r:id="rId4" imgW="3276600" imgH="1447800" progId="Equation.3">
              <p:embed/>
            </p:oleObj>
          </a:graphicData>
        </a:graphic>
      </p:graphicFrame>
      <p:sp>
        <p:nvSpPr>
          <p:cNvPr id="65540" name="Text Box 4"/>
          <p:cNvSpPr txBox="1">
            <a:spLocks noChangeArrowheads="1"/>
          </p:cNvSpPr>
          <p:nvPr/>
        </p:nvSpPr>
        <p:spPr bwMode="auto">
          <a:xfrm>
            <a:off x="3489325" y="1854200"/>
            <a:ext cx="2222500" cy="641350"/>
          </a:xfrm>
          <a:prstGeom prst="rect">
            <a:avLst/>
          </a:prstGeom>
          <a:noFill/>
          <a:ln w="9525">
            <a:noFill/>
            <a:miter lim="800000"/>
            <a:headEnd/>
            <a:tailEnd/>
          </a:ln>
          <a:effectLst/>
        </p:spPr>
        <p:txBody>
          <a:bodyPr wrap="none">
            <a:prstTxWarp prst="textNoShape">
              <a:avLst/>
            </a:prstTxWarp>
            <a:spAutoFit/>
          </a:bodyPr>
          <a:lstStyle/>
          <a:p>
            <a:r>
              <a:rPr lang="en-US" sz="3600" i="1">
                <a:latin typeface="Times" pitchFamily="-112" charset="0"/>
                <a:ea typeface="Times" pitchFamily="-112" charset="0"/>
                <a:cs typeface="Times" pitchFamily="-112" charset="0"/>
              </a:rPr>
              <a:t>a(</a:t>
            </a:r>
            <a:r>
              <a:rPr lang="en-US" sz="3600" i="1">
                <a:latin typeface="Symbol" pitchFamily="-112" charset="2"/>
                <a:ea typeface="Times" pitchFamily="-112" charset="0"/>
                <a:cs typeface="Times" pitchFamily="-112" charset="0"/>
              </a:rPr>
              <a:t>y</a:t>
            </a:r>
            <a:r>
              <a:rPr lang="en-US" sz="3600" i="1">
                <a:latin typeface="Times" pitchFamily="-112" charset="0"/>
                <a:ea typeface="Times" pitchFamily="-112" charset="0"/>
                <a:cs typeface="Times" pitchFamily="-112" charset="0"/>
              </a:rPr>
              <a:t>,</a:t>
            </a:r>
            <a:r>
              <a:rPr lang="en-US" sz="3600" i="1">
                <a:latin typeface="Symbol" pitchFamily="-112" charset="2"/>
                <a:ea typeface="Times" pitchFamily="-112" charset="0"/>
                <a:cs typeface="Times" pitchFamily="-112" charset="0"/>
              </a:rPr>
              <a:t>q</a:t>
            </a:r>
            <a:r>
              <a:rPr lang="en-US" sz="3600" i="1">
                <a:latin typeface="Times" pitchFamily="-112" charset="0"/>
                <a:ea typeface="Times" pitchFamily="-112" charset="0"/>
                <a:cs typeface="Times" pitchFamily="-112" charset="0"/>
              </a:rPr>
              <a:t>,</a:t>
            </a:r>
            <a:r>
              <a:rPr lang="en-US" sz="3600" i="1">
                <a:latin typeface="Symbol" pitchFamily="-112" charset="2"/>
                <a:ea typeface="Times" pitchFamily="-112" charset="0"/>
                <a:cs typeface="Times" pitchFamily="-112" charset="0"/>
              </a:rPr>
              <a:t>f</a:t>
            </a:r>
            <a:r>
              <a:rPr lang="en-US" sz="3600" i="1">
                <a:latin typeface="Times" pitchFamily="-112" charset="0"/>
                <a:ea typeface="Times" pitchFamily="-112" charset="0"/>
                <a:cs typeface="Times" pitchFamily="-112" charset="0"/>
              </a:rPr>
              <a:t>)</a:t>
            </a:r>
            <a:r>
              <a:rPr lang="en-US" sz="3600">
                <a:latin typeface="Times" pitchFamily="-112" charset="0"/>
                <a:ea typeface="Times" pitchFamily="-112" charset="0"/>
                <a:cs typeface="Times" pitchFamily="-112" charset="0"/>
              </a:rPr>
              <a:t> = </a:t>
            </a:r>
          </a:p>
        </p:txBody>
      </p:sp>
      <p:sp>
        <p:nvSpPr>
          <p:cNvPr id="65541" name="Rectangle 5"/>
          <p:cNvSpPr>
            <a:spLocks noChangeArrowheads="1"/>
          </p:cNvSpPr>
          <p:nvPr/>
        </p:nvSpPr>
        <p:spPr bwMode="auto">
          <a:xfrm>
            <a:off x="6553200" y="2514600"/>
            <a:ext cx="1905000" cy="3657600"/>
          </a:xfrm>
          <a:prstGeom prst="rect">
            <a:avLst/>
          </a:prstGeom>
          <a:noFill/>
          <a:ln w="28575" cap="rnd">
            <a:solidFill>
              <a:srgbClr val="FF0000"/>
            </a:solidFill>
            <a:prstDash val="sysDot"/>
            <a:miter lim="800000"/>
            <a:headEnd/>
            <a:tailEnd/>
          </a:ln>
          <a:effectLst/>
        </p:spPr>
        <p:txBody>
          <a:bodyPr wrap="none" anchor="ctr">
            <a:prstTxWarp prst="textNoShape">
              <a:avLst/>
            </a:prstTxWarp>
          </a:bodyPr>
          <a:lstStyle/>
          <a:p>
            <a:endParaRPr lang="en-US"/>
          </a:p>
        </p:txBody>
      </p:sp>
      <p:sp>
        <p:nvSpPr>
          <p:cNvPr id="65542" name="Text Box 6"/>
          <p:cNvSpPr txBox="1">
            <a:spLocks noChangeArrowheads="1"/>
          </p:cNvSpPr>
          <p:nvPr/>
        </p:nvSpPr>
        <p:spPr bwMode="auto">
          <a:xfrm>
            <a:off x="6994525" y="1722438"/>
            <a:ext cx="974725" cy="579437"/>
          </a:xfrm>
          <a:prstGeom prst="rect">
            <a:avLst/>
          </a:prstGeom>
          <a:noFill/>
          <a:ln w="9525">
            <a:noFill/>
            <a:miter lim="800000"/>
            <a:headEnd/>
            <a:tailEnd/>
          </a:ln>
          <a:effectLst/>
        </p:spPr>
        <p:txBody>
          <a:bodyPr wrap="none">
            <a:prstTxWarp prst="textNoShape">
              <a:avLst/>
            </a:prstTxWarp>
            <a:spAutoFit/>
          </a:bodyPr>
          <a:lstStyle/>
          <a:p>
            <a:r>
              <a:rPr lang="en-US" sz="3200">
                <a:solidFill>
                  <a:srgbClr val="FF0000"/>
                </a:solidFill>
                <a:latin typeface="Times" pitchFamily="-112" charset="0"/>
              </a:rPr>
              <a:t>(hkl)</a:t>
            </a:r>
          </a:p>
        </p:txBody>
      </p:sp>
      <p:sp>
        <p:nvSpPr>
          <p:cNvPr id="65543" name="Rectangle 7"/>
          <p:cNvSpPr>
            <a:spLocks noChangeArrowheads="1"/>
          </p:cNvSpPr>
          <p:nvPr/>
        </p:nvSpPr>
        <p:spPr bwMode="auto">
          <a:xfrm>
            <a:off x="990600" y="2590800"/>
            <a:ext cx="2743200" cy="3657600"/>
          </a:xfrm>
          <a:prstGeom prst="rect">
            <a:avLst/>
          </a:prstGeom>
          <a:noFill/>
          <a:ln w="28575" cap="rnd">
            <a:solidFill>
              <a:schemeClr val="accent2"/>
            </a:solidFill>
            <a:prstDash val="sysDot"/>
            <a:miter lim="800000"/>
            <a:headEnd/>
            <a:tailEnd/>
          </a:ln>
          <a:effectLst/>
        </p:spPr>
        <p:txBody>
          <a:bodyPr wrap="none" anchor="ctr">
            <a:prstTxWarp prst="textNoShape">
              <a:avLst/>
            </a:prstTxWarp>
          </a:bodyPr>
          <a:lstStyle/>
          <a:p>
            <a:endParaRPr lang="en-US"/>
          </a:p>
        </p:txBody>
      </p:sp>
      <p:sp>
        <p:nvSpPr>
          <p:cNvPr id="65544" name="Text Box 8"/>
          <p:cNvSpPr txBox="1">
            <a:spLocks noChangeArrowheads="1"/>
          </p:cNvSpPr>
          <p:nvPr/>
        </p:nvSpPr>
        <p:spPr bwMode="auto">
          <a:xfrm>
            <a:off x="1524000" y="1738313"/>
            <a:ext cx="1154113" cy="579437"/>
          </a:xfrm>
          <a:prstGeom prst="rect">
            <a:avLst/>
          </a:prstGeom>
          <a:noFill/>
          <a:ln w="9525">
            <a:noFill/>
            <a:miter lim="800000"/>
            <a:headEnd/>
            <a:tailEnd/>
          </a:ln>
          <a:effectLst/>
        </p:spPr>
        <p:txBody>
          <a:bodyPr wrap="none">
            <a:prstTxWarp prst="textNoShape">
              <a:avLst/>
            </a:prstTxWarp>
            <a:spAutoFit/>
          </a:bodyPr>
          <a:lstStyle/>
          <a:p>
            <a:r>
              <a:rPr lang="en-US" sz="3200">
                <a:solidFill>
                  <a:schemeClr val="accent2"/>
                </a:solidFill>
                <a:latin typeface="Times" pitchFamily="-112" charset="0"/>
              </a:rPr>
              <a:t>[uvw]</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Slide Number Placeholder 4"/>
          <p:cNvSpPr>
            <a:spLocks noGrp="1"/>
          </p:cNvSpPr>
          <p:nvPr>
            <p:ph type="sldNum" sz="quarter" idx="12"/>
          </p:nvPr>
        </p:nvSpPr>
        <p:spPr/>
        <p:txBody>
          <a:bodyPr/>
          <a:lstStyle/>
          <a:p>
            <a:fld id="{214E3093-8887-CB47-99E1-FA261AE06C9A}" type="slidenum">
              <a:rPr lang="en-US"/>
              <a:pPr/>
              <a:t>42</a:t>
            </a:fld>
            <a:endParaRPr lang="en-US"/>
          </a:p>
        </p:txBody>
      </p:sp>
      <p:sp>
        <p:nvSpPr>
          <p:cNvPr id="106498" name="Rectangle 2"/>
          <p:cNvSpPr>
            <a:spLocks noGrp="1" noChangeArrowheads="1"/>
          </p:cNvSpPr>
          <p:nvPr>
            <p:ph type="title"/>
          </p:nvPr>
        </p:nvSpPr>
        <p:spPr/>
        <p:txBody>
          <a:bodyPr/>
          <a:lstStyle/>
          <a:p>
            <a:r>
              <a:rPr lang="en-US"/>
              <a:t>Euler Angle Definitions</a:t>
            </a:r>
          </a:p>
        </p:txBody>
      </p:sp>
      <p:graphicFrame>
        <p:nvGraphicFramePr>
          <p:cNvPr id="106499" name="Object 3"/>
          <p:cNvGraphicFramePr>
            <a:graphicFrameLocks noChangeAspect="1"/>
          </p:cNvGraphicFramePr>
          <p:nvPr/>
        </p:nvGraphicFramePr>
        <p:xfrm>
          <a:off x="1219200" y="1219200"/>
          <a:ext cx="6604000" cy="3533775"/>
        </p:xfrm>
        <a:graphic>
          <a:graphicData uri="http://schemas.openxmlformats.org/presentationml/2006/ole">
            <p:oleObj spid="_x0000_s106499" name="Document" r:id="rId4" imgW="3606800" imgH="1930400" progId="Word.Document.8">
              <p:embed/>
            </p:oleObj>
          </a:graphicData>
        </a:graphic>
      </p:graphicFrame>
      <p:sp>
        <p:nvSpPr>
          <p:cNvPr id="106500" name="Text Box 4"/>
          <p:cNvSpPr txBox="1">
            <a:spLocks noChangeArrowheads="1"/>
          </p:cNvSpPr>
          <p:nvPr/>
        </p:nvSpPr>
        <p:spPr bwMode="auto">
          <a:xfrm>
            <a:off x="533400" y="4724400"/>
            <a:ext cx="8201025" cy="1554163"/>
          </a:xfrm>
          <a:prstGeom prst="rect">
            <a:avLst/>
          </a:prstGeom>
          <a:noFill/>
          <a:ln w="9525">
            <a:noFill/>
            <a:miter lim="800000"/>
            <a:headEnd/>
            <a:tailEnd/>
          </a:ln>
          <a:effectLst/>
        </p:spPr>
        <p:txBody>
          <a:bodyPr wrap="none">
            <a:prstTxWarp prst="textNoShape">
              <a:avLst/>
            </a:prstTxWarp>
            <a:spAutoFit/>
          </a:bodyPr>
          <a:lstStyle/>
          <a:p>
            <a:r>
              <a:rPr lang="en-US" sz="3200" i="1">
                <a:latin typeface="Times" pitchFamily="-112" charset="0"/>
              </a:rPr>
              <a:t>Bunge</a:t>
            </a:r>
            <a:r>
              <a:rPr lang="en-US" sz="3200">
                <a:latin typeface="Times" pitchFamily="-112" charset="0"/>
              </a:rPr>
              <a:t> and </a:t>
            </a:r>
            <a:r>
              <a:rPr lang="en-US" sz="3200" i="1">
                <a:latin typeface="Times" pitchFamily="-112" charset="0"/>
              </a:rPr>
              <a:t>Canova </a:t>
            </a:r>
            <a:r>
              <a:rPr lang="en-US" sz="3200">
                <a:latin typeface="Times" pitchFamily="-112" charset="0"/>
              </a:rPr>
              <a:t>are inverse to one another</a:t>
            </a:r>
            <a:br>
              <a:rPr lang="en-US" sz="3200">
                <a:latin typeface="Times" pitchFamily="-112" charset="0"/>
              </a:rPr>
            </a:br>
            <a:r>
              <a:rPr lang="en-US" sz="3200" i="1">
                <a:latin typeface="Times" pitchFamily="-112" charset="0"/>
              </a:rPr>
              <a:t>Kocks </a:t>
            </a:r>
            <a:r>
              <a:rPr lang="en-US" sz="3200">
                <a:latin typeface="Times" pitchFamily="-112" charset="0"/>
              </a:rPr>
              <a:t>and </a:t>
            </a:r>
            <a:r>
              <a:rPr lang="en-US" sz="3200" i="1">
                <a:latin typeface="Times" pitchFamily="-112" charset="0"/>
              </a:rPr>
              <a:t>Roe </a:t>
            </a:r>
            <a:r>
              <a:rPr lang="en-US" sz="3200">
                <a:latin typeface="Times" pitchFamily="-112" charset="0"/>
              </a:rPr>
              <a:t>differ by sign of third angle</a:t>
            </a:r>
            <a:br>
              <a:rPr lang="en-US" sz="3200">
                <a:latin typeface="Times" pitchFamily="-112" charset="0"/>
              </a:rPr>
            </a:br>
            <a:r>
              <a:rPr lang="en-US" sz="3200" i="1">
                <a:latin typeface="Times" pitchFamily="-112" charset="0"/>
              </a:rPr>
              <a:t>Bunge </a:t>
            </a:r>
            <a:r>
              <a:rPr lang="en-US" sz="3200">
                <a:latin typeface="Times" pitchFamily="-112" charset="0"/>
              </a:rPr>
              <a:t>rotates about x’, </a:t>
            </a:r>
            <a:r>
              <a:rPr lang="en-US" sz="3200" i="1">
                <a:latin typeface="Times" pitchFamily="-112" charset="0"/>
              </a:rPr>
              <a:t>Kocks </a:t>
            </a:r>
            <a:r>
              <a:rPr lang="en-US" sz="3200">
                <a:latin typeface="Times" pitchFamily="-112" charset="0"/>
              </a:rPr>
              <a:t>about </a:t>
            </a:r>
            <a:r>
              <a:rPr lang="en-US" sz="3200" i="1">
                <a:latin typeface="Times" pitchFamily="-112" charset="0"/>
              </a:rPr>
              <a:t>y’</a:t>
            </a:r>
            <a:r>
              <a:rPr lang="en-US" sz="3200">
                <a:latin typeface="Times" pitchFamily="-112" charset="0"/>
              </a:rPr>
              <a:t> </a:t>
            </a:r>
            <a:r>
              <a:rPr lang="en-US" sz="2800">
                <a:latin typeface="Times" pitchFamily="-112" charset="0"/>
              </a:rPr>
              <a:t>(2nd angle)</a:t>
            </a:r>
            <a:endParaRPr lang="en-US" sz="3200">
              <a:latin typeface="Times" pitchFamily="-112" charset="0"/>
            </a:endParaRPr>
          </a:p>
        </p:txBody>
      </p:sp>
      <p:sp>
        <p:nvSpPr>
          <p:cNvPr id="106501" name="Text Box 5"/>
          <p:cNvSpPr txBox="1">
            <a:spLocks noChangeArrowheads="1"/>
          </p:cNvSpPr>
          <p:nvPr/>
        </p:nvSpPr>
        <p:spPr bwMode="auto">
          <a:xfrm>
            <a:off x="722313" y="6354763"/>
            <a:ext cx="7289800" cy="406400"/>
          </a:xfrm>
          <a:prstGeom prst="rect">
            <a:avLst/>
          </a:prstGeom>
          <a:solidFill>
            <a:srgbClr val="FFFF99"/>
          </a:solidFill>
          <a:ln w="9525">
            <a:solidFill>
              <a:schemeClr val="tx1"/>
            </a:solidFill>
            <a:miter lim="800000"/>
            <a:headEnd/>
            <a:tailEnd/>
          </a:ln>
          <a:effectLst/>
        </p:spPr>
        <p:txBody>
          <a:bodyPr wrap="none">
            <a:prstTxWarp prst="textNoShape">
              <a:avLst/>
            </a:prstTxWarp>
            <a:spAutoFit/>
          </a:bodyPr>
          <a:lstStyle/>
          <a:p>
            <a:r>
              <a:rPr lang="en-US" sz="2000">
                <a:latin typeface="Times" pitchFamily="-112" charset="0"/>
              </a:rPr>
              <a:t>Obj/notation </a:t>
            </a:r>
            <a:r>
              <a:rPr lang="en-US" sz="2000">
                <a:solidFill>
                  <a:srgbClr val="FF0000"/>
                </a:solidFill>
                <a:latin typeface="Times" pitchFamily="-112" charset="0"/>
              </a:rPr>
              <a:t> </a:t>
            </a:r>
            <a:r>
              <a:rPr lang="en-US" sz="2000">
                <a:latin typeface="Times" pitchFamily="-112" charset="0"/>
              </a:rPr>
              <a:t>AxisTransformation  Matrix  </a:t>
            </a:r>
            <a:r>
              <a:rPr lang="en-US" sz="2000">
                <a:solidFill>
                  <a:srgbClr val="FF0000"/>
                </a:solidFill>
                <a:latin typeface="Times" pitchFamily="-112" charset="0"/>
              </a:rPr>
              <a:t>EulerAngles</a:t>
            </a:r>
            <a:r>
              <a:rPr lang="en-US" sz="2000">
                <a:latin typeface="Times" pitchFamily="-112" charset="0"/>
              </a:rPr>
              <a:t>  Components</a:t>
            </a:r>
          </a:p>
        </p:txBody>
      </p:sp>
      <p:sp>
        <p:nvSpPr>
          <p:cNvPr id="106502" name="Text Box 6"/>
          <p:cNvSpPr txBox="1">
            <a:spLocks noChangeArrowheads="1"/>
          </p:cNvSpPr>
          <p:nvPr/>
        </p:nvSpPr>
        <p:spPr bwMode="auto">
          <a:xfrm>
            <a:off x="7756525" y="2620963"/>
            <a:ext cx="804863" cy="396875"/>
          </a:xfrm>
          <a:prstGeom prst="rect">
            <a:avLst/>
          </a:prstGeom>
          <a:noFill/>
          <a:ln w="9525">
            <a:noFill/>
            <a:miter lim="800000"/>
            <a:headEnd/>
            <a:tailEnd/>
          </a:ln>
          <a:effectLst/>
        </p:spPr>
        <p:txBody>
          <a:bodyPr wrap="none">
            <a:prstTxWarp prst="textNoShape">
              <a:avLst/>
            </a:prstTxWarp>
            <a:spAutoFit/>
          </a:bodyPr>
          <a:lstStyle/>
          <a:p>
            <a:r>
              <a:rPr lang="en-US" sz="2000" i="1">
                <a:latin typeface="Times" pitchFamily="-112" charset="0"/>
              </a:rPr>
              <a:t>Kocks</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7540FE65-BAA6-9143-9361-9D1B4EE85B8F}" type="slidenum">
              <a:rPr lang="en-US"/>
              <a:pPr/>
              <a:t>43</a:t>
            </a:fld>
            <a:endParaRPr lang="en-US"/>
          </a:p>
        </p:txBody>
      </p:sp>
      <p:sp>
        <p:nvSpPr>
          <p:cNvPr id="107522" name="Rectangle 2"/>
          <p:cNvSpPr>
            <a:spLocks noGrp="1" noChangeArrowheads="1"/>
          </p:cNvSpPr>
          <p:nvPr>
            <p:ph type="title"/>
          </p:nvPr>
        </p:nvSpPr>
        <p:spPr/>
        <p:txBody>
          <a:bodyPr/>
          <a:lstStyle/>
          <a:p>
            <a:r>
              <a:rPr lang="en-US"/>
              <a:t>Conversions</a:t>
            </a:r>
          </a:p>
        </p:txBody>
      </p:sp>
      <p:graphicFrame>
        <p:nvGraphicFramePr>
          <p:cNvPr id="107523" name="Object 3"/>
          <p:cNvGraphicFramePr>
            <a:graphicFrameLocks noChangeAspect="1"/>
          </p:cNvGraphicFramePr>
          <p:nvPr/>
        </p:nvGraphicFramePr>
        <p:xfrm>
          <a:off x="425450" y="1981200"/>
          <a:ext cx="8291513" cy="3932238"/>
        </p:xfrm>
        <a:graphic>
          <a:graphicData uri="http://schemas.openxmlformats.org/presentationml/2006/ole">
            <p:oleObj spid="_x0000_s107523" name="Document" r:id="rId4" imgW="5626100" imgH="1841500" progId="Word.Document.8">
              <p:embed/>
            </p:oleObj>
          </a:graphicData>
        </a:graphic>
      </p:graphicFrame>
      <p:sp>
        <p:nvSpPr>
          <p:cNvPr id="107524" name="Text Box 4"/>
          <p:cNvSpPr txBox="1">
            <a:spLocks noChangeArrowheads="1"/>
          </p:cNvSpPr>
          <p:nvPr/>
        </p:nvSpPr>
        <p:spPr bwMode="auto">
          <a:xfrm>
            <a:off x="646113" y="6248400"/>
            <a:ext cx="7289800" cy="406400"/>
          </a:xfrm>
          <a:prstGeom prst="rect">
            <a:avLst/>
          </a:prstGeom>
          <a:solidFill>
            <a:srgbClr val="FFFF99"/>
          </a:solidFill>
          <a:ln w="9525">
            <a:solidFill>
              <a:schemeClr val="tx1"/>
            </a:solidFill>
            <a:miter lim="800000"/>
            <a:headEnd/>
            <a:tailEnd/>
          </a:ln>
          <a:effectLst/>
        </p:spPr>
        <p:txBody>
          <a:bodyPr wrap="none">
            <a:prstTxWarp prst="textNoShape">
              <a:avLst/>
            </a:prstTxWarp>
            <a:spAutoFit/>
          </a:bodyPr>
          <a:lstStyle/>
          <a:p>
            <a:r>
              <a:rPr lang="en-US" sz="2000">
                <a:latin typeface="Times" pitchFamily="-112" charset="0"/>
              </a:rPr>
              <a:t>Obj/notation </a:t>
            </a:r>
            <a:r>
              <a:rPr lang="en-US" sz="2000">
                <a:solidFill>
                  <a:srgbClr val="FF0000"/>
                </a:solidFill>
                <a:latin typeface="Times" pitchFamily="-112" charset="0"/>
              </a:rPr>
              <a:t> </a:t>
            </a:r>
            <a:r>
              <a:rPr lang="en-US" sz="2000">
                <a:latin typeface="Times" pitchFamily="-112" charset="0"/>
              </a:rPr>
              <a:t>AxisTransformation  Matrix  </a:t>
            </a:r>
            <a:r>
              <a:rPr lang="en-US" sz="2000">
                <a:solidFill>
                  <a:srgbClr val="FF0000"/>
                </a:solidFill>
                <a:latin typeface="Times" pitchFamily="-112" charset="0"/>
              </a:rPr>
              <a:t>EulerAngles</a:t>
            </a:r>
            <a:r>
              <a:rPr lang="en-US" sz="2000">
                <a:latin typeface="Times" pitchFamily="-112" charset="0"/>
              </a:rPr>
              <a:t>  Components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In Class Questions: 3</a:t>
            </a:r>
            <a:endParaRPr lang="ja-JP" altLang="en-US" dirty="0"/>
          </a:p>
        </p:txBody>
      </p:sp>
      <p:sp>
        <p:nvSpPr>
          <p:cNvPr id="3" name="Content Placeholder 2"/>
          <p:cNvSpPr>
            <a:spLocks noGrp="1"/>
          </p:cNvSpPr>
          <p:nvPr>
            <p:ph idx="1"/>
          </p:nvPr>
        </p:nvSpPr>
        <p:spPr/>
        <p:txBody>
          <a:bodyPr/>
          <a:lstStyle/>
          <a:p>
            <a:pPr marL="457200" indent="-457200">
              <a:buFont typeface="+mj-lt"/>
              <a:buAutoNum type="arabicPeriod"/>
            </a:pPr>
            <a:r>
              <a:rPr lang="en-US" altLang="ja-JP" sz="2400" dirty="0" smtClean="0"/>
              <a:t>Show that the 3 columns of the orientation matrix represent the coefficients of the unit vectors in </a:t>
            </a:r>
            <a:r>
              <a:rPr lang="en-US" altLang="ja-JP" sz="2400" dirty="0" smtClean="0"/>
              <a:t>(</a:t>
            </a:r>
            <a:r>
              <a:rPr lang="en-US" altLang="ja-JP" sz="2400" dirty="0" err="1" smtClean="0"/>
              <a:t>orthonormal</a:t>
            </a:r>
            <a:r>
              <a:rPr lang="en-US" altLang="ja-JP" sz="2400" dirty="0" smtClean="0"/>
              <a:t>) </a:t>
            </a:r>
            <a:r>
              <a:rPr lang="en-US" altLang="ja-JP" sz="2400" dirty="0" smtClean="0"/>
              <a:t>crystal coordinates that lie parallel to the 3 unit vectors of the sample frame.  Hint: use the definition of the orientation matrix.</a:t>
            </a:r>
          </a:p>
          <a:p>
            <a:pPr marL="457200" indent="-457200">
              <a:buFont typeface="+mj-lt"/>
              <a:buAutoNum type="arabicPeriod"/>
            </a:pPr>
            <a:r>
              <a:rPr lang="en-US" altLang="ja-JP" sz="2400" dirty="0" smtClean="0"/>
              <a:t>Show that the 3</a:t>
            </a:r>
            <a:r>
              <a:rPr lang="en-US" altLang="ja-JP" sz="2400" dirty="0" smtClean="0"/>
              <a:t> rows of </a:t>
            </a:r>
            <a:r>
              <a:rPr lang="en-US" altLang="ja-JP" sz="2400" dirty="0" smtClean="0"/>
              <a:t>the orientation matrix represent the coefficients of the unit vectors in</a:t>
            </a:r>
            <a:r>
              <a:rPr lang="en-US" altLang="ja-JP" sz="2400" dirty="0" smtClean="0"/>
              <a:t> sample coordinates </a:t>
            </a:r>
            <a:r>
              <a:rPr lang="en-US" altLang="ja-JP" sz="2400" dirty="0" smtClean="0"/>
              <a:t>that lie parallel to the 3 unit vectors of the</a:t>
            </a:r>
            <a:r>
              <a:rPr lang="en-US" altLang="ja-JP" sz="2400" dirty="0" smtClean="0"/>
              <a:t> </a:t>
            </a:r>
            <a:r>
              <a:rPr lang="en-US" altLang="ja-JP" sz="2400" dirty="0" smtClean="0"/>
              <a:t>(</a:t>
            </a:r>
            <a:r>
              <a:rPr lang="en-US" altLang="ja-JP" sz="2400" dirty="0" err="1" smtClean="0"/>
              <a:t>orthonormal</a:t>
            </a:r>
            <a:r>
              <a:rPr lang="en-US" altLang="ja-JP" sz="2400" dirty="0" smtClean="0"/>
              <a:t>) </a:t>
            </a:r>
            <a:r>
              <a:rPr lang="en-US" altLang="ja-JP" sz="2400" dirty="0" smtClean="0"/>
              <a:t>crystal frame.</a:t>
            </a:r>
          </a:p>
          <a:p>
            <a:pPr marL="457200" indent="-457200">
              <a:buFont typeface="+mj-lt"/>
              <a:buAutoNum type="arabicPeriod"/>
            </a:pPr>
            <a:r>
              <a:rPr lang="en-US" altLang="ja-JP" sz="2400" dirty="0" smtClean="0"/>
              <a:t>Explain why we need the two argument arc-tangent function to recover angles in the range 0-360°.</a:t>
            </a:r>
            <a:endParaRPr lang="ja-JP" altLang="en-US" sz="2400" dirty="0" smtClean="0"/>
          </a:p>
          <a:p>
            <a:pPr marL="457200" indent="-457200">
              <a:buFont typeface="+mj-lt"/>
              <a:buAutoNum type="arabicPeriod"/>
            </a:pPr>
            <a:endParaRPr lang="ja-JP" altLang="en-US" sz="2400" dirty="0"/>
          </a:p>
        </p:txBody>
      </p:sp>
      <p:sp>
        <p:nvSpPr>
          <p:cNvPr id="4" name="Slide Number Placeholder 3"/>
          <p:cNvSpPr>
            <a:spLocks noGrp="1"/>
          </p:cNvSpPr>
          <p:nvPr>
            <p:ph type="sldNum" sz="quarter" idx="12"/>
          </p:nvPr>
        </p:nvSpPr>
        <p:spPr/>
        <p:txBody>
          <a:bodyPr/>
          <a:lstStyle/>
          <a:p>
            <a:fld id="{F5CD18EF-691C-AE46-B192-B15EF0C8CD03}"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In Class </a:t>
            </a:r>
            <a:r>
              <a:rPr lang="en-US" altLang="ja-JP" dirty="0" smtClean="0"/>
              <a:t>Questions: 4</a:t>
            </a:r>
            <a:endParaRPr lang="ja-JP" altLang="en-US" dirty="0"/>
          </a:p>
        </p:txBody>
      </p:sp>
      <p:sp>
        <p:nvSpPr>
          <p:cNvPr id="3" name="Content Placeholder 2"/>
          <p:cNvSpPr>
            <a:spLocks noGrp="1"/>
          </p:cNvSpPr>
          <p:nvPr>
            <p:ph idx="1"/>
          </p:nvPr>
        </p:nvSpPr>
        <p:spPr>
          <a:xfrm>
            <a:off x="685800" y="1447800"/>
            <a:ext cx="7772400" cy="4724400"/>
          </a:xfrm>
        </p:spPr>
        <p:txBody>
          <a:bodyPr/>
          <a:lstStyle/>
          <a:p>
            <a:r>
              <a:rPr lang="en-US" altLang="ja-JP" dirty="0" smtClean="0"/>
              <a:t>Explain how to obtain the rotation angle and rotation axis from an orientation matrix.</a:t>
            </a:r>
          </a:p>
          <a:p>
            <a:r>
              <a:rPr lang="en-US" altLang="ja-JP" dirty="0" smtClean="0"/>
              <a:t>Give the definition of the </a:t>
            </a:r>
            <a:r>
              <a:rPr lang="en-US" altLang="ja-JP" dirty="0" err="1" smtClean="0"/>
              <a:t>Rodrigues</a:t>
            </a:r>
            <a:r>
              <a:rPr lang="en-US" altLang="ja-JP" dirty="0" smtClean="0"/>
              <a:t> vector in relation to a rotation axis and angle.</a:t>
            </a:r>
          </a:p>
          <a:p>
            <a:r>
              <a:rPr lang="en-US" altLang="ja-JP" dirty="0" smtClean="0"/>
              <a:t>Give the definition of the unit quaternion, again in </a:t>
            </a:r>
            <a:r>
              <a:rPr lang="en-US" altLang="ja-JP" dirty="0" smtClean="0"/>
              <a:t>relation to a rotation axis and angle.</a:t>
            </a:r>
            <a:endParaRPr lang="ja-JP" altLang="en-US" dirty="0"/>
          </a:p>
        </p:txBody>
      </p:sp>
      <p:sp>
        <p:nvSpPr>
          <p:cNvPr id="4" name="Slide Number Placeholder 3"/>
          <p:cNvSpPr>
            <a:spLocks noGrp="1"/>
          </p:cNvSpPr>
          <p:nvPr>
            <p:ph type="sldNum" sz="quarter" idx="12"/>
          </p:nvPr>
        </p:nvSpPr>
        <p:spPr/>
        <p:txBody>
          <a:bodyPr/>
          <a:lstStyle/>
          <a:p>
            <a:fld id="{F5CD18EF-691C-AE46-B192-B15EF0C8CD03}"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2D01B8DD-8500-FE49-A78F-349E9905E599}" type="slidenum">
              <a:rPr lang="en-US"/>
              <a:pPr/>
              <a:t>7</a:t>
            </a:fld>
            <a:endParaRPr lang="en-US"/>
          </a:p>
        </p:txBody>
      </p:sp>
      <p:sp>
        <p:nvSpPr>
          <p:cNvPr id="81922" name="Rectangle 2"/>
          <p:cNvSpPr>
            <a:spLocks noGrp="1" noChangeArrowheads="1"/>
          </p:cNvSpPr>
          <p:nvPr>
            <p:ph type="title"/>
          </p:nvPr>
        </p:nvSpPr>
        <p:spPr/>
        <p:txBody>
          <a:bodyPr/>
          <a:lstStyle/>
          <a:p>
            <a:r>
              <a:rPr lang="en-US"/>
              <a:t>Direction cosines</a:t>
            </a:r>
          </a:p>
        </p:txBody>
      </p:sp>
      <p:pic>
        <p:nvPicPr>
          <p:cNvPr id="81924" name="Picture 4"/>
          <p:cNvPicPr>
            <a:picLocks noChangeAspect="1" noChangeArrowheads="1"/>
          </p:cNvPicPr>
          <p:nvPr/>
        </p:nvPicPr>
        <mc:AlternateContent>
          <mc:Choice xmlns:ma="http://schemas.microsoft.com/office/mac/drawingml/2008/main" Requires="ma">
            <p:blipFill>
              <a:blip r:embed="rId4"/>
              <a:srcRect/>
              <a:stretch>
                <a:fillRect/>
              </a:stretch>
            </p:blipFill>
          </mc:Choice>
          <mc:Fallback>
            <p:blipFill>
              <a:blip r:embed="rId5"/>
              <a:srcRect/>
              <a:stretch>
                <a:fillRect/>
              </a:stretch>
            </p:blipFill>
          </mc:Fallback>
        </mc:AlternateContent>
        <p:spPr bwMode="auto">
          <a:xfrm>
            <a:off x="4267200" y="1295400"/>
            <a:ext cx="4800600" cy="3597275"/>
          </a:xfrm>
          <a:prstGeom prst="rect">
            <a:avLst/>
          </a:prstGeom>
          <a:noFill/>
          <a:ln w="9525">
            <a:noFill/>
            <a:miter lim="800000"/>
            <a:headEnd/>
            <a:tailEnd/>
          </a:ln>
          <a:effectLst/>
        </p:spPr>
      </p:pic>
      <p:sp>
        <p:nvSpPr>
          <p:cNvPr id="81925" name="Text Box 5"/>
          <p:cNvSpPr txBox="1">
            <a:spLocks noChangeArrowheads="1"/>
          </p:cNvSpPr>
          <p:nvPr/>
        </p:nvSpPr>
        <p:spPr bwMode="auto">
          <a:xfrm>
            <a:off x="1016000" y="6354763"/>
            <a:ext cx="7289800" cy="406400"/>
          </a:xfrm>
          <a:prstGeom prst="rect">
            <a:avLst/>
          </a:prstGeom>
          <a:solidFill>
            <a:srgbClr val="FFFF99"/>
          </a:solidFill>
          <a:ln w="9525">
            <a:solidFill>
              <a:schemeClr val="tx1"/>
            </a:solidFill>
            <a:miter lim="800000"/>
            <a:headEnd/>
            <a:tailEnd/>
          </a:ln>
          <a:effectLst/>
        </p:spPr>
        <p:txBody>
          <a:bodyPr wrap="none">
            <a:prstTxWarp prst="textNoShape">
              <a:avLst/>
            </a:prstTxWarp>
            <a:spAutoFit/>
          </a:bodyPr>
          <a:lstStyle/>
          <a:p>
            <a:r>
              <a:rPr lang="en-US" sz="2000">
                <a:latin typeface="Times" pitchFamily="-112" charset="0"/>
              </a:rPr>
              <a:t>Obj/notation </a:t>
            </a:r>
            <a:r>
              <a:rPr lang="en-US" sz="2000">
                <a:solidFill>
                  <a:srgbClr val="FF0000"/>
                </a:solidFill>
                <a:latin typeface="Times" pitchFamily="-112" charset="0"/>
              </a:rPr>
              <a:t> AxisTransformation</a:t>
            </a:r>
            <a:r>
              <a:rPr lang="en-US" sz="2000">
                <a:latin typeface="Times" pitchFamily="-112" charset="0"/>
              </a:rPr>
              <a:t>  Matrix  EulerAngles  Components</a:t>
            </a:r>
          </a:p>
        </p:txBody>
      </p:sp>
      <p:sp>
        <p:nvSpPr>
          <p:cNvPr id="81923" name="Rectangle 3"/>
          <p:cNvSpPr>
            <a:spLocks noGrp="1" noChangeArrowheads="1"/>
          </p:cNvSpPr>
          <p:nvPr>
            <p:ph type="body" idx="1"/>
          </p:nvPr>
        </p:nvSpPr>
        <p:spPr>
          <a:xfrm>
            <a:off x="533400" y="1295400"/>
            <a:ext cx="3886200" cy="4724400"/>
          </a:xfrm>
        </p:spPr>
        <p:txBody>
          <a:bodyPr/>
          <a:lstStyle/>
          <a:p>
            <a:pPr>
              <a:lnSpc>
                <a:spcPct val="90000"/>
              </a:lnSpc>
            </a:pPr>
            <a:r>
              <a:rPr lang="en-US" sz="2000"/>
              <a:t>Need the direction cosines for all 3 crystal axes.  Before proceeding, we review the definition of direction cosine.</a:t>
            </a:r>
          </a:p>
          <a:p>
            <a:pPr>
              <a:lnSpc>
                <a:spcPct val="90000"/>
              </a:lnSpc>
            </a:pPr>
            <a:r>
              <a:rPr lang="en-US" sz="2000"/>
              <a:t>A </a:t>
            </a:r>
            <a:r>
              <a:rPr lang="en-US" sz="2000" i="1"/>
              <a:t>direction cosine</a:t>
            </a:r>
            <a:r>
              <a:rPr lang="en-US" sz="2000"/>
              <a:t> is the cosine of the angle between a vector and a given direction or axis.</a:t>
            </a:r>
          </a:p>
          <a:p>
            <a:pPr>
              <a:lnSpc>
                <a:spcPct val="90000"/>
              </a:lnSpc>
            </a:pPr>
            <a:r>
              <a:rPr lang="en-US" sz="2000"/>
              <a:t>A direction cosine is equal to the dot product of a unit vector with a given unit axis vector.</a:t>
            </a:r>
          </a:p>
          <a:p>
            <a:pPr>
              <a:lnSpc>
                <a:spcPct val="90000"/>
              </a:lnSpc>
            </a:pPr>
            <a:r>
              <a:rPr lang="en-US" sz="2000"/>
              <a:t>Sets of direction cosines can be used to construct a </a:t>
            </a:r>
            <a:r>
              <a:rPr lang="en-US" sz="2000" i="1"/>
              <a:t>transformation matrix </a:t>
            </a:r>
            <a:r>
              <a:rPr lang="en-US" sz="2000"/>
              <a:t>from the vectors.</a:t>
            </a:r>
          </a:p>
        </p:txBody>
      </p:sp>
      <p:graphicFrame>
        <p:nvGraphicFramePr>
          <p:cNvPr id="7" name="Object 6"/>
          <p:cNvGraphicFramePr>
            <a:graphicFrameLocks noChangeAspect="1"/>
          </p:cNvGraphicFramePr>
          <p:nvPr/>
        </p:nvGraphicFramePr>
        <p:xfrm>
          <a:off x="5410200" y="5181600"/>
          <a:ext cx="2895600" cy="898634"/>
        </p:xfrm>
        <a:graphic>
          <a:graphicData uri="http://schemas.openxmlformats.org/presentationml/2006/ole">
            <p:oleObj spid="_x0000_s18434" name="Equation" r:id="rId6" imgW="1473200" imgH="457200" progId="Equation.3">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versus Passive Rotations</a:t>
            </a:r>
            <a:endParaRPr lang="en-US" dirty="0"/>
          </a:p>
        </p:txBody>
      </p:sp>
      <p:sp>
        <p:nvSpPr>
          <p:cNvPr id="3" name="Content Placeholder 2"/>
          <p:cNvSpPr>
            <a:spLocks noGrp="1"/>
          </p:cNvSpPr>
          <p:nvPr>
            <p:ph idx="1"/>
          </p:nvPr>
        </p:nvSpPr>
        <p:spPr>
          <a:xfrm>
            <a:off x="685800" y="1600200"/>
            <a:ext cx="7772400" cy="4648200"/>
          </a:xfrm>
        </p:spPr>
        <p:txBody>
          <a:bodyPr/>
          <a:lstStyle/>
          <a:p>
            <a:r>
              <a:rPr lang="en-US" sz="1600" dirty="0" smtClean="0"/>
              <a:t>Before we discuss the details of how to calculate orientation matrices, it is a good idea to summarize the difference between “active” and “passive” rotations, as mathematicians know them.  </a:t>
            </a:r>
          </a:p>
          <a:p>
            <a:r>
              <a:rPr lang="en-US" sz="1600" dirty="0" smtClean="0"/>
              <a:t>In materials science, we are mostly concerned with describing anisotropic properties of crystals and the aggregate anisotropy of polycrystalline materials, for which it is convenient to use tensors to describe those properties.</a:t>
            </a:r>
          </a:p>
          <a:p>
            <a:r>
              <a:rPr lang="en-US" sz="1600" dirty="0" smtClean="0"/>
              <a:t>For tensor quantities, we commonly need their coefficients in either the sample frame or the crystal frame.  For this we use “transformations of axes”, which are “passive rotations”, in the sense that the two frames share a common origin and differ by only a (proper) rotation.  The tensor quantities do not rotate in real space, however.</a:t>
            </a:r>
          </a:p>
          <a:p>
            <a:r>
              <a:rPr lang="en-US" sz="1600" dirty="0" smtClean="0"/>
              <a:t>In solid mechanics, however, it is more typical to need to describes the motions of objects.  Certain motions are just rotations and one can think of rotating a vector, for example, about the origin, in which case one is describing an “active rotation”.  Some object is rotated about the origin and moves through the frame.</a:t>
            </a:r>
          </a:p>
          <a:p>
            <a:r>
              <a:rPr lang="en-US" sz="2000" b="1" dirty="0" smtClean="0">
                <a:solidFill>
                  <a:srgbClr val="FF0000"/>
                </a:solidFill>
              </a:rPr>
              <a:t>For all work in texture we will consistently use axis transformations, a.k.a. passive rotations. </a:t>
            </a:r>
          </a:p>
        </p:txBody>
      </p:sp>
      <p:sp>
        <p:nvSpPr>
          <p:cNvPr id="4" name="Slide Number Placeholder 3"/>
          <p:cNvSpPr>
            <a:spLocks noGrp="1"/>
          </p:cNvSpPr>
          <p:nvPr>
            <p:ph type="sldNum" sz="quarter" idx="12"/>
          </p:nvPr>
        </p:nvSpPr>
        <p:spPr/>
        <p:txBody>
          <a:bodyPr/>
          <a:lstStyle/>
          <a:p>
            <a:fld id="{F5CD18EF-691C-AE46-B192-B15EF0C8CD03}"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 name="Slide Number Placeholder 4"/>
          <p:cNvSpPr>
            <a:spLocks noGrp="1"/>
          </p:cNvSpPr>
          <p:nvPr>
            <p:ph type="sldNum" sz="quarter" idx="12"/>
          </p:nvPr>
        </p:nvSpPr>
        <p:spPr/>
        <p:txBody>
          <a:bodyPr/>
          <a:lstStyle/>
          <a:p>
            <a:fld id="{E2417CDC-1C4B-544B-90CC-B6E70AC9D3A3}" type="slidenum">
              <a:rPr lang="en-US"/>
              <a:pPr/>
              <a:t>9</a:t>
            </a:fld>
            <a:endParaRPr lang="en-US"/>
          </a:p>
        </p:txBody>
      </p:sp>
      <p:sp>
        <p:nvSpPr>
          <p:cNvPr id="82946" name="Rectangle 2"/>
          <p:cNvSpPr>
            <a:spLocks noGrp="1" noChangeArrowheads="1"/>
          </p:cNvSpPr>
          <p:nvPr>
            <p:ph type="title"/>
          </p:nvPr>
        </p:nvSpPr>
        <p:spPr>
          <a:xfrm>
            <a:off x="685800" y="152400"/>
            <a:ext cx="7772400" cy="1143000"/>
          </a:xfrm>
        </p:spPr>
        <p:txBody>
          <a:bodyPr/>
          <a:lstStyle/>
          <a:p>
            <a:r>
              <a:rPr lang="en-US"/>
              <a:t>Rotation of axes in the plane:</a:t>
            </a:r>
            <a:br>
              <a:rPr lang="en-US"/>
            </a:br>
            <a:r>
              <a:rPr lang="en-US"/>
              <a:t>x, y = old axes; x’,y’ = new axes</a:t>
            </a:r>
          </a:p>
        </p:txBody>
      </p:sp>
      <p:sp>
        <p:nvSpPr>
          <p:cNvPr id="82947" name="Line 3"/>
          <p:cNvSpPr>
            <a:spLocks noChangeShapeType="1"/>
          </p:cNvSpPr>
          <p:nvPr/>
        </p:nvSpPr>
        <p:spPr bwMode="auto">
          <a:xfrm>
            <a:off x="4343400" y="5181600"/>
            <a:ext cx="3124200"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82948" name="Line 4"/>
          <p:cNvSpPr>
            <a:spLocks noChangeShapeType="1"/>
          </p:cNvSpPr>
          <p:nvPr/>
        </p:nvSpPr>
        <p:spPr bwMode="auto">
          <a:xfrm flipV="1">
            <a:off x="4343400" y="2133600"/>
            <a:ext cx="0" cy="30480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82951" name="Line 7"/>
          <p:cNvSpPr>
            <a:spLocks noChangeShapeType="1"/>
          </p:cNvSpPr>
          <p:nvPr/>
        </p:nvSpPr>
        <p:spPr bwMode="auto">
          <a:xfrm flipV="1">
            <a:off x="4343400" y="3810000"/>
            <a:ext cx="2971800" cy="1371600"/>
          </a:xfrm>
          <a:prstGeom prst="line">
            <a:avLst/>
          </a:prstGeom>
          <a:noFill/>
          <a:ln w="9525">
            <a:solidFill>
              <a:schemeClr val="accent2"/>
            </a:solidFill>
            <a:round/>
            <a:headEnd/>
            <a:tailEnd type="triangle" w="med" len="med"/>
          </a:ln>
          <a:effectLst/>
        </p:spPr>
        <p:txBody>
          <a:bodyPr wrap="none" anchor="ctr">
            <a:prstTxWarp prst="textNoShape">
              <a:avLst/>
            </a:prstTxWarp>
          </a:bodyPr>
          <a:lstStyle/>
          <a:p>
            <a:endParaRPr lang="en-US"/>
          </a:p>
        </p:txBody>
      </p:sp>
      <p:sp>
        <p:nvSpPr>
          <p:cNvPr id="82952" name="Line 8"/>
          <p:cNvSpPr>
            <a:spLocks noChangeShapeType="1"/>
          </p:cNvSpPr>
          <p:nvPr/>
        </p:nvSpPr>
        <p:spPr bwMode="auto">
          <a:xfrm flipH="1" flipV="1">
            <a:off x="3048000" y="2667000"/>
            <a:ext cx="1295400" cy="2514600"/>
          </a:xfrm>
          <a:prstGeom prst="line">
            <a:avLst/>
          </a:prstGeom>
          <a:noFill/>
          <a:ln w="9525">
            <a:solidFill>
              <a:schemeClr val="accent2"/>
            </a:solidFill>
            <a:round/>
            <a:headEnd/>
            <a:tailEnd type="triangle" w="med" len="med"/>
          </a:ln>
          <a:effectLst/>
        </p:spPr>
        <p:txBody>
          <a:bodyPr wrap="none" anchor="ctr">
            <a:prstTxWarp prst="textNoShape">
              <a:avLst/>
            </a:prstTxWarp>
          </a:bodyPr>
          <a:lstStyle/>
          <a:p>
            <a:endParaRPr lang="en-US"/>
          </a:p>
        </p:txBody>
      </p:sp>
      <p:sp>
        <p:nvSpPr>
          <p:cNvPr id="82953" name="Freeform 9"/>
          <p:cNvSpPr>
            <a:spLocks/>
          </p:cNvSpPr>
          <p:nvPr/>
        </p:nvSpPr>
        <p:spPr bwMode="auto">
          <a:xfrm>
            <a:off x="5715000" y="4572000"/>
            <a:ext cx="87313" cy="609600"/>
          </a:xfrm>
          <a:custGeom>
            <a:avLst/>
            <a:gdLst/>
            <a:ahLst/>
            <a:cxnLst>
              <a:cxn ang="0">
                <a:pos x="48" y="384"/>
              </a:cxn>
              <a:cxn ang="0">
                <a:pos x="48" y="240"/>
              </a:cxn>
              <a:cxn ang="0">
                <a:pos x="0" y="0"/>
              </a:cxn>
            </a:cxnLst>
            <a:rect l="0" t="0" r="r" b="b"/>
            <a:pathLst>
              <a:path w="55" h="384">
                <a:moveTo>
                  <a:pt x="48" y="384"/>
                </a:moveTo>
                <a:cubicBezTo>
                  <a:pt x="51" y="343"/>
                  <a:pt x="55" y="303"/>
                  <a:pt x="48" y="240"/>
                </a:cubicBezTo>
                <a:cubicBezTo>
                  <a:pt x="40" y="176"/>
                  <a:pt x="7" y="39"/>
                  <a:pt x="0" y="0"/>
                </a:cubicBezTo>
              </a:path>
            </a:pathLst>
          </a:custGeom>
          <a:noFill/>
          <a:ln w="9525">
            <a:solidFill>
              <a:schemeClr val="tx1"/>
            </a:solidFill>
            <a:round/>
            <a:headEnd type="none" w="med" len="med"/>
            <a:tailEnd type="triangle" w="med" len="med"/>
          </a:ln>
          <a:effectLst/>
        </p:spPr>
        <p:txBody>
          <a:bodyPr wrap="none" anchor="ctr">
            <a:prstTxWarp prst="textNoShape">
              <a:avLst/>
            </a:prstTxWarp>
          </a:bodyPr>
          <a:lstStyle/>
          <a:p>
            <a:endParaRPr lang="en-US"/>
          </a:p>
        </p:txBody>
      </p:sp>
      <p:sp>
        <p:nvSpPr>
          <p:cNvPr id="82954" name="Text Box 10"/>
          <p:cNvSpPr txBox="1">
            <a:spLocks noChangeArrowheads="1"/>
          </p:cNvSpPr>
          <p:nvPr/>
        </p:nvSpPr>
        <p:spPr bwMode="auto">
          <a:xfrm>
            <a:off x="6003925" y="4368800"/>
            <a:ext cx="422275" cy="641350"/>
          </a:xfrm>
          <a:prstGeom prst="rect">
            <a:avLst/>
          </a:prstGeom>
          <a:noFill/>
          <a:ln w="9525">
            <a:noFill/>
            <a:miter lim="800000"/>
            <a:headEnd/>
            <a:tailEnd/>
          </a:ln>
          <a:effectLst/>
        </p:spPr>
        <p:txBody>
          <a:bodyPr wrap="none">
            <a:prstTxWarp prst="textNoShape">
              <a:avLst/>
            </a:prstTxWarp>
            <a:spAutoFit/>
          </a:bodyPr>
          <a:lstStyle/>
          <a:p>
            <a:r>
              <a:rPr lang="en-US" sz="3600" i="1">
                <a:solidFill>
                  <a:schemeClr val="accent2"/>
                </a:solidFill>
                <a:latin typeface="Symbol" pitchFamily="-112" charset="2"/>
              </a:rPr>
              <a:t>q</a:t>
            </a:r>
            <a:endParaRPr lang="en-US" i="1">
              <a:latin typeface="Times" pitchFamily="-112" charset="0"/>
            </a:endParaRPr>
          </a:p>
        </p:txBody>
      </p:sp>
      <p:sp>
        <p:nvSpPr>
          <p:cNvPr id="82957" name="Line 13"/>
          <p:cNvSpPr>
            <a:spLocks noChangeShapeType="1"/>
          </p:cNvSpPr>
          <p:nvPr/>
        </p:nvSpPr>
        <p:spPr bwMode="auto">
          <a:xfrm flipV="1">
            <a:off x="4343400" y="2895600"/>
            <a:ext cx="1447800" cy="2286000"/>
          </a:xfrm>
          <a:prstGeom prst="line">
            <a:avLst/>
          </a:prstGeom>
          <a:noFill/>
          <a:ln w="38100">
            <a:solidFill>
              <a:srgbClr val="FF0000"/>
            </a:solidFill>
            <a:round/>
            <a:headEnd/>
            <a:tailEnd type="triangle" w="med" len="med"/>
          </a:ln>
          <a:effectLst/>
        </p:spPr>
        <p:txBody>
          <a:bodyPr wrap="none" anchor="ctr">
            <a:prstTxWarp prst="textNoShape">
              <a:avLst/>
            </a:prstTxWarp>
          </a:bodyPr>
          <a:lstStyle/>
          <a:p>
            <a:endParaRPr lang="en-US"/>
          </a:p>
        </p:txBody>
      </p:sp>
      <p:sp>
        <p:nvSpPr>
          <p:cNvPr id="82958" name="Text Box 14"/>
          <p:cNvSpPr txBox="1">
            <a:spLocks noChangeArrowheads="1"/>
          </p:cNvSpPr>
          <p:nvPr/>
        </p:nvSpPr>
        <p:spPr bwMode="auto">
          <a:xfrm>
            <a:off x="5851525" y="2332038"/>
            <a:ext cx="365125" cy="579437"/>
          </a:xfrm>
          <a:prstGeom prst="rect">
            <a:avLst/>
          </a:prstGeom>
          <a:noFill/>
          <a:ln w="9525">
            <a:noFill/>
            <a:miter lim="800000"/>
            <a:headEnd/>
            <a:tailEnd/>
          </a:ln>
          <a:effectLst/>
        </p:spPr>
        <p:txBody>
          <a:bodyPr wrap="none">
            <a:prstTxWarp prst="textNoShape">
              <a:avLst/>
            </a:prstTxWarp>
            <a:spAutoFit/>
          </a:bodyPr>
          <a:lstStyle/>
          <a:p>
            <a:r>
              <a:rPr lang="en-US" sz="3200" b="1" i="1">
                <a:latin typeface="Times" pitchFamily="-112" charset="0"/>
              </a:rPr>
              <a:t>v</a:t>
            </a:r>
            <a:endParaRPr lang="en-US" i="1">
              <a:latin typeface="Times" pitchFamily="-112" charset="0"/>
            </a:endParaRPr>
          </a:p>
        </p:txBody>
      </p:sp>
      <p:graphicFrame>
        <p:nvGraphicFramePr>
          <p:cNvPr id="82959" name="Object 15"/>
          <p:cNvGraphicFramePr>
            <a:graphicFrameLocks noChangeAspect="1"/>
          </p:cNvGraphicFramePr>
          <p:nvPr/>
        </p:nvGraphicFramePr>
        <p:xfrm>
          <a:off x="322263" y="4267200"/>
          <a:ext cx="3905250" cy="1196975"/>
        </p:xfrm>
        <a:graphic>
          <a:graphicData uri="http://schemas.openxmlformats.org/presentationml/2006/ole">
            <p:oleObj spid="_x0000_s82959" name="Equation" r:id="rId4" imgW="1409700" imgH="431800" progId="Equation.3">
              <p:embed/>
            </p:oleObj>
          </a:graphicData>
        </a:graphic>
      </p:graphicFrame>
      <p:sp>
        <p:nvSpPr>
          <p:cNvPr id="82960" name="Text Box 16"/>
          <p:cNvSpPr txBox="1">
            <a:spLocks noChangeArrowheads="1"/>
          </p:cNvSpPr>
          <p:nvPr/>
        </p:nvSpPr>
        <p:spPr bwMode="auto">
          <a:xfrm>
            <a:off x="1752600" y="5715000"/>
            <a:ext cx="5932488" cy="457200"/>
          </a:xfrm>
          <a:prstGeom prst="rect">
            <a:avLst/>
          </a:prstGeom>
          <a:noFill/>
          <a:ln w="9525">
            <a:noFill/>
            <a:miter lim="800000"/>
            <a:headEnd/>
            <a:tailEnd/>
          </a:ln>
          <a:effectLst/>
        </p:spPr>
        <p:txBody>
          <a:bodyPr wrap="none">
            <a:prstTxWarp prst="textNoShape">
              <a:avLst/>
            </a:prstTxWarp>
            <a:spAutoFit/>
          </a:bodyPr>
          <a:lstStyle/>
          <a:p>
            <a:r>
              <a:rPr lang="en-US">
                <a:latin typeface="Times" pitchFamily="-112" charset="0"/>
              </a:rPr>
              <a:t>N.B. </a:t>
            </a:r>
            <a:r>
              <a:rPr lang="en-US" i="1">
                <a:latin typeface="Times" pitchFamily="-112" charset="0"/>
              </a:rPr>
              <a:t>Passive Rotation/ Transformation of Axes</a:t>
            </a:r>
            <a:endParaRPr lang="en-US">
              <a:latin typeface="Times" pitchFamily="-112" charset="0"/>
            </a:endParaRPr>
          </a:p>
        </p:txBody>
      </p:sp>
      <p:sp>
        <p:nvSpPr>
          <p:cNvPr id="82961" name="Text Box 17"/>
          <p:cNvSpPr txBox="1">
            <a:spLocks noChangeArrowheads="1"/>
          </p:cNvSpPr>
          <p:nvPr/>
        </p:nvSpPr>
        <p:spPr bwMode="auto">
          <a:xfrm>
            <a:off x="228600" y="6354763"/>
            <a:ext cx="7289800" cy="406400"/>
          </a:xfrm>
          <a:prstGeom prst="rect">
            <a:avLst/>
          </a:prstGeom>
          <a:solidFill>
            <a:srgbClr val="FFFF99"/>
          </a:solidFill>
          <a:ln w="9525">
            <a:solidFill>
              <a:schemeClr val="tx1"/>
            </a:solidFill>
            <a:miter lim="800000"/>
            <a:headEnd/>
            <a:tailEnd/>
          </a:ln>
          <a:effectLst/>
        </p:spPr>
        <p:txBody>
          <a:bodyPr wrap="none">
            <a:prstTxWarp prst="textNoShape">
              <a:avLst/>
            </a:prstTxWarp>
            <a:spAutoFit/>
          </a:bodyPr>
          <a:lstStyle/>
          <a:p>
            <a:r>
              <a:rPr lang="en-US" sz="2000">
                <a:latin typeface="Times" pitchFamily="-112" charset="0"/>
              </a:rPr>
              <a:t>Obj/notation </a:t>
            </a:r>
            <a:r>
              <a:rPr lang="en-US" sz="2000">
                <a:solidFill>
                  <a:srgbClr val="FF0000"/>
                </a:solidFill>
                <a:latin typeface="Times" pitchFamily="-112" charset="0"/>
              </a:rPr>
              <a:t> AxisTransformation</a:t>
            </a:r>
            <a:r>
              <a:rPr lang="en-US" sz="2000">
                <a:latin typeface="Times" pitchFamily="-112" charset="0"/>
              </a:rPr>
              <a:t>  Matrix  EulerAngles  Components</a:t>
            </a:r>
          </a:p>
        </p:txBody>
      </p:sp>
      <p:graphicFrame>
        <p:nvGraphicFramePr>
          <p:cNvPr id="19" name="Object 18"/>
          <p:cNvGraphicFramePr>
            <a:graphicFrameLocks noChangeAspect="1"/>
          </p:cNvGraphicFramePr>
          <p:nvPr/>
        </p:nvGraphicFramePr>
        <p:xfrm>
          <a:off x="7620000" y="5105400"/>
          <a:ext cx="787400" cy="393700"/>
        </p:xfrm>
        <a:graphic>
          <a:graphicData uri="http://schemas.openxmlformats.org/presentationml/2006/ole">
            <p:oleObj spid="_x0000_s82962" name="Equation" r:id="rId5" imgW="355600" imgH="177800" progId="Equation.3">
              <p:embed/>
            </p:oleObj>
          </a:graphicData>
        </a:graphic>
      </p:graphicFrame>
      <p:graphicFrame>
        <p:nvGraphicFramePr>
          <p:cNvPr id="82963" name="Object 19"/>
          <p:cNvGraphicFramePr>
            <a:graphicFrameLocks noChangeAspect="1"/>
          </p:cNvGraphicFramePr>
          <p:nvPr/>
        </p:nvGraphicFramePr>
        <p:xfrm>
          <a:off x="7412038" y="3657600"/>
          <a:ext cx="900112" cy="393700"/>
        </p:xfrm>
        <a:graphic>
          <a:graphicData uri="http://schemas.openxmlformats.org/presentationml/2006/ole">
            <p:oleObj spid="_x0000_s82963" name="Equation" r:id="rId6" imgW="406400" imgH="177800" progId="Equation.3">
              <p:embed/>
            </p:oleObj>
          </a:graphicData>
        </a:graphic>
      </p:graphicFrame>
      <p:graphicFrame>
        <p:nvGraphicFramePr>
          <p:cNvPr id="82964" name="Object 20"/>
          <p:cNvGraphicFramePr>
            <a:graphicFrameLocks noChangeAspect="1"/>
          </p:cNvGraphicFramePr>
          <p:nvPr/>
        </p:nvGraphicFramePr>
        <p:xfrm>
          <a:off x="4086225" y="1600200"/>
          <a:ext cx="844550" cy="393700"/>
        </p:xfrm>
        <a:graphic>
          <a:graphicData uri="http://schemas.openxmlformats.org/presentationml/2006/ole">
            <p:oleObj spid="_x0000_s82964" name="Equation" r:id="rId7" imgW="381000" imgH="177800" progId="Equation.3">
              <p:embed/>
            </p:oleObj>
          </a:graphicData>
        </a:graphic>
      </p:graphicFrame>
      <p:graphicFrame>
        <p:nvGraphicFramePr>
          <p:cNvPr id="82965" name="Object 21"/>
          <p:cNvGraphicFramePr>
            <a:graphicFrameLocks noChangeAspect="1"/>
          </p:cNvGraphicFramePr>
          <p:nvPr/>
        </p:nvGraphicFramePr>
        <p:xfrm>
          <a:off x="2333625" y="2133600"/>
          <a:ext cx="901700" cy="393700"/>
        </p:xfrm>
        <a:graphic>
          <a:graphicData uri="http://schemas.openxmlformats.org/presentationml/2006/ole">
            <p:oleObj spid="_x0000_s82965" name="Equation" r:id="rId8" imgW="406400" imgH="177800" progId="Equation.3">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2"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iMac HD:Applications:Microsoft Office 98:Templates:Blank Presentation</Template>
  <TotalTime>5339</TotalTime>
  <Words>3413</Words>
  <Application>Microsoft Macintosh PowerPoint</Application>
  <PresentationFormat>On-screen Show (4:3)</PresentationFormat>
  <Paragraphs>320</Paragraphs>
  <Slides>43</Slides>
  <Notes>24</Notes>
  <HiddenSlides>0</HiddenSlides>
  <MMClips>0</MMClips>
  <ScaleCrop>false</ScaleCrop>
  <HeadingPairs>
    <vt:vector size="6" baseType="variant">
      <vt:variant>
        <vt:lpstr>Design Template</vt:lpstr>
      </vt:variant>
      <vt:variant>
        <vt:i4>1</vt:i4>
      </vt:variant>
      <vt:variant>
        <vt:lpstr>Embedded OLE Servers</vt:lpstr>
      </vt:variant>
      <vt:variant>
        <vt:i4>2</vt:i4>
      </vt:variant>
      <vt:variant>
        <vt:lpstr>Slide Titles</vt:lpstr>
      </vt:variant>
      <vt:variant>
        <vt:i4>43</vt:i4>
      </vt:variant>
    </vt:vector>
  </HeadingPairs>
  <TitlesOfParts>
    <vt:vector size="46" baseType="lpstr">
      <vt:lpstr>Blank Presentation</vt:lpstr>
      <vt:lpstr>Equation</vt:lpstr>
      <vt:lpstr>Document</vt:lpstr>
      <vt:lpstr>L3:  Texture Components and Euler Angles: part 2</vt:lpstr>
      <vt:lpstr>Lecture Objectives</vt:lpstr>
      <vt:lpstr>In-Class Questions: 1</vt:lpstr>
      <vt:lpstr>In-Class Questions: 2</vt:lpstr>
      <vt:lpstr>In Class Questions: 3</vt:lpstr>
      <vt:lpstr>In Class Questions: 4</vt:lpstr>
      <vt:lpstr>Direction cosines</vt:lpstr>
      <vt:lpstr>Active versus Passive Rotations</vt:lpstr>
      <vt:lpstr>Rotation of axes in the plane: x, y = old axes; x’,y’ = new axes</vt:lpstr>
      <vt:lpstr>Definition of an Axis Transformation: ê = old axes; ê′= new axes</vt:lpstr>
      <vt:lpstr>Geometry of {hkl}&lt;uvw&gt;</vt:lpstr>
      <vt:lpstr>Form matrix from Miller Indices</vt:lpstr>
      <vt:lpstr>Bunge Euler angles to Matrix</vt:lpstr>
      <vt:lpstr>Bunge Euler angles to Matrix, contd.</vt:lpstr>
      <vt:lpstr>Matrix with Bunge Angles</vt:lpstr>
      <vt:lpstr>Matrix, Miller Indices</vt:lpstr>
      <vt:lpstr>Matrix, Miller Indices</vt:lpstr>
      <vt:lpstr>Compare Matrices</vt:lpstr>
      <vt:lpstr>Miller indices from Euler angle matrix</vt:lpstr>
      <vt:lpstr>Euler angles from Orientation Matrix</vt:lpstr>
      <vt:lpstr>Special Case:  = 0</vt:lpstr>
      <vt:lpstr>Slide 22</vt:lpstr>
      <vt:lpstr>Rodrigues vector definition</vt:lpstr>
      <vt:lpstr>Conversions: matrixRF vector</vt:lpstr>
      <vt:lpstr>Unit Quaternion: definition</vt:lpstr>
      <vt:lpstr>Conversions: matrixquaternion</vt:lpstr>
      <vt:lpstr>Summary</vt:lpstr>
      <vt:lpstr>Supplementary Slides</vt:lpstr>
      <vt:lpstr>Notation: vectors, matrices</vt:lpstr>
      <vt:lpstr>An axis system</vt:lpstr>
      <vt:lpstr>Direction cosines</vt:lpstr>
      <vt:lpstr>Slide 32</vt:lpstr>
      <vt:lpstr>Slide 33</vt:lpstr>
      <vt:lpstr>Rotation of axes in the x-y plane</vt:lpstr>
      <vt:lpstr>Example: rotation angle = 30°</vt:lpstr>
      <vt:lpstr>Rotation Matrices</vt:lpstr>
      <vt:lpstr>Scalars, Vectors, Tensors</vt:lpstr>
      <vt:lpstr>Scalars, Vectors, Tensors: NOTATION</vt:lpstr>
      <vt:lpstr>Other Euler angle definitions</vt:lpstr>
      <vt:lpstr>Matrix with Kocks Angles</vt:lpstr>
      <vt:lpstr>Matrix with Roe angles</vt:lpstr>
      <vt:lpstr>Euler Angle Definitions</vt:lpstr>
      <vt:lpstr>Conversions</vt:lpstr>
    </vt:vector>
  </TitlesOfParts>
  <Company>mse/cmu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Orientation Distribution </dc:title>
  <dc:creator>a. d. rollett</dc:creator>
  <cp:lastModifiedBy>Anthony Rollett</cp:lastModifiedBy>
  <cp:revision>128</cp:revision>
  <cp:lastPrinted>2002-02-08T21:07:40Z</cp:lastPrinted>
  <dcterms:created xsi:type="dcterms:W3CDTF">2011-09-03T01:46:17Z</dcterms:created>
  <dcterms:modified xsi:type="dcterms:W3CDTF">2011-09-05T12:30:32Z</dcterms:modified>
</cp:coreProperties>
</file>