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72" r:id="rId15"/>
    <p:sldId id="273" r:id="rId16"/>
    <p:sldId id="278" r:id="rId17"/>
    <p:sldId id="274" r:id="rId18"/>
    <p:sldId id="275" r:id="rId19"/>
    <p:sldId id="276" r:id="rId20"/>
    <p:sldId id="268" r:id="rId21"/>
    <p:sldId id="269" r:id="rId22"/>
    <p:sldId id="271"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25" d="100"/>
          <a:sy n="125"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7D2C5-27E0-4D61-BE6F-FB7EFFB6480E}"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26C4B-1911-4999-AA5C-305E37271AF2}" type="slidenum">
              <a:rPr lang="en-US" smtClean="0"/>
              <a:t>‹#›</a:t>
            </a:fld>
            <a:endParaRPr lang="en-US"/>
          </a:p>
        </p:txBody>
      </p:sp>
    </p:spTree>
    <p:extLst>
      <p:ext uri="{BB962C8B-B14F-4D97-AF65-F5344CB8AC3E}">
        <p14:creationId xmlns:p14="http://schemas.microsoft.com/office/powerpoint/2010/main" val="18936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6DEC-4458-02F8-F26E-FA22D97D8C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75927B-EAB6-F705-C405-97CB86DB5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81D070-F2ED-11AC-69B6-DB1B9BE7D1F8}"/>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5" name="Footer Placeholder 4">
            <a:extLst>
              <a:ext uri="{FF2B5EF4-FFF2-40B4-BE49-F238E27FC236}">
                <a16:creationId xmlns:a16="http://schemas.microsoft.com/office/drawing/2014/main" id="{53501C9A-9D62-FF1B-C313-421B33CFC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0F623-50A1-8A77-9905-E3185E1DEE1E}"/>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801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E667-7E66-38D1-FB59-EDE275762A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67C52-03ED-52B0-5BE3-9F8BDC1EC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7F76A-B13E-CA27-15AA-9AF36AB3B1FB}"/>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5" name="Footer Placeholder 4">
            <a:extLst>
              <a:ext uri="{FF2B5EF4-FFF2-40B4-BE49-F238E27FC236}">
                <a16:creationId xmlns:a16="http://schemas.microsoft.com/office/drawing/2014/main" id="{A0E19017-8A20-806E-5AB6-DAB910A98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16A43-8E40-58DD-5A03-BD8B73F5663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1190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DE9D40-CBBF-FC07-70EC-20FAAB87EA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34A199-7FCB-9B10-10C7-A83AAA31B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B732-6A90-FA80-0049-F39E1FC97480}"/>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5" name="Footer Placeholder 4">
            <a:extLst>
              <a:ext uri="{FF2B5EF4-FFF2-40B4-BE49-F238E27FC236}">
                <a16:creationId xmlns:a16="http://schemas.microsoft.com/office/drawing/2014/main" id="{12DA29A6-C44F-8EFB-B738-4C62736A4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91167-149D-AC89-D195-0E647CBC2D3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2757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996E-D4EA-DA85-B4C7-0693990F9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A0CB9-6FE2-58C6-0F12-3C0013F5C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62947-174C-F0C6-FE44-3D64C16E32EA}"/>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5" name="Footer Placeholder 4">
            <a:extLst>
              <a:ext uri="{FF2B5EF4-FFF2-40B4-BE49-F238E27FC236}">
                <a16:creationId xmlns:a16="http://schemas.microsoft.com/office/drawing/2014/main" id="{59A25288-D6DC-68AB-5042-E5FDACAA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F9DFD-FE41-B9B7-81F8-8519F891CB9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5850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2848-656B-F0A8-F4FF-BB1237575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F5FC0B-48CD-2514-9F0C-02001C2BF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C89AA-3C5E-CC03-48BD-F6E08F02D139}"/>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5" name="Footer Placeholder 4">
            <a:extLst>
              <a:ext uri="{FF2B5EF4-FFF2-40B4-BE49-F238E27FC236}">
                <a16:creationId xmlns:a16="http://schemas.microsoft.com/office/drawing/2014/main" id="{F2ED0138-FB59-95A4-DEB2-6A88396DC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C2E0-8BF1-D3C3-3909-36F6045838C6}"/>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308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706-3EEF-7386-AFAD-F1234DD78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EEA074-FF00-B246-EE8B-45DEEF7AC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07043-A6FC-7246-DED5-F349C51A0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8B500-CC60-8C8E-C8E2-FBEB5F3EBB54}"/>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6" name="Footer Placeholder 5">
            <a:extLst>
              <a:ext uri="{FF2B5EF4-FFF2-40B4-BE49-F238E27FC236}">
                <a16:creationId xmlns:a16="http://schemas.microsoft.com/office/drawing/2014/main" id="{646BCC44-459D-5180-0D57-F1EB82978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C1788-11DA-B9B4-B45C-1FF81496A45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3150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7A5C-96C2-D6E7-4294-FAE8E6FD0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322BF4-9875-38DF-C32D-F477BA24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F52691-E07A-85F9-182A-5E9FBC406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1B5A78-8DFD-C547-6FA3-7EA690191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623322-A792-D655-45CA-46F44465D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85B8DD-7E97-3EC9-C13B-337EFDD2925E}"/>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8" name="Footer Placeholder 7">
            <a:extLst>
              <a:ext uri="{FF2B5EF4-FFF2-40B4-BE49-F238E27FC236}">
                <a16:creationId xmlns:a16="http://schemas.microsoft.com/office/drawing/2014/main" id="{83DE65C1-DCC3-B8BD-8D28-C5A415DC1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335F11-BAFC-E951-7DDE-7B6E10E928AE}"/>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8829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C539-3B69-A917-268B-E2F02FEC4B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C6CD96-D6B1-57A6-9EF9-D892832B900C}"/>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4" name="Footer Placeholder 3">
            <a:extLst>
              <a:ext uri="{FF2B5EF4-FFF2-40B4-BE49-F238E27FC236}">
                <a16:creationId xmlns:a16="http://schemas.microsoft.com/office/drawing/2014/main" id="{D8E2DA0C-F2A3-D93D-4B4E-D58916682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A5B435-C0FE-360D-9191-EF8A5B2C5CE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1901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0BFA3-21C7-7F95-E663-A38ADF44D644}"/>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3" name="Footer Placeholder 2">
            <a:extLst>
              <a:ext uri="{FF2B5EF4-FFF2-40B4-BE49-F238E27FC236}">
                <a16:creationId xmlns:a16="http://schemas.microsoft.com/office/drawing/2014/main" id="{F83A8399-EF1D-C0A6-AD5C-54C6CF2866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1242E-02C7-EB66-5243-FE11CFBDC33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7242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3A5A-ED2E-E7F4-BC09-C3F170704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AD0D2F-5AC9-ABEF-3426-6EB2D22B6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D6574-9A0B-DC65-4D7F-3BF69ADF2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BBBC2-FCE2-D4AB-A3CA-BF69CE3FE1CF}"/>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6" name="Footer Placeholder 5">
            <a:extLst>
              <a:ext uri="{FF2B5EF4-FFF2-40B4-BE49-F238E27FC236}">
                <a16:creationId xmlns:a16="http://schemas.microsoft.com/office/drawing/2014/main" id="{2ECD2634-A5DC-6D41-FBA2-2BD28984A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EB98B-0951-AAF4-DE55-E0E27A55647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548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DE6A-2396-00BF-3C67-A8D0900EB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B9EE8B-BD7C-BA5F-D7C1-90775B126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924A1-5C29-7C64-20FB-F06278FF5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CAE78-CD4B-05D8-9CE8-45FB5B8750E4}"/>
              </a:ext>
            </a:extLst>
          </p:cNvPr>
          <p:cNvSpPr>
            <a:spLocks noGrp="1"/>
          </p:cNvSpPr>
          <p:nvPr>
            <p:ph type="dt" sz="half" idx="10"/>
          </p:nvPr>
        </p:nvSpPr>
        <p:spPr/>
        <p:txBody>
          <a:bodyPr/>
          <a:lstStyle/>
          <a:p>
            <a:fld id="{3CADBD16-5BFB-4D9F-9646-C75D1B53BBB6}" type="datetimeFigureOut">
              <a:rPr lang="en-US" smtClean="0"/>
              <a:t>6/25/2023</a:t>
            </a:fld>
            <a:endParaRPr lang="en-US"/>
          </a:p>
        </p:txBody>
      </p:sp>
      <p:sp>
        <p:nvSpPr>
          <p:cNvPr id="6" name="Footer Placeholder 5">
            <a:extLst>
              <a:ext uri="{FF2B5EF4-FFF2-40B4-BE49-F238E27FC236}">
                <a16:creationId xmlns:a16="http://schemas.microsoft.com/office/drawing/2014/main" id="{F6E3B226-9673-A25A-9150-DAA2BE3A3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42B56-C4B5-C962-3C45-66BAE6670EDA}"/>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1116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A3E5D-C589-0AF6-082C-1F1712A05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BDBF4-0762-CDBC-094C-973D6ABC0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CAD36-D44F-CF83-7167-4124EBB5A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DBD16-5BFB-4D9F-9646-C75D1B53BBB6}" type="datetimeFigureOut">
              <a:rPr lang="en-US" smtClean="0"/>
              <a:pPr/>
              <a:t>6/25/2023</a:t>
            </a:fld>
            <a:endParaRPr lang="en-US" dirty="0"/>
          </a:p>
        </p:txBody>
      </p:sp>
      <p:sp>
        <p:nvSpPr>
          <p:cNvPr id="5" name="Footer Placeholder 4">
            <a:extLst>
              <a:ext uri="{FF2B5EF4-FFF2-40B4-BE49-F238E27FC236}">
                <a16:creationId xmlns:a16="http://schemas.microsoft.com/office/drawing/2014/main" id="{3E6FA464-A2DF-6AF5-8621-FB7E6CE45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61DC1F9-5E00-0031-19A0-F860AD141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018111158"/>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mailto:hjres333@gmail.co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50F262-343C-4101-AB3C-9DA1072F7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landscape, cloud, fruit&#10;&#10;Description automatically generated">
            <a:extLst>
              <a:ext uri="{FF2B5EF4-FFF2-40B4-BE49-F238E27FC236}">
                <a16:creationId xmlns:a16="http://schemas.microsoft.com/office/drawing/2014/main" id="{0B8F1D37-D3BD-3371-E95C-60FB051732D5}"/>
              </a:ext>
            </a:extLst>
          </p:cNvPr>
          <p:cNvPicPr>
            <a:picLocks noChangeAspect="1"/>
          </p:cNvPicPr>
          <p:nvPr/>
        </p:nvPicPr>
        <p:blipFill rotWithShape="1">
          <a:blip r:embed="rId2">
            <a:extLst>
              <a:ext uri="{28A0092B-C50C-407E-A947-70E740481C1C}">
                <a14:useLocalDpi xmlns:a14="http://schemas.microsoft.com/office/drawing/2010/main" val="0"/>
              </a:ext>
            </a:extLst>
          </a:blip>
          <a:srcRect l="28471" r="7722"/>
          <a:stretch/>
        </p:blipFill>
        <p:spPr>
          <a:xfrm>
            <a:off x="7816130" y="-2"/>
            <a:ext cx="4375870" cy="6858000"/>
          </a:xfrm>
          <a:custGeom>
            <a:avLst/>
            <a:gdLst/>
            <a:ahLst/>
            <a:cxnLst/>
            <a:rect l="l" t="t" r="r" b="b"/>
            <a:pathLst>
              <a:path w="4375870" h="6858000">
                <a:moveTo>
                  <a:pt x="4441" y="0"/>
                </a:moveTo>
                <a:lnTo>
                  <a:pt x="4375870" y="0"/>
                </a:lnTo>
                <a:lnTo>
                  <a:pt x="4375870" y="23"/>
                </a:lnTo>
                <a:lnTo>
                  <a:pt x="4375870"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7" name="Picture 6" descr="A picture containing cloud, sky, sunrise, landscape&#10;&#10;Description automatically generated">
            <a:extLst>
              <a:ext uri="{FF2B5EF4-FFF2-40B4-BE49-F238E27FC236}">
                <a16:creationId xmlns:a16="http://schemas.microsoft.com/office/drawing/2014/main" id="{13533A8A-E237-AA1B-4EE8-E28FDB000242}"/>
              </a:ext>
            </a:extLst>
          </p:cNvPr>
          <p:cNvPicPr>
            <a:picLocks noChangeAspect="1"/>
          </p:cNvPicPr>
          <p:nvPr/>
        </p:nvPicPr>
        <p:blipFill rotWithShape="1">
          <a:blip r:embed="rId3">
            <a:extLst>
              <a:ext uri="{28A0092B-C50C-407E-A947-70E740481C1C}">
                <a14:useLocalDpi xmlns:a14="http://schemas.microsoft.com/office/drawing/2010/main" val="0"/>
              </a:ext>
            </a:extLst>
          </a:blip>
          <a:srcRect l="3351" r="24583"/>
          <a:stretch/>
        </p:blipFill>
        <p:spPr>
          <a:xfrm>
            <a:off x="3595404" y="33"/>
            <a:ext cx="4942298" cy="6857999"/>
          </a:xfrm>
          <a:custGeom>
            <a:avLst/>
            <a:gdLst/>
            <a:ahLst/>
            <a:cxnLst/>
            <a:rect l="l" t="t" r="r" b="b"/>
            <a:pathLst>
              <a:path w="4942298" h="6857999">
                <a:moveTo>
                  <a:pt x="0" y="0"/>
                </a:moveTo>
                <a:lnTo>
                  <a:pt x="4164238" y="0"/>
                </a:lnTo>
                <a:lnTo>
                  <a:pt x="4271743" y="210478"/>
                </a:lnTo>
                <a:cubicBezTo>
                  <a:pt x="4695097" y="1127919"/>
                  <a:pt x="4942298" y="2233909"/>
                  <a:pt x="4942298" y="3424428"/>
                </a:cubicBezTo>
                <a:cubicBezTo>
                  <a:pt x="4942298" y="4614948"/>
                  <a:pt x="4695097" y="5720938"/>
                  <a:pt x="4271743" y="6638378"/>
                </a:cubicBezTo>
                <a:lnTo>
                  <a:pt x="4159568" y="6857999"/>
                </a:lnTo>
                <a:lnTo>
                  <a:pt x="49488" y="6857999"/>
                </a:lnTo>
                <a:lnTo>
                  <a:pt x="119616" y="6721637"/>
                </a:lnTo>
                <a:cubicBezTo>
                  <a:pt x="540124" y="5863919"/>
                  <a:pt x="796416" y="4724528"/>
                  <a:pt x="796416" y="3474162"/>
                </a:cubicBezTo>
                <a:cubicBezTo>
                  <a:pt x="796416" y="2140439"/>
                  <a:pt x="504812" y="932979"/>
                  <a:pt x="33352" y="58950"/>
                </a:cubicBezTo>
                <a:close/>
              </a:path>
            </a:pathLst>
          </a:custGeom>
        </p:spPr>
      </p:pic>
      <p:sp useBgFill="1">
        <p:nvSpPr>
          <p:cNvPr id="14" name="Freeform: Shape 13">
            <a:extLst>
              <a:ext uri="{FF2B5EF4-FFF2-40B4-BE49-F238E27FC236}">
                <a16:creationId xmlns:a16="http://schemas.microsoft.com/office/drawing/2014/main" id="{6A0924B3-0260-445E-AFD7-9533C0D1B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15">
            <a:extLst>
              <a:ext uri="{FF2B5EF4-FFF2-40B4-BE49-F238E27FC236}">
                <a16:creationId xmlns:a16="http://schemas.microsoft.com/office/drawing/2014/main" id="{7C34E8CB-B972-4A94-8469-315C10C2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8C1786-CD3E-D163-8552-98EA92E791E9}"/>
              </a:ext>
            </a:extLst>
          </p:cNvPr>
          <p:cNvSpPr>
            <a:spLocks noGrp="1"/>
          </p:cNvSpPr>
          <p:nvPr>
            <p:ph type="ctrTitle"/>
          </p:nvPr>
        </p:nvSpPr>
        <p:spPr>
          <a:xfrm>
            <a:off x="-58894" y="1511589"/>
            <a:ext cx="6154894" cy="757880"/>
          </a:xfrm>
        </p:spPr>
        <p:txBody>
          <a:bodyPr anchor="b">
            <a:normAutofit/>
          </a:bodyPr>
          <a:lstStyle/>
          <a:p>
            <a:pPr algn="l"/>
            <a:r>
              <a:rPr lang="en-US" sz="1800" b="1" dirty="0">
                <a:effectLst/>
                <a:latin typeface="Times New Roman" panose="02020603050405020304" pitchFamily="18" charset="0"/>
                <a:ea typeface="Times New Roman" panose="02020603050405020304" pitchFamily="18" charset="0"/>
              </a:rPr>
              <a:t> “Organizing Agricultural Production”</a:t>
            </a:r>
            <a:endParaRPr lang="en-US" sz="4000" dirty="0"/>
          </a:p>
        </p:txBody>
      </p:sp>
      <p:sp>
        <p:nvSpPr>
          <p:cNvPr id="3" name="Subtitle 2">
            <a:extLst>
              <a:ext uri="{FF2B5EF4-FFF2-40B4-BE49-F238E27FC236}">
                <a16:creationId xmlns:a16="http://schemas.microsoft.com/office/drawing/2014/main" id="{6F91D684-BA1B-4195-6313-6E1DAFC1AFD7}"/>
              </a:ext>
            </a:extLst>
          </p:cNvPr>
          <p:cNvSpPr>
            <a:spLocks noGrp="1"/>
          </p:cNvSpPr>
          <p:nvPr>
            <p:ph type="subTitle" idx="1"/>
          </p:nvPr>
        </p:nvSpPr>
        <p:spPr>
          <a:xfrm>
            <a:off x="-1544715" y="4769996"/>
            <a:ext cx="7173158" cy="2003666"/>
          </a:xfrm>
        </p:spPr>
        <p:txBody>
          <a:bodyPr>
            <a:normAutofit/>
          </a:bodyPr>
          <a:lstStyle/>
          <a:p>
            <a:pPr marL="0" marR="0" algn="ctr">
              <a:lnSpc>
                <a:spcPts val="1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by</a:t>
            </a:r>
            <a:endParaRPr lang="en-US" sz="1600" dirty="0">
              <a:effectLst/>
              <a:latin typeface="Times New Roman" panose="02020603050405020304" pitchFamily="18" charset="0"/>
              <a:ea typeface="Times New Roman" panose="02020603050405020304" pitchFamily="18" charset="0"/>
            </a:endParaRPr>
          </a:p>
          <a:p>
            <a:pPr marL="0" marR="0" algn="ctr">
              <a:lnSpc>
                <a:spcPts val="600"/>
              </a:lnSpc>
              <a:spcBef>
                <a:spcPts val="20"/>
              </a:spcBef>
              <a:spcAft>
                <a:spcPts val="0"/>
              </a:spcAft>
            </a:pPr>
            <a:r>
              <a:rPr lang="en-US" sz="1600" dirty="0">
                <a:effectLst/>
                <a:latin typeface="Times New Roman" panose="02020603050405020304" pitchFamily="18" charset="0"/>
                <a:ea typeface="Times New Roman" panose="02020603050405020304" pitchFamily="18" charset="0"/>
              </a:rPr>
              <a:t> </a:t>
            </a:r>
          </a:p>
          <a:p>
            <a:pPr marL="0" marR="929005"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Ibrahim Raid Ibrahim Hajras (145978) </a:t>
            </a:r>
          </a:p>
          <a:p>
            <a:pPr marL="0" marR="929005"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Hesham Ahmed Mohammad </a:t>
            </a:r>
            <a:r>
              <a:rPr lang="en-US" sz="1600" dirty="0" err="1">
                <a:effectLst/>
                <a:latin typeface="Times New Roman" panose="02020603050405020304" pitchFamily="18" charset="0"/>
                <a:ea typeface="Times New Roman" panose="02020603050405020304" pitchFamily="18" charset="0"/>
              </a:rPr>
              <a:t>alqaoud</a:t>
            </a:r>
            <a:r>
              <a:rPr lang="en-US" sz="1600" dirty="0">
                <a:effectLst/>
                <a:latin typeface="Times New Roman" panose="02020603050405020304" pitchFamily="18" charset="0"/>
                <a:ea typeface="Times New Roman" panose="02020603050405020304" pitchFamily="18" charset="0"/>
              </a:rPr>
              <a:t>(146496)</a:t>
            </a:r>
          </a:p>
          <a:p>
            <a:pPr marL="0" marR="0" algn="ctr">
              <a:lnSpc>
                <a:spcPts val="1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p>
          <a:p>
            <a:pPr marL="0" marR="0" algn="ctr">
              <a:lnSpc>
                <a:spcPts val="1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p>
          <a:p>
            <a:pPr marL="0" marR="0" algn="ctr">
              <a:lnSpc>
                <a:spcPts val="1100"/>
              </a:lnSpc>
              <a:spcBef>
                <a:spcPts val="80"/>
              </a:spcBef>
              <a:spcAft>
                <a:spcPts val="0"/>
              </a:spcAft>
            </a:pPr>
            <a:r>
              <a:rPr lang="en-US" sz="1600" dirty="0">
                <a:effectLst/>
                <a:latin typeface="Times New Roman" panose="02020603050405020304" pitchFamily="18" charset="0"/>
                <a:ea typeface="Times New Roman" panose="02020603050405020304" pitchFamily="18" charset="0"/>
              </a:rPr>
              <a:t> </a:t>
            </a:r>
          </a:p>
          <a:p>
            <a:pPr marL="2310130" marR="2309495" algn="ctr">
              <a:spcBef>
                <a:spcPts val="0"/>
              </a:spcBef>
              <a:spcAft>
                <a:spcPts val="0"/>
              </a:spcAft>
            </a:pPr>
            <a:r>
              <a:rPr lang="en-US" sz="1600" b="1" dirty="0">
                <a:solidFill>
                  <a:srgbClr val="FF0000"/>
                </a:solidFill>
                <a:effectLst/>
                <a:latin typeface="Times New Roman" panose="02020603050405020304" pitchFamily="18" charset="0"/>
                <a:ea typeface="Times New Roman" panose="02020603050405020304" pitchFamily="18" charset="0"/>
              </a:rPr>
              <a:t>Supervised by</a:t>
            </a:r>
            <a:endParaRPr lang="en-US" sz="1600" dirty="0">
              <a:solidFill>
                <a:srgbClr val="FF0000"/>
              </a:solidFill>
              <a:effectLst/>
              <a:latin typeface="Times New Roman" panose="02020603050405020304" pitchFamily="18" charset="0"/>
              <a:ea typeface="Times New Roman" panose="02020603050405020304" pitchFamily="18" charset="0"/>
            </a:endParaRPr>
          </a:p>
          <a:p>
            <a:pPr marL="0" marR="0" algn="ctr">
              <a:lnSpc>
                <a:spcPts val="600"/>
              </a:lnSpc>
              <a:spcBef>
                <a:spcPts val="20"/>
              </a:spcBef>
              <a:spcAft>
                <a:spcPts val="0"/>
              </a:spcAft>
            </a:pPr>
            <a:r>
              <a:rPr lang="en-US" sz="1600" dirty="0">
                <a:effectLst/>
                <a:latin typeface="Times New Roman" panose="02020603050405020304" pitchFamily="18" charset="0"/>
                <a:ea typeface="Times New Roman" panose="02020603050405020304" pitchFamily="18" charset="0"/>
              </a:rPr>
              <a:t> </a:t>
            </a:r>
          </a:p>
          <a:p>
            <a:pPr marL="0" marR="0" algn="ctr">
              <a:lnSpc>
                <a:spcPts val="700"/>
              </a:lnSpc>
              <a:spcBef>
                <a:spcPts val="35"/>
              </a:spcBef>
              <a:spcAft>
                <a:spcPts val="0"/>
              </a:spcAft>
            </a:pPr>
            <a:r>
              <a:rPr lang="en-US" sz="1600" dirty="0">
                <a:effectLst/>
                <a:latin typeface="Times New Roman" panose="02020603050405020304" pitchFamily="18" charset="0"/>
                <a:ea typeface="Times New Roman" panose="02020603050405020304" pitchFamily="18" charset="0"/>
              </a:rPr>
              <a:t> </a:t>
            </a:r>
          </a:p>
          <a:p>
            <a:pPr marL="0" marR="0" algn="ctr">
              <a:lnSpc>
                <a:spcPts val="1000"/>
              </a:lnSpc>
              <a:spcBef>
                <a:spcPts val="0"/>
              </a:spcBef>
              <a:spcAft>
                <a:spcPts val="0"/>
              </a:spcAft>
            </a:pPr>
            <a:r>
              <a:rPr lang="en-US" sz="1600" dirty="0">
                <a:solidFill>
                  <a:srgbClr val="FF0000"/>
                </a:solidFill>
                <a:effectLst/>
                <a:latin typeface="Times New Roman" panose="02020603050405020304" pitchFamily="18" charset="0"/>
                <a:ea typeface="Times New Roman" panose="02020603050405020304" pitchFamily="18" charset="0"/>
              </a:rPr>
              <a:t>Dr. Zakaria AL SHARA</a:t>
            </a:r>
          </a:p>
          <a:p>
            <a:pPr algn="l"/>
            <a:endParaRPr lang="en-US" sz="1600" dirty="0"/>
          </a:p>
        </p:txBody>
      </p:sp>
      <p:sp>
        <p:nvSpPr>
          <p:cNvPr id="32" name="Rectangle 17">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3" name="Rectangle 19">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7DED3C0E-EADF-6371-C353-13A4492686B9}"/>
              </a:ext>
            </a:extLst>
          </p:cNvPr>
          <p:cNvPicPr>
            <a:picLocks noChangeAspect="1"/>
          </p:cNvPicPr>
          <p:nvPr/>
        </p:nvPicPr>
        <p:blipFill>
          <a:blip r:embed="rId4"/>
          <a:stretch>
            <a:fillRect/>
          </a:stretch>
        </p:blipFill>
        <p:spPr>
          <a:xfrm>
            <a:off x="137516" y="84338"/>
            <a:ext cx="1162050" cy="1162050"/>
          </a:xfrm>
          <a:prstGeom prst="rect">
            <a:avLst/>
          </a:prstGeom>
        </p:spPr>
      </p:pic>
      <p:sp>
        <p:nvSpPr>
          <p:cNvPr id="13" name="Rectangle 12">
            <a:extLst>
              <a:ext uri="{FF2B5EF4-FFF2-40B4-BE49-F238E27FC236}">
                <a16:creationId xmlns:a16="http://schemas.microsoft.com/office/drawing/2014/main" id="{C47EDE16-1B1C-C9F1-96B4-E1274B020C06}"/>
              </a:ext>
            </a:extLst>
          </p:cNvPr>
          <p:cNvSpPr/>
          <p:nvPr/>
        </p:nvSpPr>
        <p:spPr>
          <a:xfrm>
            <a:off x="0" y="230613"/>
            <a:ext cx="5175682" cy="349326"/>
          </a:xfrm>
          <a:prstGeom prst="rect">
            <a:avLst/>
          </a:prstGeom>
          <a:noFill/>
        </p:spPr>
        <p:txBody>
          <a:bodyPr wrap="square" lIns="91440" tIns="45720" rIns="91440" bIns="45720">
            <a:spAutoFit/>
          </a:bodyPr>
          <a:lstStyle/>
          <a:p>
            <a:pPr marL="1297940" marR="1296670" algn="ctr">
              <a:lnSpc>
                <a:spcPct val="107000"/>
              </a:lnSpc>
              <a:spcBef>
                <a:spcPts val="0"/>
              </a:spcBef>
              <a:spcAft>
                <a:spcPts val="0"/>
              </a:spcAft>
            </a:pPr>
            <a:r>
              <a:rPr lang="en-US" sz="800" b="1" dirty="0">
                <a:effectLst/>
                <a:latin typeface="Times New Roman" panose="02020603050405020304" pitchFamily="18" charset="0"/>
                <a:ea typeface="Times New Roman" panose="02020603050405020304" pitchFamily="18" charset="0"/>
                <a:cs typeface="Arial" panose="020B0604020202020204" pitchFamily="34" charset="0"/>
              </a:rPr>
              <a:t>Jordan University of Science and Technology</a:t>
            </a:r>
            <a:endParaRPr lang="en-US" sz="800" dirty="0">
              <a:effectLst/>
              <a:latin typeface="Calibri" panose="020F0502020204030204" pitchFamily="34" charset="0"/>
              <a:ea typeface="Times New Roman" panose="02020603050405020304" pitchFamily="18" charset="0"/>
              <a:cs typeface="Arial" panose="020B0604020202020204" pitchFamily="34" charset="0"/>
            </a:endParaRPr>
          </a:p>
          <a:p>
            <a:pPr marL="906145" marR="909320" algn="ctr">
              <a:lnSpc>
                <a:spcPct val="107000"/>
              </a:lnSpc>
              <a:spcBef>
                <a:spcPts val="0"/>
              </a:spcBef>
              <a:spcAft>
                <a:spcPts val="0"/>
              </a:spcAft>
            </a:pPr>
            <a:r>
              <a:rPr lang="en-US" sz="800" b="1" dirty="0">
                <a:effectLst/>
                <a:latin typeface="Times New Roman" panose="02020603050405020304" pitchFamily="18" charset="0"/>
                <a:ea typeface="Times New Roman" panose="02020603050405020304" pitchFamily="18" charset="0"/>
                <a:cs typeface="Arial" panose="020B0604020202020204" pitchFamily="34" charset="0"/>
              </a:rPr>
              <a:t>College of Computer Sciences &amp; Information Technology</a:t>
            </a:r>
            <a:endParaRPr lang="en-US" sz="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4" name="Rectangle 33">
            <a:extLst>
              <a:ext uri="{FF2B5EF4-FFF2-40B4-BE49-F238E27FC236}">
                <a16:creationId xmlns:a16="http://schemas.microsoft.com/office/drawing/2014/main" id="{545902F8-F74B-EF88-3B64-921A80BA4D2F}"/>
              </a:ext>
            </a:extLst>
          </p:cNvPr>
          <p:cNvSpPr/>
          <p:nvPr/>
        </p:nvSpPr>
        <p:spPr>
          <a:xfrm>
            <a:off x="-772357" y="2935918"/>
            <a:ext cx="5948039" cy="675506"/>
          </a:xfrm>
          <a:prstGeom prst="rect">
            <a:avLst/>
          </a:prstGeom>
          <a:noFill/>
        </p:spPr>
        <p:txBody>
          <a:bodyPr wrap="square" lIns="91440" tIns="45720" rIns="91440" bIns="45720">
            <a:spAutoFit/>
          </a:bodyPr>
          <a:lstStyle/>
          <a:p>
            <a:pPr marL="2172970" marR="2173605" algn="ctr">
              <a:lnSpc>
                <a:spcPct val="107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 project submitted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4095" marR="1013460" algn="ctr">
              <a:lnSpc>
                <a:spcPct val="107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in partial fulfillment of the requirements for the degree of</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26565" marR="1727835" algn="ctr">
              <a:lnSpc>
                <a:spcPct val="107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Bachelor in Software Engineering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71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172D92C-7A06-A6D1-0722-769D506F75F5}"/>
              </a:ext>
            </a:extLst>
          </p:cNvPr>
          <p:cNvGraphicFramePr>
            <a:graphicFrameLocks noGrp="1"/>
          </p:cNvGraphicFramePr>
          <p:nvPr>
            <p:extLst>
              <p:ext uri="{D42A27DB-BD31-4B8C-83A1-F6EECF244321}">
                <p14:modId xmlns:p14="http://schemas.microsoft.com/office/powerpoint/2010/main" val="3208503865"/>
              </p:ext>
            </p:extLst>
          </p:nvPr>
        </p:nvGraphicFramePr>
        <p:xfrm>
          <a:off x="150920" y="167949"/>
          <a:ext cx="11829586" cy="6472548"/>
        </p:xfrm>
        <a:graphic>
          <a:graphicData uri="http://schemas.openxmlformats.org/drawingml/2006/table">
            <a:tbl>
              <a:tblPr firstRow="1" firstCol="1" bandRow="1">
                <a:tableStyleId>{5C22544A-7EE6-4342-B048-85BDC9FD1C3A}</a:tableStyleId>
              </a:tblPr>
              <a:tblGrid>
                <a:gridCol w="1759773">
                  <a:extLst>
                    <a:ext uri="{9D8B030D-6E8A-4147-A177-3AD203B41FA5}">
                      <a16:colId xmlns:a16="http://schemas.microsoft.com/office/drawing/2014/main" val="3278921893"/>
                    </a:ext>
                  </a:extLst>
                </a:gridCol>
                <a:gridCol w="10069813">
                  <a:extLst>
                    <a:ext uri="{9D8B030D-6E8A-4147-A177-3AD203B41FA5}">
                      <a16:colId xmlns:a16="http://schemas.microsoft.com/office/drawing/2014/main" val="776791684"/>
                    </a:ext>
                  </a:extLst>
                </a:gridCol>
              </a:tblGrid>
              <a:tr h="669015">
                <a:tc>
                  <a:txBody>
                    <a:bodyPr/>
                    <a:lstStyle/>
                    <a:p>
                      <a:pPr marL="0" marR="0" algn="just">
                        <a:lnSpc>
                          <a:spcPct val="200000"/>
                        </a:lnSpc>
                        <a:spcBef>
                          <a:spcPts val="200"/>
                        </a:spcBef>
                        <a:spcAft>
                          <a:spcPts val="200"/>
                        </a:spcAft>
                      </a:pPr>
                      <a:r>
                        <a:rPr lang="en-US" sz="1600" dirty="0">
                          <a:effectLst/>
                        </a:rPr>
                        <a:t>Actor (Admin)</a:t>
                      </a:r>
                      <a:endParaRPr lang="en-US" sz="1600" dirty="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Functional Requirement</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1175842083"/>
                  </a:ext>
                </a:extLst>
              </a:tr>
              <a:tr h="552256">
                <a:tc>
                  <a:txBody>
                    <a:bodyPr/>
                    <a:lstStyle/>
                    <a:p>
                      <a:pPr marL="0" marR="0" algn="just">
                        <a:lnSpc>
                          <a:spcPct val="200000"/>
                        </a:lnSpc>
                        <a:spcBef>
                          <a:spcPts val="200"/>
                        </a:spcBef>
                        <a:spcAft>
                          <a:spcPts val="200"/>
                        </a:spcAft>
                      </a:pPr>
                      <a:r>
                        <a:rPr lang="en-US" sz="1600">
                          <a:effectLst/>
                        </a:rPr>
                        <a:t>1</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see their profile.</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3962831186"/>
                  </a:ext>
                </a:extLst>
              </a:tr>
              <a:tr h="552256">
                <a:tc>
                  <a:txBody>
                    <a:bodyPr/>
                    <a:lstStyle/>
                    <a:p>
                      <a:pPr marL="0" marR="0" algn="just">
                        <a:lnSpc>
                          <a:spcPct val="200000"/>
                        </a:lnSpc>
                        <a:spcBef>
                          <a:spcPts val="200"/>
                        </a:spcBef>
                        <a:spcAft>
                          <a:spcPts val="200"/>
                        </a:spcAft>
                      </a:pPr>
                      <a:r>
                        <a:rPr lang="en-US" sz="1600">
                          <a:effectLst/>
                        </a:rPr>
                        <a:t>2</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see the list of available and cultivate land</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4066619686"/>
                  </a:ext>
                </a:extLst>
              </a:tr>
              <a:tr h="552256">
                <a:tc>
                  <a:txBody>
                    <a:bodyPr/>
                    <a:lstStyle/>
                    <a:p>
                      <a:pPr marL="0" marR="0" algn="just">
                        <a:lnSpc>
                          <a:spcPct val="200000"/>
                        </a:lnSpc>
                        <a:spcBef>
                          <a:spcPts val="200"/>
                        </a:spcBef>
                        <a:spcAft>
                          <a:spcPts val="200"/>
                        </a:spcAft>
                      </a:pPr>
                      <a:r>
                        <a:rPr lang="en-US" sz="1600">
                          <a:effectLst/>
                        </a:rPr>
                        <a:t>3</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check cultivate land</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4127929970"/>
                  </a:ext>
                </a:extLst>
              </a:tr>
              <a:tr h="833229">
                <a:tc>
                  <a:txBody>
                    <a:bodyPr/>
                    <a:lstStyle/>
                    <a:p>
                      <a:pPr marL="0" marR="0" algn="just">
                        <a:lnSpc>
                          <a:spcPct val="200000"/>
                        </a:lnSpc>
                        <a:spcBef>
                          <a:spcPts val="200"/>
                        </a:spcBef>
                        <a:spcAft>
                          <a:spcPts val="200"/>
                        </a:spcAft>
                      </a:pPr>
                      <a:r>
                        <a:rPr lang="en-US" sz="1600">
                          <a:effectLst/>
                        </a:rPr>
                        <a:t>4</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send Emails to the users</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2358753628"/>
                  </a:ext>
                </a:extLst>
              </a:tr>
              <a:tr h="552256">
                <a:tc>
                  <a:txBody>
                    <a:bodyPr/>
                    <a:lstStyle/>
                    <a:p>
                      <a:pPr marL="0" marR="0" algn="just">
                        <a:lnSpc>
                          <a:spcPct val="200000"/>
                        </a:lnSpc>
                        <a:spcBef>
                          <a:spcPts val="200"/>
                        </a:spcBef>
                        <a:spcAft>
                          <a:spcPts val="200"/>
                        </a:spcAft>
                      </a:pPr>
                      <a:r>
                        <a:rPr lang="en-US" sz="1600">
                          <a:effectLst/>
                        </a:rPr>
                        <a:t>5</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generate reports</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2539382384"/>
                  </a:ext>
                </a:extLst>
              </a:tr>
              <a:tr h="552256">
                <a:tc>
                  <a:txBody>
                    <a:bodyPr/>
                    <a:lstStyle/>
                    <a:p>
                      <a:pPr marL="0" marR="0" algn="just">
                        <a:lnSpc>
                          <a:spcPct val="200000"/>
                        </a:lnSpc>
                        <a:spcBef>
                          <a:spcPts val="200"/>
                        </a:spcBef>
                        <a:spcAft>
                          <a:spcPts val="200"/>
                        </a:spcAft>
                      </a:pPr>
                      <a:r>
                        <a:rPr lang="en-US" sz="1600">
                          <a:effectLst/>
                        </a:rPr>
                        <a:t>6</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Post messages</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567210444"/>
                  </a:ext>
                </a:extLst>
              </a:tr>
              <a:tr h="552256">
                <a:tc>
                  <a:txBody>
                    <a:bodyPr/>
                    <a:lstStyle/>
                    <a:p>
                      <a:pPr marL="0" marR="0" algn="just">
                        <a:lnSpc>
                          <a:spcPct val="200000"/>
                        </a:lnSpc>
                        <a:spcBef>
                          <a:spcPts val="200"/>
                        </a:spcBef>
                        <a:spcAft>
                          <a:spcPts val="200"/>
                        </a:spcAft>
                      </a:pPr>
                      <a:r>
                        <a:rPr lang="en-US" sz="1600">
                          <a:effectLst/>
                        </a:rPr>
                        <a:t>7</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add, update and remove data</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2788853254"/>
                  </a:ext>
                </a:extLst>
              </a:tr>
              <a:tr h="552256">
                <a:tc>
                  <a:txBody>
                    <a:bodyPr/>
                    <a:lstStyle/>
                    <a:p>
                      <a:pPr marL="0" marR="0" algn="just">
                        <a:lnSpc>
                          <a:spcPct val="200000"/>
                        </a:lnSpc>
                        <a:spcBef>
                          <a:spcPts val="200"/>
                        </a:spcBef>
                        <a:spcAft>
                          <a:spcPts val="200"/>
                        </a:spcAft>
                      </a:pPr>
                      <a:r>
                        <a:rPr lang="en-US" sz="1600">
                          <a:effectLst/>
                        </a:rPr>
                        <a:t>8</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comment to other messages</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1154830897"/>
                  </a:ext>
                </a:extLst>
              </a:tr>
              <a:tr h="552256">
                <a:tc>
                  <a:txBody>
                    <a:bodyPr/>
                    <a:lstStyle/>
                    <a:p>
                      <a:pPr marL="0" marR="0" algn="just">
                        <a:lnSpc>
                          <a:spcPct val="200000"/>
                        </a:lnSpc>
                        <a:spcBef>
                          <a:spcPts val="200"/>
                        </a:spcBef>
                        <a:spcAft>
                          <a:spcPts val="200"/>
                        </a:spcAft>
                      </a:pPr>
                      <a:r>
                        <a:rPr lang="en-US" sz="1600">
                          <a:effectLst/>
                        </a:rPr>
                        <a:t>9</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a:effectLst/>
                        </a:rPr>
                        <a:t>The system shall allow the admin to modify land</a:t>
                      </a:r>
                      <a:endParaRPr lang="en-US" sz="160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71433626"/>
                  </a:ext>
                </a:extLst>
              </a:tr>
              <a:tr h="552256">
                <a:tc>
                  <a:txBody>
                    <a:bodyPr/>
                    <a:lstStyle/>
                    <a:p>
                      <a:pPr marL="0" marR="0" algn="just">
                        <a:lnSpc>
                          <a:spcPct val="200000"/>
                        </a:lnSpc>
                        <a:spcBef>
                          <a:spcPts val="200"/>
                        </a:spcBef>
                        <a:spcAft>
                          <a:spcPts val="200"/>
                        </a:spcAft>
                      </a:pPr>
                      <a:r>
                        <a:rPr lang="en-US" sz="1600">
                          <a:effectLst/>
                        </a:rPr>
                        <a:t>10</a:t>
                      </a:r>
                      <a:endParaRPr lang="en-US" sz="1600">
                        <a:effectLst/>
                        <a:latin typeface="Times New Roman" panose="02020603050405020304" pitchFamily="18" charset="0"/>
                        <a:ea typeface="Times New Roman" panose="02020603050405020304" pitchFamily="18" charset="0"/>
                      </a:endParaRPr>
                    </a:p>
                  </a:txBody>
                  <a:tcPr marL="68505" marR="68505" marT="0" marB="0"/>
                </a:tc>
                <a:tc>
                  <a:txBody>
                    <a:bodyPr/>
                    <a:lstStyle/>
                    <a:p>
                      <a:pPr marL="0" marR="0" algn="just">
                        <a:lnSpc>
                          <a:spcPct val="200000"/>
                        </a:lnSpc>
                        <a:spcBef>
                          <a:spcPts val="200"/>
                        </a:spcBef>
                        <a:spcAft>
                          <a:spcPts val="200"/>
                        </a:spcAft>
                      </a:pPr>
                      <a:r>
                        <a:rPr lang="en-US" sz="1600" dirty="0">
                          <a:effectLst/>
                        </a:rPr>
                        <a:t>the system shall allow the admin switch language in Application</a:t>
                      </a:r>
                      <a:endParaRPr lang="en-US" sz="1600" dirty="0">
                        <a:effectLst/>
                        <a:latin typeface="Times New Roman" panose="02020603050405020304" pitchFamily="18" charset="0"/>
                        <a:ea typeface="Times New Roman" panose="02020603050405020304" pitchFamily="18" charset="0"/>
                      </a:endParaRPr>
                    </a:p>
                  </a:txBody>
                  <a:tcPr marL="68505" marR="68505" marT="0" marB="0"/>
                </a:tc>
                <a:extLst>
                  <a:ext uri="{0D108BD9-81ED-4DB2-BD59-A6C34878D82A}">
                    <a16:rowId xmlns:a16="http://schemas.microsoft.com/office/drawing/2014/main" val="2833364082"/>
                  </a:ext>
                </a:extLst>
              </a:tr>
            </a:tbl>
          </a:graphicData>
        </a:graphic>
      </p:graphicFrame>
    </p:spTree>
    <p:extLst>
      <p:ext uri="{BB962C8B-B14F-4D97-AF65-F5344CB8AC3E}">
        <p14:creationId xmlns:p14="http://schemas.microsoft.com/office/powerpoint/2010/main" val="344298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EA278-9A02-96BB-DCFF-F522D6AE5BF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i="1" kern="1200" dirty="0">
                <a:solidFill>
                  <a:srgbClr val="FFFFFF"/>
                </a:solidFill>
                <a:effectLst/>
                <a:latin typeface="+mj-lt"/>
                <a:ea typeface="+mj-ea"/>
                <a:cs typeface="+mj-cs"/>
              </a:rPr>
              <a:t>4.2.1 Use Case Diagram</a:t>
            </a:r>
            <a:br>
              <a:rPr lang="en-US" sz="3200" b="1" i="1" kern="1200" dirty="0">
                <a:solidFill>
                  <a:srgbClr val="FFFFFF"/>
                </a:solidFill>
                <a:effectLst/>
                <a:latin typeface="+mj-lt"/>
                <a:ea typeface="+mj-ea"/>
                <a:cs typeface="+mj-cs"/>
              </a:rPr>
            </a:br>
            <a:endParaRPr lang="en-US" sz="32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98C44355-CE9F-886C-702F-A9D858A7C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73248" y="930837"/>
            <a:ext cx="7347537" cy="4996326"/>
          </a:xfrm>
          <a:prstGeom prst="rect">
            <a:avLst/>
          </a:prstGeom>
          <a:noFill/>
        </p:spPr>
      </p:pic>
    </p:spTree>
    <p:extLst>
      <p:ext uri="{BB962C8B-B14F-4D97-AF65-F5344CB8AC3E}">
        <p14:creationId xmlns:p14="http://schemas.microsoft.com/office/powerpoint/2010/main" val="247937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F2B626-10DE-DBC7-2C0D-528170F5709B}"/>
              </a:ext>
            </a:extLst>
          </p:cNvPr>
          <p:cNvSpPr txBox="1"/>
          <p:nvPr/>
        </p:nvSpPr>
        <p:spPr>
          <a:xfrm>
            <a:off x="0" y="0"/>
            <a:ext cx="4375517" cy="508344"/>
          </a:xfrm>
          <a:prstGeom prst="rect">
            <a:avLst/>
          </a:prstGeom>
          <a:noFill/>
        </p:spPr>
        <p:txBody>
          <a:bodyPr wrap="square">
            <a:spAutoFit/>
          </a:bodyPr>
          <a:lstStyle/>
          <a:p>
            <a:pPr marL="0" marR="0" algn="just">
              <a:lnSpc>
                <a:spcPct val="200000"/>
              </a:lnSpc>
              <a:spcBef>
                <a:spcPts val="1600"/>
              </a:spcBef>
              <a:spcAft>
                <a:spcPts val="600"/>
              </a:spcAft>
            </a:pPr>
            <a:r>
              <a:rPr lang="en-GB" sz="1600" b="1" i="1" dirty="0">
                <a:solidFill>
                  <a:srgbClr val="000080"/>
                </a:solidFill>
                <a:effectLst/>
                <a:latin typeface="Arial" panose="020B0604020202020204" pitchFamily="34" charset="0"/>
              </a:rPr>
              <a:t>4.2.2 Use Cases: Description &amp; Details</a:t>
            </a:r>
            <a:endParaRPr lang="en-US" sz="1600" b="1" i="1" dirty="0">
              <a:solidFill>
                <a:srgbClr val="000080"/>
              </a:solidFill>
              <a:effectLst/>
              <a:latin typeface="Arial" panose="020B0604020202020204" pitchFamily="34" charset="0"/>
            </a:endParaRPr>
          </a:p>
        </p:txBody>
      </p:sp>
      <p:sp>
        <p:nvSpPr>
          <p:cNvPr id="5" name="TextBox 4">
            <a:extLst>
              <a:ext uri="{FF2B5EF4-FFF2-40B4-BE49-F238E27FC236}">
                <a16:creationId xmlns:a16="http://schemas.microsoft.com/office/drawing/2014/main" id="{2DC29281-D58D-BEBA-8013-2022BA354F07}"/>
              </a:ext>
            </a:extLst>
          </p:cNvPr>
          <p:cNvSpPr txBox="1"/>
          <p:nvPr/>
        </p:nvSpPr>
        <p:spPr>
          <a:xfrm>
            <a:off x="0" y="448575"/>
            <a:ext cx="4972522" cy="561949"/>
          </a:xfrm>
          <a:prstGeom prst="rect">
            <a:avLst/>
          </a:prstGeom>
          <a:noFill/>
        </p:spPr>
        <p:txBody>
          <a:bodyPr wrap="square">
            <a:spAutoFit/>
          </a:bodyPr>
          <a:lstStyle/>
          <a:p>
            <a:pPr marL="0" marR="0" algn="just">
              <a:lnSpc>
                <a:spcPct val="200000"/>
              </a:lnSpc>
              <a:spcBef>
                <a:spcPts val="0"/>
              </a:spcBef>
              <a:spcAft>
                <a:spcPts val="0"/>
              </a:spcAft>
            </a:pPr>
            <a:r>
              <a:rPr lang="en-US" b="1" dirty="0">
                <a:latin typeface="Times New Roman" panose="02020603050405020304" pitchFamily="18" charset="0"/>
                <a:ea typeface="Times New Roman" panose="02020603050405020304" pitchFamily="18" charset="0"/>
              </a:rPr>
              <a:t>1</a:t>
            </a:r>
            <a:r>
              <a:rPr lang="en-US" sz="1800" b="1" dirty="0">
                <a:effectLst/>
                <a:latin typeface="Times New Roman" panose="02020603050405020304" pitchFamily="18" charset="0"/>
                <a:ea typeface="Times New Roman" panose="02020603050405020304" pitchFamily="18" charset="0"/>
              </a:rPr>
              <a:t>. view cultivated lands and crop percentage</a:t>
            </a:r>
            <a:endParaRPr lang="en-US" sz="160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D2A35E4F-3BBE-8210-102E-0DF7EFA96395}"/>
              </a:ext>
            </a:extLst>
          </p:cNvPr>
          <p:cNvGraphicFramePr>
            <a:graphicFrameLocks noGrp="1"/>
          </p:cNvGraphicFramePr>
          <p:nvPr>
            <p:extLst>
              <p:ext uri="{D42A27DB-BD31-4B8C-83A1-F6EECF244321}">
                <p14:modId xmlns:p14="http://schemas.microsoft.com/office/powerpoint/2010/main" val="2590189715"/>
              </p:ext>
            </p:extLst>
          </p:nvPr>
        </p:nvGraphicFramePr>
        <p:xfrm>
          <a:off x="86264" y="1010524"/>
          <a:ext cx="9765102" cy="2714882"/>
        </p:xfrm>
        <a:graphic>
          <a:graphicData uri="http://schemas.openxmlformats.org/drawingml/2006/table">
            <a:tbl>
              <a:tblPr firstRow="1" firstCol="1" bandRow="1">
                <a:tableStyleId>{5C22544A-7EE6-4342-B048-85BDC9FD1C3A}</a:tableStyleId>
              </a:tblPr>
              <a:tblGrid>
                <a:gridCol w="1449508">
                  <a:extLst>
                    <a:ext uri="{9D8B030D-6E8A-4147-A177-3AD203B41FA5}">
                      <a16:colId xmlns:a16="http://schemas.microsoft.com/office/drawing/2014/main" val="2295560765"/>
                    </a:ext>
                  </a:extLst>
                </a:gridCol>
                <a:gridCol w="8315594">
                  <a:extLst>
                    <a:ext uri="{9D8B030D-6E8A-4147-A177-3AD203B41FA5}">
                      <a16:colId xmlns:a16="http://schemas.microsoft.com/office/drawing/2014/main" val="2721115635"/>
                    </a:ext>
                  </a:extLst>
                </a:gridCol>
              </a:tblGrid>
              <a:tr h="294832">
                <a:tc>
                  <a:txBody>
                    <a:bodyPr/>
                    <a:lstStyle/>
                    <a:p>
                      <a:pPr marL="0" marR="0" algn="just">
                        <a:lnSpc>
                          <a:spcPct val="200000"/>
                        </a:lnSpc>
                        <a:spcBef>
                          <a:spcPts val="200"/>
                        </a:spcBef>
                        <a:spcAft>
                          <a:spcPts val="20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200"/>
                        </a:spcBef>
                        <a:spcAft>
                          <a:spcPts val="200"/>
                        </a:spcAft>
                      </a:pPr>
                      <a:r>
                        <a:rPr lang="en-US" sz="1200" dirty="0">
                          <a:effectLst/>
                        </a:rPr>
                        <a:t>view cultivated lands and crop percentage</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84084704"/>
                  </a:ext>
                </a:extLst>
              </a:tr>
              <a:tr h="294832">
                <a:tc>
                  <a:txBody>
                    <a:bodyPr/>
                    <a:lstStyle/>
                    <a:p>
                      <a:pPr marL="0" marR="0" algn="just">
                        <a:lnSpc>
                          <a:spcPct val="200000"/>
                        </a:lnSpc>
                        <a:spcBef>
                          <a:spcPts val="200"/>
                        </a:spcBef>
                        <a:spcAft>
                          <a:spcPts val="200"/>
                        </a:spcAft>
                      </a:pPr>
                      <a:r>
                        <a:rPr lang="en-US" sz="1200">
                          <a:effectLst/>
                        </a:rPr>
                        <a:t> Actor(s)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User, Admin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67328636"/>
                  </a:ext>
                </a:extLst>
              </a:tr>
              <a:tr h="294832">
                <a:tc>
                  <a:txBody>
                    <a:bodyPr/>
                    <a:lstStyle/>
                    <a:p>
                      <a:pPr marL="0" marR="0" algn="just">
                        <a:lnSpc>
                          <a:spcPct val="200000"/>
                        </a:lnSpc>
                        <a:spcBef>
                          <a:spcPts val="200"/>
                        </a:spcBef>
                        <a:spcAft>
                          <a:spcPts val="200"/>
                        </a:spcAft>
                      </a:pPr>
                      <a:r>
                        <a:rPr lang="en-US" sz="1200">
                          <a:effectLst/>
                        </a:rPr>
                        <a:t>Precondition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The actors enter to the home page.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24631002"/>
                  </a:ext>
                </a:extLst>
              </a:tr>
              <a:tr h="686429">
                <a:tc>
                  <a:txBody>
                    <a:bodyPr/>
                    <a:lstStyle/>
                    <a:p>
                      <a:pPr marL="0" marR="0" algn="just">
                        <a:lnSpc>
                          <a:spcPct val="200000"/>
                        </a:lnSpc>
                        <a:spcBef>
                          <a:spcPts val="200"/>
                        </a:spcBef>
                        <a:spcAft>
                          <a:spcPts val="200"/>
                        </a:spcAft>
                      </a:pPr>
                      <a:r>
                        <a:rPr lang="en-US" sz="1200">
                          <a:effectLst/>
                        </a:rPr>
                        <a:t>Normal flow</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1.The actors click on “show analytic” button. </a:t>
                      </a:r>
                    </a:p>
                    <a:p>
                      <a:pPr marL="0" marR="0" algn="just">
                        <a:lnSpc>
                          <a:spcPct val="200000"/>
                        </a:lnSpc>
                        <a:spcBef>
                          <a:spcPts val="200"/>
                        </a:spcBef>
                        <a:spcAft>
                          <a:spcPts val="200"/>
                        </a:spcAft>
                      </a:pPr>
                      <a:r>
                        <a:rPr lang="en-US" sz="1200">
                          <a:effectLst/>
                        </a:rPr>
                        <a:t>2.The system shows the cultivated lands and crop percentage.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6533091"/>
                  </a:ext>
                </a:extLst>
              </a:tr>
              <a:tr h="294832">
                <a:tc>
                  <a:txBody>
                    <a:bodyPr/>
                    <a:lstStyle/>
                    <a:p>
                      <a:pPr marL="0" marR="0" algn="just">
                        <a:lnSpc>
                          <a:spcPct val="200000"/>
                        </a:lnSpc>
                        <a:spcBef>
                          <a:spcPts val="200"/>
                        </a:spcBef>
                        <a:spcAft>
                          <a:spcPts val="200"/>
                        </a:spcAft>
                      </a:pPr>
                      <a:r>
                        <a:rPr lang="en-US" sz="1200">
                          <a:effectLst/>
                        </a:rPr>
                        <a:t>Post condition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dirty="0">
                          <a:effectLst/>
                        </a:rPr>
                        <a:t>Available analytic page displayed successfully.</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46311247"/>
                  </a:ext>
                </a:extLst>
              </a:tr>
              <a:tr h="686429">
                <a:tc>
                  <a:txBody>
                    <a:bodyPr/>
                    <a:lstStyle/>
                    <a:p>
                      <a:pPr marL="0" marR="0" algn="just">
                        <a:lnSpc>
                          <a:spcPct val="200000"/>
                        </a:lnSpc>
                        <a:spcBef>
                          <a:spcPts val="200"/>
                        </a:spcBef>
                        <a:spcAft>
                          <a:spcPts val="200"/>
                        </a:spcAft>
                      </a:pPr>
                      <a:r>
                        <a:rPr lang="en-US" sz="1200" dirty="0">
                          <a:effectLst/>
                        </a:rPr>
                        <a:t>Exception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dirty="0">
                          <a:effectLst/>
                        </a:rPr>
                        <a:t>If the Internet interrupt from the user, the system cannot show the </a:t>
                      </a:r>
                    </a:p>
                    <a:p>
                      <a:pPr marL="0" marR="0" algn="just">
                        <a:lnSpc>
                          <a:spcPct val="200000"/>
                        </a:lnSpc>
                        <a:spcBef>
                          <a:spcPts val="200"/>
                        </a:spcBef>
                        <a:spcAft>
                          <a:spcPts val="200"/>
                        </a:spcAft>
                      </a:pPr>
                      <a:r>
                        <a:rPr lang="en-US" sz="1200" dirty="0">
                          <a:effectLst/>
                        </a:rPr>
                        <a:t>available analytic.</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40720097"/>
                  </a:ext>
                </a:extLst>
              </a:tr>
            </a:tbl>
          </a:graphicData>
        </a:graphic>
      </p:graphicFrame>
      <p:sp>
        <p:nvSpPr>
          <p:cNvPr id="8" name="TextBox 7">
            <a:extLst>
              <a:ext uri="{FF2B5EF4-FFF2-40B4-BE49-F238E27FC236}">
                <a16:creationId xmlns:a16="http://schemas.microsoft.com/office/drawing/2014/main" id="{CECACE1C-2D7C-B240-8CEF-EF8D6EE43A61}"/>
              </a:ext>
            </a:extLst>
          </p:cNvPr>
          <p:cNvSpPr txBox="1"/>
          <p:nvPr/>
        </p:nvSpPr>
        <p:spPr>
          <a:xfrm>
            <a:off x="86264" y="3725406"/>
            <a:ext cx="6235188" cy="369332"/>
          </a:xfrm>
          <a:prstGeom prst="rect">
            <a:avLst/>
          </a:prstGeom>
          <a:noFill/>
        </p:spPr>
        <p:txBody>
          <a:bodyPr wrap="square">
            <a:spAutoFit/>
          </a:bodyPr>
          <a:lstStyle/>
          <a:p>
            <a:pPr marL="0" marR="0" algn="l">
              <a:spcBef>
                <a:spcPts val="0"/>
              </a:spcBef>
              <a:spcAft>
                <a:spcPts val="0"/>
              </a:spcAft>
            </a:pPr>
            <a:r>
              <a:rPr lang="en-US" b="1">
                <a:latin typeface="Times New Roman" panose="02020603050405020304" pitchFamily="18" charset="0"/>
                <a:ea typeface="Times New Roman" panose="02020603050405020304" pitchFamily="18" charset="0"/>
              </a:rPr>
              <a:t>2</a:t>
            </a:r>
            <a:r>
              <a:rPr lang="en-US" sz="1800" b="1">
                <a:effectLst/>
                <a:latin typeface="Times New Roman" panose="02020603050405020304" pitchFamily="18" charset="0"/>
                <a:ea typeface="Times New Roman" panose="02020603050405020304" pitchFamily="18" charset="0"/>
              </a:rPr>
              <a:t>.Update my profile</a:t>
            </a:r>
            <a:r>
              <a:rPr lang="en-US" sz="180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899B19FC-C83E-7BCB-2AC5-267D18380715}"/>
              </a:ext>
            </a:extLst>
          </p:cNvPr>
          <p:cNvGraphicFramePr>
            <a:graphicFrameLocks noGrp="1"/>
          </p:cNvGraphicFramePr>
          <p:nvPr>
            <p:extLst>
              <p:ext uri="{D42A27DB-BD31-4B8C-83A1-F6EECF244321}">
                <p14:modId xmlns:p14="http://schemas.microsoft.com/office/powerpoint/2010/main" val="1569242467"/>
              </p:ext>
            </p:extLst>
          </p:nvPr>
        </p:nvGraphicFramePr>
        <p:xfrm>
          <a:off x="226712" y="4094739"/>
          <a:ext cx="9460752" cy="2559223"/>
        </p:xfrm>
        <a:graphic>
          <a:graphicData uri="http://schemas.openxmlformats.org/drawingml/2006/table">
            <a:tbl>
              <a:tblPr firstRow="1" firstCol="1" bandRow="1">
                <a:tableStyleId>{5C22544A-7EE6-4342-B048-85BDC9FD1C3A}</a:tableStyleId>
              </a:tblPr>
              <a:tblGrid>
                <a:gridCol w="1442612">
                  <a:extLst>
                    <a:ext uri="{9D8B030D-6E8A-4147-A177-3AD203B41FA5}">
                      <a16:colId xmlns:a16="http://schemas.microsoft.com/office/drawing/2014/main" val="2398026560"/>
                    </a:ext>
                  </a:extLst>
                </a:gridCol>
                <a:gridCol w="8018140">
                  <a:extLst>
                    <a:ext uri="{9D8B030D-6E8A-4147-A177-3AD203B41FA5}">
                      <a16:colId xmlns:a16="http://schemas.microsoft.com/office/drawing/2014/main" val="1705530767"/>
                    </a:ext>
                  </a:extLst>
                </a:gridCol>
              </a:tblGrid>
              <a:tr h="275805">
                <a:tc>
                  <a:txBody>
                    <a:bodyPr/>
                    <a:lstStyle/>
                    <a:p>
                      <a:pPr marL="0" marR="0" algn="l">
                        <a:spcBef>
                          <a:spcPts val="200"/>
                        </a:spcBef>
                        <a:spcAft>
                          <a:spcPts val="2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200"/>
                        </a:spcBef>
                        <a:spcAft>
                          <a:spcPts val="200"/>
                        </a:spcAft>
                      </a:pPr>
                      <a:r>
                        <a:rPr lang="en-US" sz="1200" dirty="0">
                          <a:effectLst/>
                        </a:rPr>
                        <a:t>Update</a:t>
                      </a:r>
                      <a:r>
                        <a:rPr lang="en-US" sz="1200" spc="-15" dirty="0">
                          <a:effectLst/>
                        </a:rPr>
                        <a:t> </a:t>
                      </a:r>
                      <a:r>
                        <a:rPr lang="en-US" sz="1200" dirty="0">
                          <a:effectLst/>
                        </a:rPr>
                        <a:t>my</a:t>
                      </a:r>
                      <a:r>
                        <a:rPr lang="en-US" sz="1200" spc="-10" dirty="0">
                          <a:effectLst/>
                        </a:rPr>
                        <a:t> </a:t>
                      </a:r>
                      <a:r>
                        <a:rPr lang="en-US" sz="1200" dirty="0">
                          <a:effectLst/>
                        </a:rPr>
                        <a:t>profile</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74835205"/>
                  </a:ext>
                </a:extLst>
              </a:tr>
              <a:tr h="262109">
                <a:tc>
                  <a:txBody>
                    <a:bodyPr/>
                    <a:lstStyle/>
                    <a:p>
                      <a:pPr marL="0" marR="0" algn="l">
                        <a:spcBef>
                          <a:spcPts val="200"/>
                        </a:spcBef>
                        <a:spcAft>
                          <a:spcPts val="200"/>
                        </a:spcAft>
                      </a:pPr>
                      <a:r>
                        <a:rPr lang="en-US" sz="1200">
                          <a:effectLst/>
                        </a:rPr>
                        <a:t>Actor(s)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200"/>
                        </a:spcBef>
                        <a:spcAft>
                          <a:spcPts val="200"/>
                        </a:spcAft>
                      </a:pPr>
                      <a:r>
                        <a:rPr lang="en-US" sz="1200">
                          <a:effectLst/>
                        </a:rPr>
                        <a:t>User,</a:t>
                      </a:r>
                      <a:r>
                        <a:rPr lang="en-US" sz="1200" spc="-15">
                          <a:effectLst/>
                        </a:rPr>
                        <a:t> </a:t>
                      </a:r>
                      <a:r>
                        <a:rPr lang="en-US" sz="1200">
                          <a:effectLst/>
                        </a:rPr>
                        <a:t>Admin.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49158063"/>
                  </a:ext>
                </a:extLst>
              </a:tr>
              <a:tr h="275805">
                <a:tc>
                  <a:txBody>
                    <a:bodyPr/>
                    <a:lstStyle/>
                    <a:p>
                      <a:pPr marL="0" marR="0" algn="l">
                        <a:spcBef>
                          <a:spcPts val="200"/>
                        </a:spcBef>
                        <a:spcAft>
                          <a:spcPts val="200"/>
                        </a:spcAft>
                      </a:pPr>
                      <a:r>
                        <a:rPr lang="en-US" sz="1200">
                          <a:effectLst/>
                        </a:rPr>
                        <a:t>Precondition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200"/>
                        </a:spcBef>
                        <a:spcAft>
                          <a:spcPts val="200"/>
                        </a:spcAft>
                      </a:pPr>
                      <a:r>
                        <a:rPr lang="en-US" sz="1200">
                          <a:effectLst/>
                        </a:rPr>
                        <a:t>The</a:t>
                      </a:r>
                      <a:r>
                        <a:rPr lang="en-US" sz="1200" spc="-20">
                          <a:effectLst/>
                        </a:rPr>
                        <a:t> </a:t>
                      </a:r>
                      <a:r>
                        <a:rPr lang="en-US" sz="1200">
                          <a:effectLst/>
                        </a:rPr>
                        <a:t>Actors</a:t>
                      </a:r>
                      <a:r>
                        <a:rPr lang="en-US" sz="1200" spc="-20">
                          <a:effectLst/>
                        </a:rPr>
                        <a:t> </a:t>
                      </a:r>
                      <a:r>
                        <a:rPr lang="en-US" sz="1200">
                          <a:effectLst/>
                        </a:rPr>
                        <a:t>logged</a:t>
                      </a:r>
                      <a:r>
                        <a:rPr lang="en-US" sz="1200" spc="5">
                          <a:effectLst/>
                        </a:rPr>
                        <a:t> </a:t>
                      </a:r>
                      <a:r>
                        <a:rPr lang="en-US" sz="1200">
                          <a:effectLst/>
                        </a:rPr>
                        <a:t>in.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77020146"/>
                  </a:ext>
                </a:extLst>
              </a:tr>
              <a:tr h="1003570">
                <a:tc>
                  <a:txBody>
                    <a:bodyPr/>
                    <a:lstStyle/>
                    <a:p>
                      <a:pPr marL="0" marR="0" algn="l">
                        <a:spcBef>
                          <a:spcPts val="200"/>
                        </a:spcBef>
                        <a:spcAft>
                          <a:spcPts val="200"/>
                        </a:spcAft>
                      </a:pPr>
                      <a:r>
                        <a:rPr lang="en-US" sz="1200">
                          <a:effectLst/>
                        </a:rPr>
                        <a:t>Normal</a:t>
                      </a:r>
                      <a:r>
                        <a:rPr lang="en-US" sz="1200" spc="-30">
                          <a:effectLst/>
                        </a:rPr>
                        <a:t> </a:t>
                      </a:r>
                      <a:r>
                        <a:rPr lang="en-US" sz="1200">
                          <a:effectLst/>
                        </a:rPr>
                        <a:t>flow</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rtl="0">
                        <a:lnSpc>
                          <a:spcPts val="1365"/>
                        </a:lnSpc>
                        <a:spcBef>
                          <a:spcPts val="200"/>
                        </a:spcBef>
                        <a:spcAft>
                          <a:spcPts val="200"/>
                        </a:spcAft>
                        <a:buSzPts val="1100"/>
                        <a:buFont typeface="Times New Roman" panose="02020603050405020304" pitchFamily="18" charset="0"/>
                        <a:buAutoNum type="arabicPeriod"/>
                        <a:tabLst>
                          <a:tab pos="182880" algn="l"/>
                        </a:tabLst>
                      </a:pPr>
                      <a:r>
                        <a:rPr lang="en-US" sz="1200" dirty="0">
                          <a:effectLst/>
                        </a:rPr>
                        <a:t>Actors</a:t>
                      </a:r>
                      <a:r>
                        <a:rPr lang="en-US" sz="1200" spc="-20" dirty="0">
                          <a:effectLst/>
                        </a:rPr>
                        <a:t> </a:t>
                      </a:r>
                      <a:r>
                        <a:rPr lang="en-US" sz="1200" dirty="0">
                          <a:effectLst/>
                        </a:rPr>
                        <a:t>shall</a:t>
                      </a:r>
                      <a:r>
                        <a:rPr lang="en-US" sz="1200" spc="-50" dirty="0">
                          <a:effectLst/>
                        </a:rPr>
                        <a:t> </a:t>
                      </a:r>
                      <a:r>
                        <a:rPr lang="en-US" sz="1200" dirty="0">
                          <a:effectLst/>
                        </a:rPr>
                        <a:t>go</a:t>
                      </a:r>
                      <a:r>
                        <a:rPr lang="en-US" sz="1200" spc="25" dirty="0">
                          <a:effectLst/>
                        </a:rPr>
                        <a:t> </a:t>
                      </a:r>
                      <a:r>
                        <a:rPr lang="en-US" sz="1200" dirty="0">
                          <a:effectLst/>
                        </a:rPr>
                        <a:t>to the</a:t>
                      </a:r>
                      <a:r>
                        <a:rPr lang="en-US" sz="1200" spc="-10" dirty="0">
                          <a:effectLst/>
                        </a:rPr>
                        <a:t> </a:t>
                      </a:r>
                      <a:r>
                        <a:rPr lang="en-US" sz="1200" dirty="0">
                          <a:effectLst/>
                        </a:rPr>
                        <a:t>profile</a:t>
                      </a:r>
                      <a:r>
                        <a:rPr lang="en-US" sz="1200" spc="-10" dirty="0">
                          <a:effectLst/>
                        </a:rPr>
                        <a:t> </a:t>
                      </a:r>
                      <a:r>
                        <a:rPr lang="en-US" sz="1200" dirty="0">
                          <a:effectLst/>
                        </a:rPr>
                        <a:t>page.</a:t>
                      </a:r>
                      <a:endParaRPr lang="en-US" sz="1100" dirty="0">
                        <a:effectLst/>
                      </a:endParaRPr>
                    </a:p>
                    <a:p>
                      <a:pPr marL="0" marR="0" algn="l">
                        <a:spcBef>
                          <a:spcPts val="200"/>
                        </a:spcBef>
                        <a:spcAft>
                          <a:spcPts val="200"/>
                        </a:spcAft>
                      </a:pPr>
                      <a:r>
                        <a:rPr lang="en-US" sz="1200" dirty="0">
                          <a:effectLst/>
                        </a:rPr>
                        <a:t>  2. Actors shall click on “Edit profile” button.</a:t>
                      </a:r>
                    </a:p>
                    <a:p>
                      <a:pPr marL="0" marR="0" algn="l">
                        <a:spcBef>
                          <a:spcPts val="200"/>
                        </a:spcBef>
                        <a:spcAft>
                          <a:spcPts val="200"/>
                        </a:spcAft>
                      </a:pPr>
                      <a:r>
                        <a:rPr lang="en-US" sz="1200" dirty="0">
                          <a:effectLst/>
                        </a:rPr>
                        <a:t>  3. Actors</a:t>
                      </a:r>
                      <a:r>
                        <a:rPr lang="en-US" sz="1200" spc="-25" dirty="0">
                          <a:effectLst/>
                        </a:rPr>
                        <a:t> </a:t>
                      </a:r>
                      <a:r>
                        <a:rPr lang="en-US" sz="1200" dirty="0">
                          <a:effectLst/>
                        </a:rPr>
                        <a:t>can</a:t>
                      </a:r>
                      <a:r>
                        <a:rPr lang="en-US" sz="1200" spc="-35" dirty="0">
                          <a:effectLst/>
                        </a:rPr>
                        <a:t> </a:t>
                      </a:r>
                      <a:r>
                        <a:rPr lang="en-US" sz="1200" dirty="0">
                          <a:effectLst/>
                        </a:rPr>
                        <a:t>change</a:t>
                      </a:r>
                      <a:r>
                        <a:rPr lang="en-US" sz="1200" spc="-20" dirty="0">
                          <a:effectLst/>
                        </a:rPr>
                        <a:t> </a:t>
                      </a:r>
                      <a:r>
                        <a:rPr lang="en-US" sz="1200" dirty="0">
                          <a:effectLst/>
                        </a:rPr>
                        <a:t>their</a:t>
                      </a:r>
                      <a:r>
                        <a:rPr lang="en-US" sz="1200" spc="-10" dirty="0">
                          <a:effectLst/>
                        </a:rPr>
                        <a:t> </a:t>
                      </a:r>
                      <a:r>
                        <a:rPr lang="en-US" sz="1200" dirty="0">
                          <a:effectLst/>
                        </a:rPr>
                        <a:t>personal</a:t>
                      </a:r>
                      <a:r>
                        <a:rPr lang="en-US" sz="1200" spc="-35" dirty="0">
                          <a:effectLst/>
                        </a:rPr>
                        <a:t> </a:t>
                      </a:r>
                      <a:r>
                        <a:rPr lang="en-US" sz="1200" dirty="0">
                          <a:effectLst/>
                        </a:rPr>
                        <a:t>information.</a:t>
                      </a:r>
                    </a:p>
                    <a:p>
                      <a:pPr marL="66675" marR="0" algn="just">
                        <a:spcBef>
                          <a:spcPts val="200"/>
                        </a:spcBef>
                        <a:spcAft>
                          <a:spcPts val="200"/>
                        </a:spcAft>
                      </a:pPr>
                      <a:r>
                        <a:rPr lang="en-US" sz="1200" dirty="0">
                          <a:effectLst/>
                        </a:rPr>
                        <a:t>4. Actors</a:t>
                      </a:r>
                      <a:r>
                        <a:rPr lang="en-US" sz="1200" spc="225" dirty="0">
                          <a:effectLst/>
                        </a:rPr>
                        <a:t> </a:t>
                      </a:r>
                      <a:r>
                        <a:rPr lang="en-US" sz="1200" dirty="0">
                          <a:effectLst/>
                        </a:rPr>
                        <a:t>can</a:t>
                      </a:r>
                      <a:r>
                        <a:rPr lang="en-US" sz="1200" spc="215" dirty="0">
                          <a:effectLst/>
                        </a:rPr>
                        <a:t> </a:t>
                      </a:r>
                      <a:r>
                        <a:rPr lang="en-US" sz="1200" dirty="0">
                          <a:effectLst/>
                        </a:rPr>
                        <a:t>confirm</a:t>
                      </a:r>
                      <a:r>
                        <a:rPr lang="en-US" sz="1200" spc="215" dirty="0">
                          <a:effectLst/>
                        </a:rPr>
                        <a:t> </a:t>
                      </a:r>
                      <a:r>
                        <a:rPr lang="en-US" sz="1200" dirty="0">
                          <a:effectLst/>
                        </a:rPr>
                        <a:t>the</a:t>
                      </a:r>
                      <a:r>
                        <a:rPr lang="en-US" sz="1200" spc="260" dirty="0">
                          <a:effectLst/>
                        </a:rPr>
                        <a:t> </a:t>
                      </a:r>
                      <a:r>
                        <a:rPr lang="en-US" sz="1200" dirty="0">
                          <a:effectLst/>
                        </a:rPr>
                        <a:t>new</a:t>
                      </a:r>
                      <a:r>
                        <a:rPr lang="en-US" sz="1200" spc="260" dirty="0">
                          <a:effectLst/>
                        </a:rPr>
                        <a:t> </a:t>
                      </a:r>
                      <a:r>
                        <a:rPr lang="en-US" sz="1200" dirty="0">
                          <a:effectLst/>
                        </a:rPr>
                        <a:t>information</a:t>
                      </a:r>
                      <a:r>
                        <a:rPr lang="en-US" sz="1200" spc="240" dirty="0">
                          <a:effectLst/>
                        </a:rPr>
                        <a:t> </a:t>
                      </a:r>
                      <a:r>
                        <a:rPr lang="en-US" sz="1200" dirty="0">
                          <a:effectLst/>
                        </a:rPr>
                        <a:t>by</a:t>
                      </a:r>
                      <a:r>
                        <a:rPr lang="en-US" sz="1200" spc="215" dirty="0">
                          <a:effectLst/>
                        </a:rPr>
                        <a:t> </a:t>
                      </a:r>
                      <a:r>
                        <a:rPr lang="en-US" sz="1200" dirty="0">
                          <a:effectLst/>
                        </a:rPr>
                        <a:t>click</a:t>
                      </a:r>
                      <a:r>
                        <a:rPr lang="en-US" sz="1200" spc="240" dirty="0">
                          <a:effectLst/>
                        </a:rPr>
                        <a:t> </a:t>
                      </a:r>
                      <a:r>
                        <a:rPr lang="en-US" sz="1200" dirty="0">
                          <a:effectLst/>
                        </a:rPr>
                        <a:t>on</a:t>
                      </a:r>
                      <a:r>
                        <a:rPr lang="en-US" sz="1200" spc="240" dirty="0">
                          <a:effectLst/>
                        </a:rPr>
                        <a:t> </a:t>
                      </a:r>
                      <a:r>
                        <a:rPr lang="en-US" sz="1200" dirty="0">
                          <a:effectLst/>
                        </a:rPr>
                        <a:t>“Change” button.</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58273084"/>
                  </a:ext>
                </a:extLst>
              </a:tr>
              <a:tr h="262109">
                <a:tc>
                  <a:txBody>
                    <a:bodyPr/>
                    <a:lstStyle/>
                    <a:p>
                      <a:pPr marL="0" marR="0" algn="l">
                        <a:spcBef>
                          <a:spcPts val="200"/>
                        </a:spcBef>
                        <a:spcAft>
                          <a:spcPts val="200"/>
                        </a:spcAft>
                      </a:pPr>
                      <a:r>
                        <a:rPr lang="en-US" sz="1200">
                          <a:effectLst/>
                        </a:rPr>
                        <a:t>Post condition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200"/>
                        </a:spcBef>
                        <a:spcAft>
                          <a:spcPts val="200"/>
                        </a:spcAft>
                      </a:pPr>
                      <a:r>
                        <a:rPr lang="en-US" sz="1200" dirty="0">
                          <a:effectLst/>
                        </a:rPr>
                        <a:t>The</a:t>
                      </a:r>
                      <a:r>
                        <a:rPr lang="en-US" sz="1200" spc="-20" dirty="0">
                          <a:effectLst/>
                        </a:rPr>
                        <a:t> </a:t>
                      </a:r>
                      <a:r>
                        <a:rPr lang="en-US" sz="1200" dirty="0">
                          <a:effectLst/>
                        </a:rPr>
                        <a:t>profile</a:t>
                      </a:r>
                      <a:r>
                        <a:rPr lang="en-US" sz="1200" spc="10" dirty="0">
                          <a:effectLst/>
                        </a:rPr>
                        <a:t> </a:t>
                      </a:r>
                      <a:r>
                        <a:rPr lang="en-US" sz="1200" dirty="0">
                          <a:effectLst/>
                        </a:rPr>
                        <a:t>has</a:t>
                      </a:r>
                      <a:r>
                        <a:rPr lang="en-US" sz="1200" spc="-20" dirty="0">
                          <a:effectLst/>
                        </a:rPr>
                        <a:t> </a:t>
                      </a:r>
                      <a:r>
                        <a:rPr lang="en-US" sz="1200" dirty="0">
                          <a:effectLst/>
                        </a:rPr>
                        <a:t>been</a:t>
                      </a:r>
                      <a:r>
                        <a:rPr lang="en-US" sz="1200" spc="-35" dirty="0">
                          <a:effectLst/>
                        </a:rPr>
                        <a:t> </a:t>
                      </a:r>
                      <a:r>
                        <a:rPr lang="en-US" sz="1200" dirty="0">
                          <a:effectLst/>
                        </a:rPr>
                        <a:t>updated</a:t>
                      </a:r>
                      <a:r>
                        <a:rPr lang="en-US" sz="1200" spc="-10" dirty="0">
                          <a:effectLst/>
                        </a:rPr>
                        <a:t> </a:t>
                      </a:r>
                      <a:r>
                        <a:rPr lang="en-US" sz="1200" dirty="0">
                          <a:effectLst/>
                        </a:rPr>
                        <a:t>successfully.</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84763494"/>
                  </a:ext>
                </a:extLst>
              </a:tr>
              <a:tr h="479825">
                <a:tc>
                  <a:txBody>
                    <a:bodyPr/>
                    <a:lstStyle/>
                    <a:p>
                      <a:pPr marL="0" marR="0" algn="l">
                        <a:spcBef>
                          <a:spcPts val="200"/>
                        </a:spcBef>
                        <a:spcAft>
                          <a:spcPts val="200"/>
                        </a:spcAft>
                      </a:pPr>
                      <a:r>
                        <a:rPr lang="en-US" sz="1200">
                          <a:effectLst/>
                        </a:rPr>
                        <a:t>Exception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200"/>
                        </a:spcBef>
                        <a:spcAft>
                          <a:spcPts val="200"/>
                        </a:spcAft>
                      </a:pPr>
                      <a:r>
                        <a:rPr lang="en-US" sz="1200" dirty="0">
                          <a:effectLst/>
                        </a:rPr>
                        <a:t> If the edited information has wrong format looks like Email the</a:t>
                      </a:r>
                      <a:br>
                        <a:rPr lang="en-US" sz="1200" dirty="0">
                          <a:effectLst/>
                        </a:rPr>
                      </a:br>
                      <a:r>
                        <a:rPr lang="en-US" sz="1200" dirty="0">
                          <a:effectLst/>
                        </a:rPr>
                        <a:t> system ask to enter the wrong information again or save the old info</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0252515"/>
                  </a:ext>
                </a:extLst>
              </a:tr>
            </a:tbl>
          </a:graphicData>
        </a:graphic>
      </p:graphicFrame>
    </p:spTree>
    <p:extLst>
      <p:ext uri="{BB962C8B-B14F-4D97-AF65-F5344CB8AC3E}">
        <p14:creationId xmlns:p14="http://schemas.microsoft.com/office/powerpoint/2010/main" val="361365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CBAC7-35FC-C267-6AA9-F010C75B1DB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effectLst/>
                <a:latin typeface="+mj-lt"/>
                <a:ea typeface="+mj-ea"/>
                <a:cs typeface="+mj-cs"/>
              </a:rPr>
              <a:t>4.4 Nonfunctional Requirements: Quality &amp; Constraints</a:t>
            </a:r>
            <a:endParaRPr lang="en-US" sz="3200" kern="1200" dirty="0">
              <a:solidFill>
                <a:srgbClr val="FFFFFF"/>
              </a:solidFill>
              <a:latin typeface="+mj-lt"/>
              <a:ea typeface="+mj-ea"/>
              <a:cs typeface="+mj-cs"/>
            </a:endParaRPr>
          </a:p>
        </p:txBody>
      </p:sp>
      <p:graphicFrame>
        <p:nvGraphicFramePr>
          <p:cNvPr id="6" name="Content Placeholder 5">
            <a:extLst>
              <a:ext uri="{FF2B5EF4-FFF2-40B4-BE49-F238E27FC236}">
                <a16:creationId xmlns:a16="http://schemas.microsoft.com/office/drawing/2014/main" id="{76ECD73E-45EC-516D-3D1E-65E95A1BCAA8}"/>
              </a:ext>
            </a:extLst>
          </p:cNvPr>
          <p:cNvGraphicFramePr>
            <a:graphicFrameLocks noGrp="1"/>
          </p:cNvGraphicFramePr>
          <p:nvPr>
            <p:ph idx="1"/>
            <p:extLst>
              <p:ext uri="{D42A27DB-BD31-4B8C-83A1-F6EECF244321}">
                <p14:modId xmlns:p14="http://schemas.microsoft.com/office/powerpoint/2010/main" val="3152688340"/>
              </p:ext>
            </p:extLst>
          </p:nvPr>
        </p:nvGraphicFramePr>
        <p:xfrm>
          <a:off x="3886199" y="0"/>
          <a:ext cx="8378505" cy="6705600"/>
        </p:xfrm>
        <a:graphic>
          <a:graphicData uri="http://schemas.openxmlformats.org/drawingml/2006/table">
            <a:tbl>
              <a:tblPr firstRow="1" firstCol="1" bandRow="1">
                <a:tableStyleId>{5C22544A-7EE6-4342-B048-85BDC9FD1C3A}</a:tableStyleId>
              </a:tblPr>
              <a:tblGrid>
                <a:gridCol w="971614">
                  <a:extLst>
                    <a:ext uri="{9D8B030D-6E8A-4147-A177-3AD203B41FA5}">
                      <a16:colId xmlns:a16="http://schemas.microsoft.com/office/drawing/2014/main" val="1548896740"/>
                    </a:ext>
                  </a:extLst>
                </a:gridCol>
                <a:gridCol w="1363810">
                  <a:extLst>
                    <a:ext uri="{9D8B030D-6E8A-4147-A177-3AD203B41FA5}">
                      <a16:colId xmlns:a16="http://schemas.microsoft.com/office/drawing/2014/main" val="1008891372"/>
                    </a:ext>
                  </a:extLst>
                </a:gridCol>
                <a:gridCol w="6043081">
                  <a:extLst>
                    <a:ext uri="{9D8B030D-6E8A-4147-A177-3AD203B41FA5}">
                      <a16:colId xmlns:a16="http://schemas.microsoft.com/office/drawing/2014/main" val="1830114816"/>
                    </a:ext>
                  </a:extLst>
                </a:gridCol>
              </a:tblGrid>
              <a:tr h="292227">
                <a:tc>
                  <a:txBody>
                    <a:bodyPr/>
                    <a:lstStyle/>
                    <a:p>
                      <a:pPr marL="0" marR="0" algn="ctr">
                        <a:spcBef>
                          <a:spcPts val="200"/>
                        </a:spcBef>
                        <a:spcAft>
                          <a:spcPts val="200"/>
                        </a:spcAft>
                      </a:pPr>
                      <a:r>
                        <a:rPr lang="en-US" sz="1000">
                          <a:effectLst/>
                        </a:rPr>
                        <a:t>Nonfunctional Requirements</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ctr">
                        <a:spcBef>
                          <a:spcPts val="200"/>
                        </a:spcBef>
                        <a:spcAft>
                          <a:spcPts val="200"/>
                        </a:spcAft>
                      </a:pPr>
                      <a:r>
                        <a:rPr lang="en-US" sz="1000">
                          <a:effectLst/>
                        </a:rPr>
                        <a:t>Explain</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ctr">
                        <a:spcBef>
                          <a:spcPts val="200"/>
                        </a:spcBef>
                        <a:spcAft>
                          <a:spcPts val="200"/>
                        </a:spcAft>
                      </a:pPr>
                      <a:r>
                        <a:rPr lang="en-US" sz="1000">
                          <a:effectLst/>
                        </a:rPr>
                        <a:t>Use Technics</a:t>
                      </a:r>
                      <a:endParaRPr lang="en-US" sz="1000">
                        <a:effectLst/>
                        <a:latin typeface="Times New Roman" panose="02020603050405020304" pitchFamily="18" charset="0"/>
                        <a:ea typeface="Times New Roman" panose="02020603050405020304" pitchFamily="18" charset="0"/>
                      </a:endParaRPr>
                    </a:p>
                  </a:txBody>
                  <a:tcPr marL="17067" marR="17067" marT="0" marB="0"/>
                </a:tc>
                <a:extLst>
                  <a:ext uri="{0D108BD9-81ED-4DB2-BD59-A6C34878D82A}">
                    <a16:rowId xmlns:a16="http://schemas.microsoft.com/office/drawing/2014/main" val="1143963212"/>
                  </a:ext>
                </a:extLst>
              </a:tr>
              <a:tr h="1146495">
                <a:tc>
                  <a:txBody>
                    <a:bodyPr/>
                    <a:lstStyle/>
                    <a:p>
                      <a:pPr marL="0" marR="0" algn="just">
                        <a:spcBef>
                          <a:spcPts val="200"/>
                        </a:spcBef>
                        <a:spcAft>
                          <a:spcPts val="200"/>
                        </a:spcAft>
                      </a:pPr>
                      <a:r>
                        <a:rPr lang="en-US" sz="1000" dirty="0">
                          <a:effectLst/>
                        </a:rPr>
                        <a:t>Performance</a:t>
                      </a:r>
                      <a:endParaRPr lang="en-US" sz="1000" dirty="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dirty="0">
                          <a:effectLst/>
                        </a:rPr>
                        <a:t>The app should be responsive and perform efficiently to handle many users and data.</a:t>
                      </a:r>
                      <a:endParaRPr lang="en-US" sz="1000" dirty="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dirty="0">
                          <a:effectLst/>
                        </a:rPr>
                        <a:t>1.Optimize-Network-Requests:</a:t>
                      </a:r>
                    </a:p>
                    <a:p>
                      <a:pPr marL="0" marR="0" algn="just">
                        <a:spcBef>
                          <a:spcPts val="200"/>
                        </a:spcBef>
                        <a:spcAft>
                          <a:spcPts val="200"/>
                        </a:spcAft>
                      </a:pPr>
                      <a:r>
                        <a:rPr lang="en-US" sz="1000" dirty="0">
                          <a:effectLst/>
                        </a:rPr>
                        <a:t> </a:t>
                      </a:r>
                    </a:p>
                    <a:p>
                      <a:pPr marL="0" marR="0" algn="just">
                        <a:spcBef>
                          <a:spcPts val="200"/>
                        </a:spcBef>
                        <a:spcAft>
                          <a:spcPts val="200"/>
                        </a:spcAft>
                      </a:pPr>
                      <a:r>
                        <a:rPr lang="en-US" sz="1000" dirty="0">
                          <a:effectLst/>
                        </a:rPr>
                        <a:t>-lower the payload size by compressing data or using more efficient data formats like JSON instead of XML.</a:t>
                      </a:r>
                    </a:p>
                    <a:p>
                      <a:pPr marL="0" marR="0" algn="just">
                        <a:spcBef>
                          <a:spcPts val="200"/>
                        </a:spcBef>
                        <a:spcAft>
                          <a:spcPts val="200"/>
                        </a:spcAft>
                      </a:pPr>
                      <a:r>
                        <a:rPr lang="en-US" sz="1000" dirty="0">
                          <a:effectLst/>
                        </a:rPr>
                        <a:t> </a:t>
                      </a:r>
                    </a:p>
                    <a:p>
                      <a:pPr marL="0" marR="0" algn="just">
                        <a:spcBef>
                          <a:spcPts val="200"/>
                        </a:spcBef>
                        <a:spcAft>
                          <a:spcPts val="200"/>
                        </a:spcAft>
                      </a:pPr>
                      <a:r>
                        <a:rPr lang="en-US" sz="1000" dirty="0">
                          <a:effectLst/>
                        </a:rPr>
                        <a:t>-Implement intelligent caching mechanisms to avoid redundant requests and serve cached data when appropriate.</a:t>
                      </a:r>
                    </a:p>
                    <a:p>
                      <a:pPr marL="0" marR="0" algn="just">
                        <a:spcBef>
                          <a:spcPts val="200"/>
                        </a:spcBef>
                        <a:spcAft>
                          <a:spcPts val="200"/>
                        </a:spcAft>
                      </a:pPr>
                      <a:r>
                        <a:rPr lang="en-US" sz="1000" dirty="0">
                          <a:effectLst/>
                        </a:rPr>
                        <a:t> </a:t>
                      </a:r>
                    </a:p>
                  </a:txBody>
                  <a:tcPr marL="17067" marR="17067" marT="0" marB="0"/>
                </a:tc>
                <a:extLst>
                  <a:ext uri="{0D108BD9-81ED-4DB2-BD59-A6C34878D82A}">
                    <a16:rowId xmlns:a16="http://schemas.microsoft.com/office/drawing/2014/main" val="3510020625"/>
                  </a:ext>
                </a:extLst>
              </a:tr>
              <a:tr h="1217611">
                <a:tc>
                  <a:txBody>
                    <a:bodyPr/>
                    <a:lstStyle/>
                    <a:p>
                      <a:pPr marL="0" marR="0" algn="just">
                        <a:spcBef>
                          <a:spcPts val="200"/>
                        </a:spcBef>
                        <a:spcAft>
                          <a:spcPts val="200"/>
                        </a:spcAft>
                      </a:pPr>
                      <a:r>
                        <a:rPr lang="en-US" sz="1000">
                          <a:effectLst/>
                        </a:rPr>
                        <a:t>Reliability</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a:effectLst/>
                        </a:rPr>
                        <a:t>The app should be available and reliable, with minimal downtime and the ability to recover from failures.</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dirty="0">
                          <a:effectLst/>
                        </a:rPr>
                        <a:t>1.Automated Testing:</a:t>
                      </a:r>
                    </a:p>
                    <a:p>
                      <a:pPr marL="0" marR="0" algn="just">
                        <a:spcBef>
                          <a:spcPts val="200"/>
                        </a:spcBef>
                        <a:spcAft>
                          <a:spcPts val="200"/>
                        </a:spcAft>
                      </a:pPr>
                      <a:r>
                        <a:rPr lang="en-US" sz="1000" dirty="0">
                          <a:effectLst/>
                        </a:rPr>
                        <a:t> </a:t>
                      </a:r>
                    </a:p>
                    <a:p>
                      <a:pPr marL="0" marR="0" algn="just">
                        <a:spcBef>
                          <a:spcPts val="200"/>
                        </a:spcBef>
                        <a:spcAft>
                          <a:spcPts val="200"/>
                        </a:spcAft>
                      </a:pPr>
                      <a:r>
                        <a:rPr lang="en-US" sz="1000" dirty="0">
                          <a:effectLst/>
                        </a:rPr>
                        <a:t>-Implement automated testing for both your Flutter app and PHP backend. we will Use unit tests, integration tests, and end-to-end tests to verify the reliability and functionality of your codebase.</a:t>
                      </a:r>
                    </a:p>
                    <a:p>
                      <a:pPr marL="0" marR="0" algn="just">
                        <a:spcBef>
                          <a:spcPts val="200"/>
                        </a:spcBef>
                        <a:spcAft>
                          <a:spcPts val="200"/>
                        </a:spcAft>
                      </a:pPr>
                      <a:r>
                        <a:rPr lang="en-US" sz="1000" dirty="0">
                          <a:effectLst/>
                        </a:rPr>
                        <a:t> </a:t>
                      </a:r>
                    </a:p>
                    <a:p>
                      <a:pPr marL="0" marR="0" algn="just">
                        <a:spcBef>
                          <a:spcPts val="200"/>
                        </a:spcBef>
                        <a:spcAft>
                          <a:spcPts val="200"/>
                        </a:spcAft>
                      </a:pPr>
                      <a:r>
                        <a:rPr lang="en-US" sz="1000" dirty="0">
                          <a:effectLst/>
                        </a:rPr>
                        <a:t>-we will write test cases that cover various scenarios, including edge cases, error conditions, and data inconsistencies, to ensure robustness and reliability.</a:t>
                      </a:r>
                      <a:endParaRPr lang="en-US" sz="1000" dirty="0">
                        <a:effectLst/>
                        <a:latin typeface="Times New Roman" panose="02020603050405020304" pitchFamily="18" charset="0"/>
                        <a:ea typeface="Times New Roman" panose="02020603050405020304" pitchFamily="18" charset="0"/>
                      </a:endParaRPr>
                    </a:p>
                  </a:txBody>
                  <a:tcPr marL="17067" marR="17067" marT="0" marB="0"/>
                </a:tc>
                <a:extLst>
                  <a:ext uri="{0D108BD9-81ED-4DB2-BD59-A6C34878D82A}">
                    <a16:rowId xmlns:a16="http://schemas.microsoft.com/office/drawing/2014/main" val="284216964"/>
                  </a:ext>
                </a:extLst>
              </a:tr>
              <a:tr h="1217611">
                <a:tc>
                  <a:txBody>
                    <a:bodyPr/>
                    <a:lstStyle/>
                    <a:p>
                      <a:pPr marL="0" marR="0" algn="just">
                        <a:spcBef>
                          <a:spcPts val="200"/>
                        </a:spcBef>
                        <a:spcAft>
                          <a:spcPts val="200"/>
                        </a:spcAft>
                      </a:pPr>
                      <a:r>
                        <a:rPr lang="en-US" sz="1000">
                          <a:effectLst/>
                        </a:rPr>
                        <a:t>Security</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dirty="0">
                          <a:effectLst/>
                        </a:rPr>
                        <a:t>The app should ensure the confidentiality, integrity, and privacy of user data, including authentication and access control measures.</a:t>
                      </a:r>
                      <a:endParaRPr lang="en-US" sz="1000" dirty="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dirty="0">
                          <a:effectLst/>
                        </a:rPr>
                        <a:t>1.Protection Against Cross-Site Scripting (XSS) and Cross-Site Request Forgery (CSRF):</a:t>
                      </a:r>
                    </a:p>
                    <a:p>
                      <a:pPr marL="0" marR="0" algn="just">
                        <a:spcBef>
                          <a:spcPts val="200"/>
                        </a:spcBef>
                        <a:spcAft>
                          <a:spcPts val="200"/>
                        </a:spcAft>
                      </a:pPr>
                      <a:r>
                        <a:rPr lang="en-US" sz="1000" dirty="0">
                          <a:effectLst/>
                        </a:rPr>
                        <a:t> </a:t>
                      </a:r>
                    </a:p>
                    <a:p>
                      <a:pPr marL="0" marR="0" algn="just">
                        <a:spcBef>
                          <a:spcPts val="200"/>
                        </a:spcBef>
                        <a:spcAft>
                          <a:spcPts val="200"/>
                        </a:spcAft>
                      </a:pPr>
                      <a:r>
                        <a:rPr lang="en-US" sz="1000" dirty="0">
                          <a:effectLst/>
                        </a:rPr>
                        <a:t>Implement measures on the server-side (PHP) to prevent XSS attacks by sanitizing user-generated content, using output encoding, and applying Content Security Policy (CSP) headers to restrict the execution of malicious scripts.</a:t>
                      </a:r>
                    </a:p>
                    <a:p>
                      <a:pPr marL="0" marR="0" algn="just">
                        <a:spcBef>
                          <a:spcPts val="200"/>
                        </a:spcBef>
                        <a:spcAft>
                          <a:spcPts val="200"/>
                        </a:spcAft>
                      </a:pPr>
                      <a:r>
                        <a:rPr lang="en-US" sz="1000" dirty="0">
                          <a:effectLst/>
                        </a:rPr>
                        <a:t>lower CSRF attacks by implementing CSRF tokens and validating them on each request to ensure that requests originated from your application and are not forged.</a:t>
                      </a:r>
                    </a:p>
                    <a:p>
                      <a:pPr marL="0" marR="0" algn="just">
                        <a:spcBef>
                          <a:spcPts val="200"/>
                        </a:spcBef>
                        <a:spcAft>
                          <a:spcPts val="20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17067" marR="17067" marT="0" marB="0"/>
                </a:tc>
                <a:extLst>
                  <a:ext uri="{0D108BD9-81ED-4DB2-BD59-A6C34878D82A}">
                    <a16:rowId xmlns:a16="http://schemas.microsoft.com/office/drawing/2014/main" val="2592334826"/>
                  </a:ext>
                </a:extLst>
              </a:tr>
              <a:tr h="974089">
                <a:tc>
                  <a:txBody>
                    <a:bodyPr/>
                    <a:lstStyle/>
                    <a:p>
                      <a:pPr marL="0" marR="0" algn="just">
                        <a:spcBef>
                          <a:spcPts val="200"/>
                        </a:spcBef>
                        <a:spcAft>
                          <a:spcPts val="200"/>
                        </a:spcAft>
                      </a:pPr>
                      <a:r>
                        <a:rPr lang="en-US" sz="1000">
                          <a:effectLst/>
                        </a:rPr>
                        <a:t>Usability</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a:effectLst/>
                        </a:rPr>
                        <a:t>The app should be user-friendly, intuitive, and accessible to users with different levels of technical expertise.</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dirty="0">
                          <a:effectLst/>
                        </a:rPr>
                        <a:t>1.Intuitive and Consistent User Interface:</a:t>
                      </a:r>
                    </a:p>
                    <a:p>
                      <a:pPr marL="0" marR="0" algn="just">
                        <a:spcBef>
                          <a:spcPts val="200"/>
                        </a:spcBef>
                        <a:spcAft>
                          <a:spcPts val="200"/>
                        </a:spcAft>
                      </a:pPr>
                      <a:r>
                        <a:rPr lang="en-US" sz="1000" dirty="0">
                          <a:effectLst/>
                        </a:rPr>
                        <a:t>we will design a user interface (UI) that is intuitive and easy to navigate. and use familiar UI patterns and adhere to platform-specific design guidelines (e.g., Material Design for Android, Cupertino for iOS) to provide a consistent and familiar experience.</a:t>
                      </a:r>
                    </a:p>
                    <a:p>
                      <a:pPr marL="0" marR="0" algn="just">
                        <a:spcBef>
                          <a:spcPts val="200"/>
                        </a:spcBef>
                        <a:spcAft>
                          <a:spcPts val="200"/>
                        </a:spcAft>
                      </a:pPr>
                      <a:r>
                        <a:rPr lang="en-US" sz="1000" dirty="0">
                          <a:effectLst/>
                        </a:rPr>
                        <a:t>and sure clear and concise labeling of buttons, menus, and navigation elements to help users understand their purpose and functionality.</a:t>
                      </a:r>
                    </a:p>
                  </a:txBody>
                  <a:tcPr marL="17067" marR="17067" marT="0" marB="0"/>
                </a:tc>
                <a:extLst>
                  <a:ext uri="{0D108BD9-81ED-4DB2-BD59-A6C34878D82A}">
                    <a16:rowId xmlns:a16="http://schemas.microsoft.com/office/drawing/2014/main" val="2168198475"/>
                  </a:ext>
                </a:extLst>
              </a:tr>
              <a:tr h="876680">
                <a:tc>
                  <a:txBody>
                    <a:bodyPr/>
                    <a:lstStyle/>
                    <a:p>
                      <a:pPr marL="0" marR="0" algn="just">
                        <a:spcBef>
                          <a:spcPts val="200"/>
                        </a:spcBef>
                        <a:spcAft>
                          <a:spcPts val="200"/>
                        </a:spcAft>
                      </a:pPr>
                      <a:r>
                        <a:rPr lang="en-US" sz="1000">
                          <a:effectLst/>
                        </a:rPr>
                        <a:t>Scalability</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a:effectLst/>
                        </a:rPr>
                        <a:t>The app should be able to accommodate an increasing number of users and data without compromising performance.</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dirty="0">
                          <a:effectLst/>
                        </a:rPr>
                        <a:t>we will use technologies such as load balancers and reverse proxies to distribute incoming requests across multiple servers, ensuring even load distribution and increasing the capacity to handle more concurrent users.</a:t>
                      </a:r>
                    </a:p>
                    <a:p>
                      <a:pPr marL="0" marR="0" algn="just">
                        <a:spcBef>
                          <a:spcPts val="200"/>
                        </a:spcBef>
                        <a:spcAft>
                          <a:spcPts val="200"/>
                        </a:spcAft>
                      </a:pPr>
                      <a:r>
                        <a:rPr lang="en-US" sz="1000" dirty="0">
                          <a:effectLst/>
                        </a:rPr>
                        <a:t>Implement caching mechanisms (such as Redis or Memcached) to reduce database load and improve response times for frequently accessed data.</a:t>
                      </a:r>
                      <a:endParaRPr lang="en-US" sz="1000" dirty="0">
                        <a:effectLst/>
                        <a:latin typeface="Times New Roman" panose="02020603050405020304" pitchFamily="18" charset="0"/>
                        <a:ea typeface="Times New Roman" panose="02020603050405020304" pitchFamily="18" charset="0"/>
                      </a:endParaRPr>
                    </a:p>
                  </a:txBody>
                  <a:tcPr marL="17067" marR="17067" marT="0" marB="0"/>
                </a:tc>
                <a:extLst>
                  <a:ext uri="{0D108BD9-81ED-4DB2-BD59-A6C34878D82A}">
                    <a16:rowId xmlns:a16="http://schemas.microsoft.com/office/drawing/2014/main" val="714005469"/>
                  </a:ext>
                </a:extLst>
              </a:tr>
              <a:tr h="730566">
                <a:tc>
                  <a:txBody>
                    <a:bodyPr/>
                    <a:lstStyle/>
                    <a:p>
                      <a:pPr marL="0" marR="0" algn="just">
                        <a:spcBef>
                          <a:spcPts val="200"/>
                        </a:spcBef>
                        <a:spcAft>
                          <a:spcPts val="200"/>
                        </a:spcAft>
                      </a:pPr>
                      <a:r>
                        <a:rPr lang="en-US" sz="1000">
                          <a:effectLst/>
                        </a:rPr>
                        <a:t>Availability</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a:effectLst/>
                        </a:rPr>
                        <a:t>The app should be accessible to users with minimal downtime, ensuring uninterrupted service.</a:t>
                      </a:r>
                      <a:endParaRPr lang="en-US" sz="1000">
                        <a:effectLst/>
                        <a:latin typeface="Times New Roman" panose="02020603050405020304" pitchFamily="18" charset="0"/>
                        <a:ea typeface="Times New Roman" panose="02020603050405020304" pitchFamily="18" charset="0"/>
                      </a:endParaRPr>
                    </a:p>
                  </a:txBody>
                  <a:tcPr marL="17067" marR="17067" marT="0" marB="0"/>
                </a:tc>
                <a:tc>
                  <a:txBody>
                    <a:bodyPr/>
                    <a:lstStyle/>
                    <a:p>
                      <a:pPr marL="0" marR="0" algn="just">
                        <a:spcBef>
                          <a:spcPts val="200"/>
                        </a:spcBef>
                        <a:spcAft>
                          <a:spcPts val="200"/>
                        </a:spcAft>
                      </a:pPr>
                      <a:r>
                        <a:rPr lang="en-US" sz="1000" dirty="0">
                          <a:effectLst/>
                        </a:rPr>
                        <a:t>1.Design for Redundancy: Implement redundancy at various levels of your application architecture to minimize the impact of failures. This includes redundant servers, load balancers, databases, and network infrastructure. we will send across multiple servers or data centers to ensure that if one component fails, the application can continue to function</a:t>
                      </a:r>
                    </a:p>
                  </a:txBody>
                  <a:tcPr marL="17067" marR="17067" marT="0" marB="0"/>
                </a:tc>
                <a:extLst>
                  <a:ext uri="{0D108BD9-81ED-4DB2-BD59-A6C34878D82A}">
                    <a16:rowId xmlns:a16="http://schemas.microsoft.com/office/drawing/2014/main" val="3244764245"/>
                  </a:ext>
                </a:extLst>
              </a:tr>
            </a:tbl>
          </a:graphicData>
        </a:graphic>
      </p:graphicFrame>
    </p:spTree>
    <p:extLst>
      <p:ext uri="{BB962C8B-B14F-4D97-AF65-F5344CB8AC3E}">
        <p14:creationId xmlns:p14="http://schemas.microsoft.com/office/powerpoint/2010/main" val="44088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0037FD-B75D-959C-F60B-BC794327C2F4}"/>
              </a:ext>
            </a:extLst>
          </p:cNvPr>
          <p:cNvSpPr>
            <a:spLocks noGrp="1"/>
          </p:cNvSpPr>
          <p:nvPr>
            <p:ph type="ctrTitle"/>
          </p:nvPr>
        </p:nvSpPr>
        <p:spPr>
          <a:xfrm>
            <a:off x="189781" y="643467"/>
            <a:ext cx="5074271" cy="2427537"/>
          </a:xfrm>
        </p:spPr>
        <p:txBody>
          <a:bodyPr>
            <a:normAutofit fontScale="90000"/>
          </a:bodyPr>
          <a:lstStyle/>
          <a:p>
            <a:pPr algn="l"/>
            <a:r>
              <a:rPr lang="en-US" sz="1050" b="1" cap="all" dirty="0">
                <a:effectLst/>
                <a:latin typeface="Arial" panose="020B0604020202020204" pitchFamily="34" charset="0"/>
              </a:rPr>
              <a:t>CHAPTER 5:</a:t>
            </a:r>
            <a:r>
              <a:rPr lang="en-US" sz="4400" b="1" cap="all" dirty="0">
                <a:effectLst/>
                <a:latin typeface="Arial" panose="020B0604020202020204" pitchFamily="34" charset="0"/>
              </a:rPr>
              <a:t> Architecture &amp; Design</a:t>
            </a:r>
            <a:br>
              <a:rPr lang="en-US" sz="4400" b="1" cap="all" dirty="0">
                <a:effectLst/>
                <a:latin typeface="Arial" panose="020B0604020202020204" pitchFamily="34" charset="0"/>
              </a:rPr>
            </a:br>
            <a:endParaRPr lang="en-US" sz="4400" dirty="0"/>
          </a:p>
        </p:txBody>
      </p:sp>
      <p:sp>
        <p:nvSpPr>
          <p:cNvPr id="6" name="Subtitle 5">
            <a:extLst>
              <a:ext uri="{FF2B5EF4-FFF2-40B4-BE49-F238E27FC236}">
                <a16:creationId xmlns:a16="http://schemas.microsoft.com/office/drawing/2014/main" id="{968D6E90-AE4C-1E48-0899-CE7C63F9B563}"/>
              </a:ext>
            </a:extLst>
          </p:cNvPr>
          <p:cNvSpPr>
            <a:spLocks noGrp="1"/>
          </p:cNvSpPr>
          <p:nvPr>
            <p:ph type="subTitle" idx="1"/>
          </p:nvPr>
        </p:nvSpPr>
        <p:spPr>
          <a:xfrm>
            <a:off x="352338" y="5410898"/>
            <a:ext cx="4911713" cy="642279"/>
          </a:xfrm>
        </p:spPr>
        <p:txBody>
          <a:bodyPr>
            <a:normAutofit/>
          </a:bodyPr>
          <a:lstStyle/>
          <a:p>
            <a:pPr algn="l"/>
            <a:r>
              <a:rPr lang="en-US" sz="2400" b="1" dirty="0">
                <a:solidFill>
                  <a:srgbClr val="000080"/>
                </a:solidFill>
                <a:effectLst/>
                <a:latin typeface="Arial" panose="020B0604020202020204" pitchFamily="34" charset="0"/>
              </a:rPr>
              <a:t>5.1 Software Architecture</a:t>
            </a:r>
          </a:p>
          <a:p>
            <a:pPr algn="l"/>
            <a:endParaRPr lang="en-US" dirty="0"/>
          </a:p>
        </p:txBody>
      </p:sp>
      <p:pic>
        <p:nvPicPr>
          <p:cNvPr id="4" name="Picture 3">
            <a:extLst>
              <a:ext uri="{FF2B5EF4-FFF2-40B4-BE49-F238E27FC236}">
                <a16:creationId xmlns:a16="http://schemas.microsoft.com/office/drawing/2014/main" id="{7136660F-4E02-C1A9-EE83-5F724C66A8D9}"/>
              </a:ext>
            </a:extLst>
          </p:cNvPr>
          <p:cNvPicPr>
            <a:picLocks noChangeAspect="1"/>
          </p:cNvPicPr>
          <p:nvPr/>
        </p:nvPicPr>
        <p:blipFill>
          <a:blip r:embed="rId2"/>
          <a:stretch>
            <a:fillRect/>
          </a:stretch>
        </p:blipFill>
        <p:spPr>
          <a:xfrm>
            <a:off x="5264050" y="804823"/>
            <a:ext cx="6847436" cy="5768506"/>
          </a:xfrm>
          <a:prstGeom prst="rect">
            <a:avLst/>
          </a:prstGeom>
        </p:spPr>
      </p:pic>
      <p:sp>
        <p:nvSpPr>
          <p:cNvPr id="8" name="TextBox 7">
            <a:extLst>
              <a:ext uri="{FF2B5EF4-FFF2-40B4-BE49-F238E27FC236}">
                <a16:creationId xmlns:a16="http://schemas.microsoft.com/office/drawing/2014/main" id="{A5243E84-E5FE-FD2B-9480-0AFCDDF6FA87}"/>
              </a:ext>
            </a:extLst>
          </p:cNvPr>
          <p:cNvSpPr txBox="1"/>
          <p:nvPr/>
        </p:nvSpPr>
        <p:spPr>
          <a:xfrm>
            <a:off x="5264050" y="520150"/>
            <a:ext cx="387156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shows the Logical View.</a:t>
            </a:r>
            <a:endParaRPr lang="en-US" dirty="0"/>
          </a:p>
        </p:txBody>
      </p:sp>
    </p:spTree>
    <p:extLst>
      <p:ext uri="{BB962C8B-B14F-4D97-AF65-F5344CB8AC3E}">
        <p14:creationId xmlns:p14="http://schemas.microsoft.com/office/powerpoint/2010/main" val="425805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1A26-2B36-AF5A-B410-D351C462EB48}"/>
              </a:ext>
            </a:extLst>
          </p:cNvPr>
          <p:cNvSpPr>
            <a:spLocks noGrp="1"/>
          </p:cNvSpPr>
          <p:nvPr>
            <p:ph type="ctrTitle"/>
          </p:nvPr>
        </p:nvSpPr>
        <p:spPr>
          <a:xfrm>
            <a:off x="-125834" y="75501"/>
            <a:ext cx="3875713" cy="1199626"/>
          </a:xfrm>
        </p:spPr>
        <p:txBody>
          <a:bodyPr/>
          <a:lstStyle/>
          <a:p>
            <a:r>
              <a:rPr lang="en-US" sz="1800" b="1" dirty="0">
                <a:solidFill>
                  <a:srgbClr val="000080"/>
                </a:solidFill>
                <a:effectLst/>
                <a:latin typeface="Arial" panose="020B0604020202020204" pitchFamily="34" charset="0"/>
              </a:rPr>
              <a:t>5.2 Software Detailed Design</a:t>
            </a:r>
            <a:br>
              <a:rPr lang="en-US" sz="1800" b="1" dirty="0">
                <a:solidFill>
                  <a:srgbClr val="000080"/>
                </a:solidFill>
                <a:effectLst/>
                <a:latin typeface="Arial" panose="020B0604020202020204" pitchFamily="34" charset="0"/>
              </a:rPr>
            </a:br>
            <a:endParaRPr lang="en-US" dirty="0"/>
          </a:p>
        </p:txBody>
      </p:sp>
      <p:sp>
        <p:nvSpPr>
          <p:cNvPr id="5" name="TextBox 4">
            <a:extLst>
              <a:ext uri="{FF2B5EF4-FFF2-40B4-BE49-F238E27FC236}">
                <a16:creationId xmlns:a16="http://schemas.microsoft.com/office/drawing/2014/main" id="{0574693D-6A49-A3D0-C398-3515A6E0D057}"/>
              </a:ext>
            </a:extLst>
          </p:cNvPr>
          <p:cNvSpPr txBox="1"/>
          <p:nvPr/>
        </p:nvSpPr>
        <p:spPr>
          <a:xfrm>
            <a:off x="151002" y="637563"/>
            <a:ext cx="8959441" cy="560410"/>
          </a:xfrm>
          <a:prstGeom prst="rect">
            <a:avLst/>
          </a:prstGeom>
          <a:noFill/>
        </p:spPr>
        <p:txBody>
          <a:bodyPr wrap="square">
            <a:spAutoFit/>
          </a:bodyPr>
          <a:lstStyle/>
          <a:p>
            <a:pPr marL="0" marR="0" algn="just">
              <a:lnSpc>
                <a:spcPct val="200000"/>
              </a:lnSpc>
              <a:spcBef>
                <a:spcPts val="1600"/>
              </a:spcBef>
              <a:spcAft>
                <a:spcPts val="600"/>
              </a:spcAft>
            </a:pPr>
            <a:r>
              <a:rPr lang="en-GB" sz="1800" b="1" i="1" dirty="0">
                <a:solidFill>
                  <a:srgbClr val="000080"/>
                </a:solidFill>
                <a:effectLst/>
                <a:latin typeface="Arial" panose="020B0604020202020204" pitchFamily="34" charset="0"/>
              </a:rPr>
              <a:t>5.2.1 Use Cases Internal Interactions</a:t>
            </a:r>
            <a:endParaRPr lang="en-US" sz="1800" b="1" i="1" dirty="0">
              <a:solidFill>
                <a:srgbClr val="000080"/>
              </a:solidFill>
              <a:effectLst/>
              <a:latin typeface="Arial" panose="020B0604020202020204" pitchFamily="34" charset="0"/>
            </a:endParaRPr>
          </a:p>
        </p:txBody>
      </p:sp>
      <p:pic>
        <p:nvPicPr>
          <p:cNvPr id="4" name="Picture 3">
            <a:extLst>
              <a:ext uri="{FF2B5EF4-FFF2-40B4-BE49-F238E27FC236}">
                <a16:creationId xmlns:a16="http://schemas.microsoft.com/office/drawing/2014/main" id="{3BD20960-0770-F766-2D14-E141700780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242" y="1760035"/>
            <a:ext cx="5486400" cy="3455670"/>
          </a:xfrm>
          <a:prstGeom prst="rect">
            <a:avLst/>
          </a:prstGeom>
          <a:noFill/>
          <a:ln>
            <a:noFill/>
          </a:ln>
        </p:spPr>
      </p:pic>
      <p:pic>
        <p:nvPicPr>
          <p:cNvPr id="6" name="Picture 5">
            <a:extLst>
              <a:ext uri="{FF2B5EF4-FFF2-40B4-BE49-F238E27FC236}">
                <a16:creationId xmlns:a16="http://schemas.microsoft.com/office/drawing/2014/main" id="{D33AB4A9-D246-17B3-DE83-CACA1CFFAA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7243" y="1679892"/>
            <a:ext cx="5486400" cy="3498215"/>
          </a:xfrm>
          <a:prstGeom prst="rect">
            <a:avLst/>
          </a:prstGeom>
          <a:noFill/>
          <a:ln>
            <a:noFill/>
          </a:ln>
        </p:spPr>
      </p:pic>
      <p:sp>
        <p:nvSpPr>
          <p:cNvPr id="7" name="TextBox 6">
            <a:extLst>
              <a:ext uri="{FF2B5EF4-FFF2-40B4-BE49-F238E27FC236}">
                <a16:creationId xmlns:a16="http://schemas.microsoft.com/office/drawing/2014/main" id="{41CEB81D-C1D7-DC09-F823-1F7F803B3B2E}"/>
              </a:ext>
            </a:extLst>
          </p:cNvPr>
          <p:cNvSpPr txBox="1"/>
          <p:nvPr/>
        </p:nvSpPr>
        <p:spPr>
          <a:xfrm>
            <a:off x="1178896" y="1375379"/>
            <a:ext cx="1563570" cy="369332"/>
          </a:xfrm>
          <a:prstGeom prst="rect">
            <a:avLst/>
          </a:prstGeom>
          <a:noFill/>
        </p:spPr>
        <p:txBody>
          <a:bodyPr wrap="none" rtlCol="0">
            <a:spAutoFit/>
          </a:bodyPr>
          <a:lstStyle/>
          <a:p>
            <a:r>
              <a:rPr lang="en-US" dirty="0"/>
              <a:t>Post Comment</a:t>
            </a:r>
          </a:p>
        </p:txBody>
      </p:sp>
      <p:sp>
        <p:nvSpPr>
          <p:cNvPr id="8" name="TextBox 7">
            <a:extLst>
              <a:ext uri="{FF2B5EF4-FFF2-40B4-BE49-F238E27FC236}">
                <a16:creationId xmlns:a16="http://schemas.microsoft.com/office/drawing/2014/main" id="{C00C9A76-F3B7-1D0F-3AE9-71B351F5F442}"/>
              </a:ext>
            </a:extLst>
          </p:cNvPr>
          <p:cNvSpPr txBox="1"/>
          <p:nvPr/>
        </p:nvSpPr>
        <p:spPr>
          <a:xfrm>
            <a:off x="7700608" y="1375379"/>
            <a:ext cx="1890729" cy="369332"/>
          </a:xfrm>
          <a:prstGeom prst="rect">
            <a:avLst/>
          </a:prstGeom>
          <a:noFill/>
        </p:spPr>
        <p:txBody>
          <a:bodyPr wrap="square" rtlCol="0">
            <a:spAutoFit/>
          </a:bodyPr>
          <a:lstStyle/>
          <a:p>
            <a:r>
              <a:rPr lang="en-US" dirty="0"/>
              <a:t>View Total Lands</a:t>
            </a:r>
          </a:p>
        </p:txBody>
      </p:sp>
    </p:spTree>
    <p:extLst>
      <p:ext uri="{BB962C8B-B14F-4D97-AF65-F5344CB8AC3E}">
        <p14:creationId xmlns:p14="http://schemas.microsoft.com/office/powerpoint/2010/main" val="349495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166003-6808-A561-6069-5478BF5C0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84632" y="1039509"/>
            <a:ext cx="4169663" cy="4778983"/>
          </a:xfrm>
          <a:prstGeom prst="rect">
            <a:avLst/>
          </a:prstGeom>
          <a:noFill/>
        </p:spPr>
      </p:pic>
      <p:pic>
        <p:nvPicPr>
          <p:cNvPr id="2" name="Picture 1" descr="A picture containing text, diagram, parallel, number&#10;&#10;Description automatically generated">
            <a:extLst>
              <a:ext uri="{FF2B5EF4-FFF2-40B4-BE49-F238E27FC236}">
                <a16:creationId xmlns:a16="http://schemas.microsoft.com/office/drawing/2014/main" id="{1361D104-FB88-79F8-9EBE-B20879CF8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976029" y="1317043"/>
            <a:ext cx="6731338" cy="4223915"/>
          </a:xfrm>
          <a:prstGeom prst="rect">
            <a:avLst/>
          </a:prstGeom>
          <a:noFill/>
        </p:spPr>
      </p:pic>
      <p:sp>
        <p:nvSpPr>
          <p:cNvPr id="4" name="TextBox 3">
            <a:extLst>
              <a:ext uri="{FF2B5EF4-FFF2-40B4-BE49-F238E27FC236}">
                <a16:creationId xmlns:a16="http://schemas.microsoft.com/office/drawing/2014/main" id="{09EC0CC9-EE31-DB80-BBF1-6074BBF4E7EC}"/>
              </a:ext>
            </a:extLst>
          </p:cNvPr>
          <p:cNvSpPr txBox="1"/>
          <p:nvPr/>
        </p:nvSpPr>
        <p:spPr>
          <a:xfrm>
            <a:off x="959817" y="670176"/>
            <a:ext cx="3219292" cy="369332"/>
          </a:xfrm>
          <a:prstGeom prst="rect">
            <a:avLst/>
          </a:prstGeom>
          <a:noFill/>
        </p:spPr>
        <p:txBody>
          <a:bodyPr wrap="square" rtlCol="0">
            <a:spAutoFit/>
          </a:bodyPr>
          <a:lstStyle/>
          <a:p>
            <a:r>
              <a:rPr lang="en-US" dirty="0"/>
              <a:t>Forget Password</a:t>
            </a:r>
          </a:p>
        </p:txBody>
      </p:sp>
      <p:sp>
        <p:nvSpPr>
          <p:cNvPr id="5" name="TextBox 4">
            <a:extLst>
              <a:ext uri="{FF2B5EF4-FFF2-40B4-BE49-F238E27FC236}">
                <a16:creationId xmlns:a16="http://schemas.microsoft.com/office/drawing/2014/main" id="{324A5256-F201-3909-5D2D-1075547E38EA}"/>
              </a:ext>
            </a:extLst>
          </p:cNvPr>
          <p:cNvSpPr txBox="1"/>
          <p:nvPr/>
        </p:nvSpPr>
        <p:spPr>
          <a:xfrm>
            <a:off x="7537707" y="854842"/>
            <a:ext cx="1364468" cy="369332"/>
          </a:xfrm>
          <a:prstGeom prst="rect">
            <a:avLst/>
          </a:prstGeom>
          <a:noFill/>
        </p:spPr>
        <p:txBody>
          <a:bodyPr wrap="square" rtlCol="0">
            <a:spAutoFit/>
          </a:bodyPr>
          <a:lstStyle/>
          <a:p>
            <a:r>
              <a:rPr lang="en-US" dirty="0"/>
              <a:t>Update Data</a:t>
            </a:r>
          </a:p>
        </p:txBody>
      </p:sp>
    </p:spTree>
    <p:extLst>
      <p:ext uri="{BB962C8B-B14F-4D97-AF65-F5344CB8AC3E}">
        <p14:creationId xmlns:p14="http://schemas.microsoft.com/office/powerpoint/2010/main" val="97352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03A56A-245D-409B-46D0-24914E6E99A3}"/>
              </a:ext>
            </a:extLst>
          </p:cNvPr>
          <p:cNvSpPr>
            <a:spLocks noGrp="1"/>
          </p:cNvSpPr>
          <p:nvPr>
            <p:ph type="ctrTitle"/>
          </p:nvPr>
        </p:nvSpPr>
        <p:spPr>
          <a:xfrm>
            <a:off x="125836" y="218115"/>
            <a:ext cx="3020036" cy="1382085"/>
          </a:xfrm>
        </p:spPr>
        <p:txBody>
          <a:bodyPr/>
          <a:lstStyle/>
          <a:p>
            <a:r>
              <a:rPr lang="en-GB" sz="1800" b="1" i="1" dirty="0">
                <a:solidFill>
                  <a:srgbClr val="000080"/>
                </a:solidFill>
                <a:effectLst/>
                <a:latin typeface="Arial" panose="020B0604020202020204" pitchFamily="34" charset="0"/>
              </a:rPr>
              <a:t>5.2.2 Class Diagram</a:t>
            </a:r>
            <a:br>
              <a:rPr lang="en-US" sz="1800" b="1" i="1" dirty="0">
                <a:solidFill>
                  <a:srgbClr val="000080"/>
                </a:solidFill>
                <a:effectLst/>
                <a:latin typeface="Arial" panose="020B0604020202020204" pitchFamily="34" charset="0"/>
              </a:rPr>
            </a:br>
            <a:endParaRPr lang="en-US" dirty="0"/>
          </a:p>
        </p:txBody>
      </p:sp>
      <p:pic>
        <p:nvPicPr>
          <p:cNvPr id="11" name="Picture 10">
            <a:extLst>
              <a:ext uri="{FF2B5EF4-FFF2-40B4-BE49-F238E27FC236}">
                <a16:creationId xmlns:a16="http://schemas.microsoft.com/office/drawing/2014/main" id="{E20D7F73-900A-846A-EDA4-335ABE5DB232}"/>
              </a:ext>
            </a:extLst>
          </p:cNvPr>
          <p:cNvPicPr>
            <a:picLocks noChangeAspect="1"/>
          </p:cNvPicPr>
          <p:nvPr/>
        </p:nvPicPr>
        <p:blipFill>
          <a:blip r:embed="rId2"/>
          <a:stretch>
            <a:fillRect/>
          </a:stretch>
        </p:blipFill>
        <p:spPr>
          <a:xfrm>
            <a:off x="746621" y="1060158"/>
            <a:ext cx="9831896" cy="5163185"/>
          </a:xfrm>
          <a:prstGeom prst="rect">
            <a:avLst/>
          </a:prstGeom>
        </p:spPr>
      </p:pic>
    </p:spTree>
    <p:extLst>
      <p:ext uri="{BB962C8B-B14F-4D97-AF65-F5344CB8AC3E}">
        <p14:creationId xmlns:p14="http://schemas.microsoft.com/office/powerpoint/2010/main" val="358954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967A-D220-9DAF-51C1-2474D0E291FB}"/>
              </a:ext>
            </a:extLst>
          </p:cNvPr>
          <p:cNvSpPr>
            <a:spLocks noGrp="1"/>
          </p:cNvSpPr>
          <p:nvPr>
            <p:ph type="ctrTitle"/>
          </p:nvPr>
        </p:nvSpPr>
        <p:spPr>
          <a:xfrm>
            <a:off x="184559" y="352339"/>
            <a:ext cx="3590488" cy="1040233"/>
          </a:xfrm>
        </p:spPr>
        <p:txBody>
          <a:bodyPr>
            <a:normAutofit fontScale="90000"/>
          </a:bodyPr>
          <a:lstStyle/>
          <a:p>
            <a:r>
              <a:rPr lang="en-GB" sz="1800" b="1" i="1" dirty="0">
                <a:solidFill>
                  <a:srgbClr val="000080"/>
                </a:solidFill>
                <a:effectLst/>
                <a:latin typeface="Arial" panose="020B0604020202020204" pitchFamily="34" charset="0"/>
              </a:rPr>
              <a:t>5.2.3 State transition Diagram</a:t>
            </a:r>
            <a:br>
              <a:rPr lang="en-US" sz="1800" b="1" i="1" dirty="0">
                <a:solidFill>
                  <a:srgbClr val="000080"/>
                </a:solidFill>
                <a:effectLst/>
                <a:latin typeface="Arial" panose="020B0604020202020204" pitchFamily="34" charset="0"/>
              </a:rPr>
            </a:br>
            <a:endParaRPr lang="en-US" dirty="0"/>
          </a:p>
        </p:txBody>
      </p:sp>
      <p:pic>
        <p:nvPicPr>
          <p:cNvPr id="4" name="Picture 3">
            <a:extLst>
              <a:ext uri="{FF2B5EF4-FFF2-40B4-BE49-F238E27FC236}">
                <a16:creationId xmlns:a16="http://schemas.microsoft.com/office/drawing/2014/main" id="{B6A22DAB-5DF2-E30E-F237-CBC38273F2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4502" y="352339"/>
            <a:ext cx="8082030" cy="6230620"/>
          </a:xfrm>
          <a:prstGeom prst="rect">
            <a:avLst/>
          </a:prstGeom>
          <a:noFill/>
          <a:ln>
            <a:noFill/>
          </a:ln>
        </p:spPr>
      </p:pic>
    </p:spTree>
    <p:extLst>
      <p:ext uri="{BB962C8B-B14F-4D97-AF65-F5344CB8AC3E}">
        <p14:creationId xmlns:p14="http://schemas.microsoft.com/office/powerpoint/2010/main" val="728229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232AB7-49C4-28E9-3617-3C927F674335}"/>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2500" b="1" i="1" kern="1200">
                <a:solidFill>
                  <a:schemeClr val="tx1"/>
                </a:solidFill>
                <a:effectLst/>
                <a:latin typeface="+mj-lt"/>
                <a:ea typeface="+mj-ea"/>
                <a:cs typeface="+mj-cs"/>
              </a:rPr>
              <a:t>5.2.4 Data Storage Organization</a:t>
            </a:r>
            <a:br>
              <a:rPr lang="en-US" sz="2500" b="1" i="1" kern="1200">
                <a:solidFill>
                  <a:schemeClr val="tx1"/>
                </a:solidFill>
                <a:effectLst/>
                <a:latin typeface="+mj-lt"/>
                <a:ea typeface="+mj-ea"/>
                <a:cs typeface="+mj-cs"/>
              </a:rPr>
            </a:br>
            <a:endParaRPr lang="en-US" sz="2500" kern="1200">
              <a:solidFill>
                <a:schemeClr val="tx1"/>
              </a:solidFill>
              <a:latin typeface="+mj-lt"/>
              <a:ea typeface="+mj-ea"/>
              <a:cs typeface="+mj-cs"/>
            </a:endParaRPr>
          </a:p>
        </p:txBody>
      </p:sp>
      <p:pic>
        <p:nvPicPr>
          <p:cNvPr id="4" name="Picture 3" descr="A screenshot of a computer&#10;&#10;Description automatically generated with low confidence">
            <a:extLst>
              <a:ext uri="{FF2B5EF4-FFF2-40B4-BE49-F238E27FC236}">
                <a16:creationId xmlns:a16="http://schemas.microsoft.com/office/drawing/2014/main" id="{8CB13D7E-CA86-17A4-0294-2CE374A08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04720" y="2354239"/>
            <a:ext cx="8182559" cy="3948085"/>
          </a:xfrm>
          <a:prstGeom prst="rect">
            <a:avLst/>
          </a:prstGeom>
          <a:noFill/>
        </p:spPr>
      </p:pic>
    </p:spTree>
    <p:extLst>
      <p:ext uri="{BB962C8B-B14F-4D97-AF65-F5344CB8AC3E}">
        <p14:creationId xmlns:p14="http://schemas.microsoft.com/office/powerpoint/2010/main" val="88624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8D97-5190-DE9C-F950-34366690E9D5}"/>
              </a:ext>
            </a:extLst>
          </p:cNvPr>
          <p:cNvSpPr>
            <a:spLocks noGrp="1"/>
          </p:cNvSpPr>
          <p:nvPr>
            <p:ph type="ctrTitle"/>
          </p:nvPr>
        </p:nvSpPr>
        <p:spPr>
          <a:xfrm>
            <a:off x="261258" y="261258"/>
            <a:ext cx="8021608" cy="1753973"/>
          </a:xfrm>
        </p:spPr>
        <p:txBody>
          <a:bodyPr>
            <a:normAutofit/>
          </a:bodyPr>
          <a:lstStyle/>
          <a:p>
            <a:r>
              <a:rPr lang="en-US" sz="1200" dirty="0"/>
              <a:t>Chapter 1 :   </a:t>
            </a:r>
            <a:r>
              <a:rPr lang="en-US" dirty="0"/>
              <a:t>Introduction</a:t>
            </a:r>
            <a:br>
              <a:rPr lang="en-US" dirty="0"/>
            </a:br>
            <a:endParaRPr lang="en-US" dirty="0"/>
          </a:p>
        </p:txBody>
      </p:sp>
      <p:sp>
        <p:nvSpPr>
          <p:cNvPr id="3" name="Subtitle 2">
            <a:extLst>
              <a:ext uri="{FF2B5EF4-FFF2-40B4-BE49-F238E27FC236}">
                <a16:creationId xmlns:a16="http://schemas.microsoft.com/office/drawing/2014/main" id="{94390933-991F-3F20-8884-790EC36223D3}"/>
              </a:ext>
            </a:extLst>
          </p:cNvPr>
          <p:cNvSpPr>
            <a:spLocks noGrp="1"/>
          </p:cNvSpPr>
          <p:nvPr>
            <p:ph type="subTitle" idx="1"/>
          </p:nvPr>
        </p:nvSpPr>
        <p:spPr>
          <a:xfrm>
            <a:off x="370114" y="1429305"/>
            <a:ext cx="11451772" cy="4980373"/>
          </a:xfrm>
        </p:spPr>
        <p:txBody>
          <a:bodyPr>
            <a:normAutofit lnSpcReduction="10000"/>
          </a:bodyPr>
          <a:lstStyle/>
          <a:p>
            <a:pPr algn="l"/>
            <a:r>
              <a:rPr lang="en-US" dirty="0">
                <a:solidFill>
                  <a:srgbClr val="252525"/>
                </a:solidFill>
                <a:effectLst/>
              </a:rPr>
              <a:t>One of the main problems faced by farmers is the absence of </a:t>
            </a:r>
            <a:r>
              <a:rPr lang="en-US" u="sng" dirty="0">
                <a:solidFill>
                  <a:srgbClr val="252525"/>
                </a:solidFill>
                <a:effectLst/>
              </a:rPr>
              <a:t>agricultural production organizations</a:t>
            </a:r>
            <a:r>
              <a:rPr lang="en-US" dirty="0">
                <a:solidFill>
                  <a:srgbClr val="252525"/>
                </a:solidFill>
                <a:effectLst/>
              </a:rPr>
              <a:t>.</a:t>
            </a:r>
          </a:p>
          <a:p>
            <a:pPr algn="l"/>
            <a:r>
              <a:rPr lang="en-US" dirty="0">
                <a:solidFill>
                  <a:srgbClr val="252525"/>
                </a:solidFill>
                <a:effectLst/>
              </a:rPr>
              <a:t>Here we mean that there is no organization for the production of various plant crops, especially vegetables.</a:t>
            </a:r>
          </a:p>
          <a:p>
            <a:pPr algn="l"/>
            <a:r>
              <a:rPr lang="en-US" dirty="0">
                <a:solidFill>
                  <a:srgbClr val="252525"/>
                </a:solidFill>
                <a:effectLst/>
              </a:rPr>
              <a:t>More in detail, there is no guide for farmers on what and when to plant a specific crop, including the presence of an abundance of some agricultural products. This leads to a decrease in their prices because of the large supply in an unorganized way, which in turn leads to huge losses for farmers producing these crops and thus leads to an increase in the prices of those products, which causes a burden on the consumers’ budget. Therefore, to economize consumers budgets and minimize farmers losses, the idea of organizing agricultural production in Jordan must be worked on.</a:t>
            </a:r>
          </a:p>
          <a:p>
            <a:pPr algn="l"/>
            <a:r>
              <a:rPr lang="en-US" u="sng" dirty="0">
                <a:solidFill>
                  <a:srgbClr val="252525"/>
                </a:solidFill>
                <a:effectLst/>
              </a:rPr>
              <a:t>Create an electronic application to regulate the production of agricultural crops in Jordan </a:t>
            </a:r>
            <a:r>
              <a:rPr lang="en-US" dirty="0">
                <a:solidFill>
                  <a:srgbClr val="252525"/>
                </a:solidFill>
                <a:effectLst/>
              </a:rPr>
              <a:t>and supervise it by specialists who ensure that the instructions for the cultivated crops and their planting times are followed and that the weather conditions are favorable.</a:t>
            </a:r>
          </a:p>
          <a:p>
            <a:pPr algn="l"/>
            <a:endParaRPr lang="en-US" dirty="0"/>
          </a:p>
        </p:txBody>
      </p:sp>
    </p:spTree>
    <p:extLst>
      <p:ext uri="{BB962C8B-B14F-4D97-AF65-F5344CB8AC3E}">
        <p14:creationId xmlns:p14="http://schemas.microsoft.com/office/powerpoint/2010/main" val="218984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40EAE1-4841-3252-5210-A44B2DE191C1}"/>
              </a:ext>
            </a:extLst>
          </p:cNvPr>
          <p:cNvPicPr>
            <a:picLocks noChangeAspect="1"/>
          </p:cNvPicPr>
          <p:nvPr/>
        </p:nvPicPr>
        <p:blipFill>
          <a:blip r:embed="rId2"/>
          <a:stretch>
            <a:fillRect/>
          </a:stretch>
        </p:blipFill>
        <p:spPr>
          <a:xfrm>
            <a:off x="4038600" y="1016000"/>
            <a:ext cx="1339850" cy="2420938"/>
          </a:xfrm>
          <a:prstGeom prst="rect">
            <a:avLst/>
          </a:prstGeom>
        </p:spPr>
      </p:pic>
      <p:pic>
        <p:nvPicPr>
          <p:cNvPr id="21" name="Picture 20" descr="A screenshot of a phone&#10;&#10;Description automatically generated with medium confidence">
            <a:extLst>
              <a:ext uri="{FF2B5EF4-FFF2-40B4-BE49-F238E27FC236}">
                <a16:creationId xmlns:a16="http://schemas.microsoft.com/office/drawing/2014/main" id="{CEB722A3-CA46-312C-D7CC-746D701421EE}"/>
              </a:ext>
            </a:extLst>
          </p:cNvPr>
          <p:cNvPicPr>
            <a:picLocks noChangeAspect="1"/>
          </p:cNvPicPr>
          <p:nvPr/>
        </p:nvPicPr>
        <p:blipFill>
          <a:blip r:embed="rId3"/>
          <a:stretch>
            <a:fillRect/>
          </a:stretch>
        </p:blipFill>
        <p:spPr>
          <a:xfrm>
            <a:off x="4038600" y="3497263"/>
            <a:ext cx="1339850" cy="2339975"/>
          </a:xfrm>
          <a:prstGeom prst="rect">
            <a:avLst/>
          </a:prstGeom>
        </p:spPr>
      </p:pic>
      <p:pic>
        <p:nvPicPr>
          <p:cNvPr id="10" name="Picture 9">
            <a:extLst>
              <a:ext uri="{FF2B5EF4-FFF2-40B4-BE49-F238E27FC236}">
                <a16:creationId xmlns:a16="http://schemas.microsoft.com/office/drawing/2014/main" id="{011B342A-6D34-D9D0-F7CB-C527BE6A23F1}"/>
              </a:ext>
            </a:extLst>
          </p:cNvPr>
          <p:cNvPicPr>
            <a:picLocks noChangeAspect="1"/>
          </p:cNvPicPr>
          <p:nvPr/>
        </p:nvPicPr>
        <p:blipFill>
          <a:blip r:embed="rId4"/>
          <a:stretch>
            <a:fillRect/>
          </a:stretch>
        </p:blipFill>
        <p:spPr>
          <a:xfrm>
            <a:off x="5438775" y="1016000"/>
            <a:ext cx="1350963" cy="2413000"/>
          </a:xfrm>
          <a:prstGeom prst="rect">
            <a:avLst/>
          </a:prstGeom>
        </p:spPr>
      </p:pic>
      <p:pic>
        <p:nvPicPr>
          <p:cNvPr id="27" name="Picture 26" descr="A screenshot of a phone&#10;&#10;Description automatically generated with medium confidence">
            <a:extLst>
              <a:ext uri="{FF2B5EF4-FFF2-40B4-BE49-F238E27FC236}">
                <a16:creationId xmlns:a16="http://schemas.microsoft.com/office/drawing/2014/main" id="{7FBFD9B6-2A11-753F-8793-27377C5C6A8E}"/>
              </a:ext>
            </a:extLst>
          </p:cNvPr>
          <p:cNvPicPr>
            <a:picLocks noChangeAspect="1"/>
          </p:cNvPicPr>
          <p:nvPr/>
        </p:nvPicPr>
        <p:blipFill>
          <a:blip r:embed="rId5"/>
          <a:stretch>
            <a:fillRect/>
          </a:stretch>
        </p:blipFill>
        <p:spPr>
          <a:xfrm>
            <a:off x="5438775" y="3489325"/>
            <a:ext cx="1350963" cy="2347913"/>
          </a:xfrm>
          <a:prstGeom prst="rect">
            <a:avLst/>
          </a:prstGeom>
        </p:spPr>
      </p:pic>
      <p:pic>
        <p:nvPicPr>
          <p:cNvPr id="5" name="Picture 4">
            <a:extLst>
              <a:ext uri="{FF2B5EF4-FFF2-40B4-BE49-F238E27FC236}">
                <a16:creationId xmlns:a16="http://schemas.microsoft.com/office/drawing/2014/main" id="{3677359B-502D-7816-94A1-C52BE2D34E5C}"/>
              </a:ext>
            </a:extLst>
          </p:cNvPr>
          <p:cNvPicPr>
            <a:picLocks noChangeAspect="1"/>
          </p:cNvPicPr>
          <p:nvPr/>
        </p:nvPicPr>
        <p:blipFill>
          <a:blip r:embed="rId6"/>
          <a:stretch>
            <a:fillRect/>
          </a:stretch>
        </p:blipFill>
        <p:spPr>
          <a:xfrm>
            <a:off x="6848475" y="1016000"/>
            <a:ext cx="1365250" cy="2414588"/>
          </a:xfrm>
          <a:prstGeom prst="rect">
            <a:avLst/>
          </a:prstGeom>
        </p:spPr>
      </p:pic>
      <p:pic>
        <p:nvPicPr>
          <p:cNvPr id="23" name="Picture 22">
            <a:extLst>
              <a:ext uri="{FF2B5EF4-FFF2-40B4-BE49-F238E27FC236}">
                <a16:creationId xmlns:a16="http://schemas.microsoft.com/office/drawing/2014/main" id="{7176C1AF-9AD3-A853-06DA-74C27347AE15}"/>
              </a:ext>
            </a:extLst>
          </p:cNvPr>
          <p:cNvPicPr>
            <a:picLocks noChangeAspect="1"/>
          </p:cNvPicPr>
          <p:nvPr/>
        </p:nvPicPr>
        <p:blipFill>
          <a:blip r:embed="rId7"/>
          <a:stretch>
            <a:fillRect/>
          </a:stretch>
        </p:blipFill>
        <p:spPr>
          <a:xfrm>
            <a:off x="6848475" y="3490913"/>
            <a:ext cx="1365250" cy="2346325"/>
          </a:xfrm>
          <a:prstGeom prst="rect">
            <a:avLst/>
          </a:prstGeom>
        </p:spPr>
      </p:pic>
      <p:pic>
        <p:nvPicPr>
          <p:cNvPr id="12" name="Picture 11" descr="A screenshot of a phone&#10;&#10;Description automatically generated with medium confidence">
            <a:extLst>
              <a:ext uri="{FF2B5EF4-FFF2-40B4-BE49-F238E27FC236}">
                <a16:creationId xmlns:a16="http://schemas.microsoft.com/office/drawing/2014/main" id="{BBEEE124-AF06-E82F-BB24-0628FFA70826}"/>
              </a:ext>
            </a:extLst>
          </p:cNvPr>
          <p:cNvPicPr>
            <a:picLocks noChangeAspect="1"/>
          </p:cNvPicPr>
          <p:nvPr/>
        </p:nvPicPr>
        <p:blipFill>
          <a:blip r:embed="rId3"/>
          <a:stretch>
            <a:fillRect/>
          </a:stretch>
        </p:blipFill>
        <p:spPr>
          <a:xfrm>
            <a:off x="8272463" y="1016000"/>
            <a:ext cx="1338263" cy="2452688"/>
          </a:xfrm>
          <a:prstGeom prst="rect">
            <a:avLst/>
          </a:prstGeom>
        </p:spPr>
      </p:pic>
      <p:pic>
        <p:nvPicPr>
          <p:cNvPr id="29" name="Picture 28">
            <a:extLst>
              <a:ext uri="{FF2B5EF4-FFF2-40B4-BE49-F238E27FC236}">
                <a16:creationId xmlns:a16="http://schemas.microsoft.com/office/drawing/2014/main" id="{CA7F4AE6-D813-AF1C-7227-EB510E327F9B}"/>
              </a:ext>
            </a:extLst>
          </p:cNvPr>
          <p:cNvPicPr>
            <a:picLocks noChangeAspect="1"/>
          </p:cNvPicPr>
          <p:nvPr/>
        </p:nvPicPr>
        <p:blipFill>
          <a:blip r:embed="rId8"/>
          <a:stretch>
            <a:fillRect/>
          </a:stretch>
        </p:blipFill>
        <p:spPr>
          <a:xfrm>
            <a:off x="8272463" y="3527425"/>
            <a:ext cx="1338263" cy="2309813"/>
          </a:xfrm>
          <a:prstGeom prst="rect">
            <a:avLst/>
          </a:prstGeom>
        </p:spPr>
      </p:pic>
      <p:pic>
        <p:nvPicPr>
          <p:cNvPr id="8" name="Picture 7">
            <a:extLst>
              <a:ext uri="{FF2B5EF4-FFF2-40B4-BE49-F238E27FC236}">
                <a16:creationId xmlns:a16="http://schemas.microsoft.com/office/drawing/2014/main" id="{05649161-2959-33FA-CDD2-78E797609102}"/>
              </a:ext>
            </a:extLst>
          </p:cNvPr>
          <p:cNvPicPr>
            <a:picLocks noChangeAspect="1"/>
          </p:cNvPicPr>
          <p:nvPr/>
        </p:nvPicPr>
        <p:blipFill>
          <a:blip r:embed="rId9"/>
          <a:stretch>
            <a:fillRect/>
          </a:stretch>
        </p:blipFill>
        <p:spPr>
          <a:xfrm>
            <a:off x="9669463" y="1016000"/>
            <a:ext cx="1555750" cy="2847975"/>
          </a:xfrm>
          <a:prstGeom prst="rect">
            <a:avLst/>
          </a:prstGeom>
        </p:spPr>
      </p:pic>
      <p:pic>
        <p:nvPicPr>
          <p:cNvPr id="20" name="Picture 19">
            <a:extLst>
              <a:ext uri="{FF2B5EF4-FFF2-40B4-BE49-F238E27FC236}">
                <a16:creationId xmlns:a16="http://schemas.microsoft.com/office/drawing/2014/main" id="{5E628BED-97BE-C98F-141D-792DE23E3203}"/>
              </a:ext>
            </a:extLst>
          </p:cNvPr>
          <p:cNvPicPr>
            <a:picLocks noChangeAspect="1"/>
          </p:cNvPicPr>
          <p:nvPr/>
        </p:nvPicPr>
        <p:blipFill>
          <a:blip r:embed="rId10"/>
          <a:stretch>
            <a:fillRect/>
          </a:stretch>
        </p:blipFill>
        <p:spPr>
          <a:xfrm>
            <a:off x="9669463" y="3922713"/>
            <a:ext cx="1555750" cy="1914525"/>
          </a:xfrm>
          <a:prstGeom prst="rect">
            <a:avLst/>
          </a:prstGeom>
        </p:spPr>
      </p:pic>
      <p:sp>
        <p:nvSpPr>
          <p:cNvPr id="2" name="Title 1">
            <a:extLst>
              <a:ext uri="{FF2B5EF4-FFF2-40B4-BE49-F238E27FC236}">
                <a16:creationId xmlns:a16="http://schemas.microsoft.com/office/drawing/2014/main" id="{794071A2-FC80-3165-D9BD-EC34AA0929D5}"/>
              </a:ext>
            </a:extLst>
          </p:cNvPr>
          <p:cNvSpPr>
            <a:spLocks noGrp="1"/>
          </p:cNvSpPr>
          <p:nvPr>
            <p:ph type="ctrTitle"/>
          </p:nvPr>
        </p:nvSpPr>
        <p:spPr>
          <a:xfrm>
            <a:off x="668655" y="887706"/>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r>
              <a:rPr lang="en-US" sz="1800" b="1" kern="1200" cap="all" dirty="0">
                <a:solidFill>
                  <a:schemeClr val="bg1"/>
                </a:solidFill>
                <a:effectLst/>
                <a:latin typeface="+mj-lt"/>
                <a:ea typeface="+mj-ea"/>
                <a:cs typeface="+mj-cs"/>
              </a:rPr>
              <a:t>CHAPTER 6:  Implementation Plan &amp; Prototyping</a:t>
            </a:r>
            <a:br>
              <a:rPr lang="en-US" sz="1800" b="1" kern="1200" cap="all" dirty="0">
                <a:solidFill>
                  <a:schemeClr val="bg1"/>
                </a:solidFill>
                <a:effectLst/>
                <a:latin typeface="+mj-lt"/>
                <a:ea typeface="+mj-ea"/>
                <a:cs typeface="+mj-cs"/>
              </a:rPr>
            </a:br>
            <a:endParaRPr lang="en-US" sz="1800" kern="1200" dirty="0">
              <a:solidFill>
                <a:schemeClr val="bg1"/>
              </a:solidFill>
              <a:latin typeface="+mj-lt"/>
              <a:ea typeface="+mj-ea"/>
              <a:cs typeface="+mj-cs"/>
            </a:endParaRPr>
          </a:p>
        </p:txBody>
      </p:sp>
      <p:sp>
        <p:nvSpPr>
          <p:cNvPr id="30" name="Rectangle 29">
            <a:extLst>
              <a:ext uri="{FF2B5EF4-FFF2-40B4-BE49-F238E27FC236}">
                <a16:creationId xmlns:a16="http://schemas.microsoft.com/office/drawing/2014/main" id="{FB1A8E87-073A-6D9B-8FE3-E1F194A41007}"/>
              </a:ext>
            </a:extLst>
          </p:cNvPr>
          <p:cNvSpPr/>
          <p:nvPr/>
        </p:nvSpPr>
        <p:spPr>
          <a:xfrm>
            <a:off x="1144587" y="2594442"/>
            <a:ext cx="3011489" cy="560410"/>
          </a:xfrm>
          <a:prstGeom prst="rect">
            <a:avLst/>
          </a:prstGeom>
          <a:noFill/>
        </p:spPr>
        <p:txBody>
          <a:bodyPr wrap="square" lIns="91440" tIns="45720" rIns="91440" bIns="45720">
            <a:spAutoFit/>
          </a:bodyPr>
          <a:lstStyle/>
          <a:p>
            <a:pPr marL="0" marR="0" algn="just">
              <a:lnSpc>
                <a:spcPct val="200000"/>
              </a:lnSpc>
              <a:spcBef>
                <a:spcPts val="1800"/>
              </a:spcBef>
              <a:spcAft>
                <a:spcPts val="0"/>
              </a:spcAft>
            </a:pPr>
            <a:r>
              <a:rPr lang="en-US" sz="1800" b="1" dirty="0">
                <a:solidFill>
                  <a:schemeClr val="bg1"/>
                </a:solidFill>
                <a:effectLst/>
                <a:latin typeface="Arial" panose="020B0604020202020204" pitchFamily="34" charset="0"/>
              </a:rPr>
              <a:t>6.1 Prototyping</a:t>
            </a:r>
          </a:p>
        </p:txBody>
      </p:sp>
      <p:sp>
        <p:nvSpPr>
          <p:cNvPr id="6" name="TextBox 5">
            <a:extLst>
              <a:ext uri="{FF2B5EF4-FFF2-40B4-BE49-F238E27FC236}">
                <a16:creationId xmlns:a16="http://schemas.microsoft.com/office/drawing/2014/main" id="{AD4891BB-D29A-F8D7-54A1-73B9735E36FE}"/>
              </a:ext>
            </a:extLst>
          </p:cNvPr>
          <p:cNvSpPr txBox="1"/>
          <p:nvPr/>
        </p:nvSpPr>
        <p:spPr>
          <a:xfrm>
            <a:off x="1" y="3726980"/>
            <a:ext cx="4038600" cy="1712135"/>
          </a:xfrm>
          <a:prstGeom prst="rect">
            <a:avLst/>
          </a:prstGeom>
          <a:noFill/>
        </p:spPr>
        <p:txBody>
          <a:bodyPr wrap="square">
            <a:spAutoFit/>
          </a:bodyPr>
          <a:lstStyle/>
          <a:p>
            <a:pPr marL="0" marR="0" algn="just">
              <a:lnSpc>
                <a:spcPct val="20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The tools, third-party apps, and languages required to build app organizing agriculture production. </a:t>
            </a:r>
          </a:p>
          <a:p>
            <a:pPr marL="0" marR="0" algn="just">
              <a:lnSpc>
                <a:spcPct val="20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1-Front End: Dart with framework Flutter</a:t>
            </a:r>
          </a:p>
          <a:p>
            <a:pPr marL="0" marR="0" algn="just">
              <a:lnSpc>
                <a:spcPct val="20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2-Back End : PHP</a:t>
            </a:r>
          </a:p>
          <a:p>
            <a:pPr marL="0" marR="0" algn="just">
              <a:lnSpc>
                <a:spcPct val="20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3-DataBase : </a:t>
            </a:r>
            <a:r>
              <a:rPr lang="en-US" sz="900" dirty="0" err="1">
                <a:effectLst/>
                <a:latin typeface="Times New Roman" panose="02020603050405020304" pitchFamily="18" charset="0"/>
                <a:ea typeface="Times New Roman" panose="02020603050405020304" pitchFamily="18" charset="0"/>
              </a:rPr>
              <a:t>Myphp</a:t>
            </a:r>
            <a:r>
              <a:rPr lang="en-US" sz="900" dirty="0">
                <a:effectLst/>
                <a:latin typeface="Times New Roman" panose="02020603050405020304" pitchFamily="18" charset="0"/>
                <a:ea typeface="Times New Roman" panose="02020603050405020304" pitchFamily="18" charset="0"/>
              </a:rPr>
              <a:t> Admin</a:t>
            </a:r>
          </a:p>
          <a:p>
            <a:pPr marL="0" marR="0" algn="just">
              <a:lnSpc>
                <a:spcPct val="20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4- Third-party apps : Google Maps and </a:t>
            </a:r>
            <a:r>
              <a:rPr lang="en-US" sz="900" dirty="0" err="1">
                <a:effectLst/>
                <a:latin typeface="Times New Roman" panose="02020603050405020304" pitchFamily="18" charset="0"/>
                <a:ea typeface="Times New Roman" panose="02020603050405020304" pitchFamily="18" charset="0"/>
              </a:rPr>
              <a:t>WeatherBit</a:t>
            </a:r>
            <a:endParaRPr lang="en-US"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9359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9963B97-A3E2-5722-A1AE-F5021CBB215B}"/>
              </a:ext>
            </a:extLst>
          </p:cNvPr>
          <p:cNvGraphicFramePr>
            <a:graphicFrameLocks noGrp="1"/>
          </p:cNvGraphicFramePr>
          <p:nvPr>
            <p:extLst>
              <p:ext uri="{D42A27DB-BD31-4B8C-83A1-F6EECF244321}">
                <p14:modId xmlns:p14="http://schemas.microsoft.com/office/powerpoint/2010/main" val="3227899597"/>
              </p:ext>
            </p:extLst>
          </p:nvPr>
        </p:nvGraphicFramePr>
        <p:xfrm>
          <a:off x="209550" y="1674813"/>
          <a:ext cx="5848348" cy="5021262"/>
        </p:xfrm>
        <a:graphic>
          <a:graphicData uri="http://schemas.openxmlformats.org/drawingml/2006/table">
            <a:tbl>
              <a:tblPr firstRow="1" firstCol="1">
                <a:tableStyleId>{5C22544A-7EE6-4342-B048-85BDC9FD1C3A}</a:tableStyleId>
              </a:tblPr>
              <a:tblGrid>
                <a:gridCol w="625668">
                  <a:extLst>
                    <a:ext uri="{9D8B030D-6E8A-4147-A177-3AD203B41FA5}">
                      <a16:colId xmlns:a16="http://schemas.microsoft.com/office/drawing/2014/main" val="1222662522"/>
                    </a:ext>
                  </a:extLst>
                </a:gridCol>
                <a:gridCol w="798734">
                  <a:extLst>
                    <a:ext uri="{9D8B030D-6E8A-4147-A177-3AD203B41FA5}">
                      <a16:colId xmlns:a16="http://schemas.microsoft.com/office/drawing/2014/main" val="3049350963"/>
                    </a:ext>
                  </a:extLst>
                </a:gridCol>
                <a:gridCol w="751241">
                  <a:extLst>
                    <a:ext uri="{9D8B030D-6E8A-4147-A177-3AD203B41FA5}">
                      <a16:colId xmlns:a16="http://schemas.microsoft.com/office/drawing/2014/main" val="3804364810"/>
                    </a:ext>
                  </a:extLst>
                </a:gridCol>
                <a:gridCol w="940006">
                  <a:extLst>
                    <a:ext uri="{9D8B030D-6E8A-4147-A177-3AD203B41FA5}">
                      <a16:colId xmlns:a16="http://schemas.microsoft.com/office/drawing/2014/main" val="2038758054"/>
                    </a:ext>
                  </a:extLst>
                </a:gridCol>
                <a:gridCol w="473530">
                  <a:extLst>
                    <a:ext uri="{9D8B030D-6E8A-4147-A177-3AD203B41FA5}">
                      <a16:colId xmlns:a16="http://schemas.microsoft.com/office/drawing/2014/main" val="3689429716"/>
                    </a:ext>
                  </a:extLst>
                </a:gridCol>
                <a:gridCol w="756876">
                  <a:extLst>
                    <a:ext uri="{9D8B030D-6E8A-4147-A177-3AD203B41FA5}">
                      <a16:colId xmlns:a16="http://schemas.microsoft.com/office/drawing/2014/main" val="606657194"/>
                    </a:ext>
                  </a:extLst>
                </a:gridCol>
                <a:gridCol w="384179">
                  <a:extLst>
                    <a:ext uri="{9D8B030D-6E8A-4147-A177-3AD203B41FA5}">
                      <a16:colId xmlns:a16="http://schemas.microsoft.com/office/drawing/2014/main" val="4215534956"/>
                    </a:ext>
                  </a:extLst>
                </a:gridCol>
                <a:gridCol w="641767">
                  <a:extLst>
                    <a:ext uri="{9D8B030D-6E8A-4147-A177-3AD203B41FA5}">
                      <a16:colId xmlns:a16="http://schemas.microsoft.com/office/drawing/2014/main" val="1772738046"/>
                    </a:ext>
                  </a:extLst>
                </a:gridCol>
                <a:gridCol w="476347">
                  <a:extLst>
                    <a:ext uri="{9D8B030D-6E8A-4147-A177-3AD203B41FA5}">
                      <a16:colId xmlns:a16="http://schemas.microsoft.com/office/drawing/2014/main" val="1424351710"/>
                    </a:ext>
                  </a:extLst>
                </a:gridCol>
              </a:tblGrid>
              <a:tr h="602224">
                <a:tc>
                  <a:txBody>
                    <a:bodyPr/>
                    <a:lstStyle/>
                    <a:p>
                      <a:pPr marL="0" marR="0" algn="just">
                        <a:lnSpc>
                          <a:spcPct val="200000"/>
                        </a:lnSpc>
                        <a:spcBef>
                          <a:spcPts val="200"/>
                        </a:spcBef>
                        <a:spcAft>
                          <a:spcPts val="200"/>
                        </a:spcAft>
                      </a:pPr>
                      <a:r>
                        <a:rPr lang="en-US" sz="800">
                          <a:effectLst/>
                        </a:rPr>
                        <a:t>Conditions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Valid Partitions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Tag</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Invalid Partitions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Tag</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Valid Boundaries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Tag</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Invalid Boundaries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Tag</a:t>
                      </a:r>
                      <a:endParaRPr lang="en-US" sz="800">
                        <a:effectLst/>
                        <a:latin typeface="Times New Roman" panose="02020603050405020304" pitchFamily="18" charset="0"/>
                        <a:ea typeface="Times New Roman" panose="02020603050405020304" pitchFamily="18" charset="0"/>
                      </a:endParaRPr>
                    </a:p>
                  </a:txBody>
                  <a:tcPr marL="26508" marR="26508" marT="0" marB="0"/>
                </a:tc>
                <a:extLst>
                  <a:ext uri="{0D108BD9-81ED-4DB2-BD59-A6C34878D82A}">
                    <a16:rowId xmlns:a16="http://schemas.microsoft.com/office/drawing/2014/main" val="1513669304"/>
                  </a:ext>
                </a:extLst>
              </a:tr>
              <a:tr h="1724780">
                <a:tc>
                  <a:txBody>
                    <a:bodyPr/>
                    <a:lstStyle/>
                    <a:p>
                      <a:pPr marL="0" marR="0" algn="just">
                        <a:lnSpc>
                          <a:spcPct val="200000"/>
                        </a:lnSpc>
                        <a:spcBef>
                          <a:spcPts val="200"/>
                        </a:spcBef>
                        <a:spcAft>
                          <a:spcPts val="200"/>
                        </a:spcAft>
                      </a:pPr>
                      <a:r>
                        <a:rPr lang="en-US" sz="800">
                          <a:effectLst/>
                        </a:rPr>
                        <a:t>E-Mail</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8 to  30Chars </a:t>
                      </a:r>
                    </a:p>
                    <a:p>
                      <a:pPr marL="0" marR="0" algn="just">
                        <a:lnSpc>
                          <a:spcPct val="200000"/>
                        </a:lnSpc>
                        <a:spcBef>
                          <a:spcPts val="200"/>
                        </a:spcBef>
                        <a:spcAft>
                          <a:spcPts val="200"/>
                        </a:spcAft>
                      </a:pPr>
                      <a:r>
                        <a:rPr lang="en-US" sz="800">
                          <a:effectLst/>
                        </a:rPr>
                        <a:t> </a:t>
                      </a:r>
                    </a:p>
                    <a:p>
                      <a:pPr marL="0" marR="0" algn="just">
                        <a:lnSpc>
                          <a:spcPct val="200000"/>
                        </a:lnSpc>
                        <a:spcBef>
                          <a:spcPts val="200"/>
                        </a:spcBef>
                        <a:spcAft>
                          <a:spcPts val="200"/>
                        </a:spcAft>
                      </a:pPr>
                      <a:r>
                        <a:rPr lang="en-US" sz="800">
                          <a:effectLst/>
                        </a:rPr>
                        <a:t>Special Chars</a:t>
                      </a:r>
                    </a:p>
                    <a:p>
                      <a:pPr marL="0" marR="0" algn="just">
                        <a:lnSpc>
                          <a:spcPct val="200000"/>
                        </a:lnSpc>
                        <a:spcBef>
                          <a:spcPts val="200"/>
                        </a:spcBef>
                        <a:spcAft>
                          <a:spcPts val="200"/>
                        </a:spcAft>
                      </a:pPr>
                      <a:r>
                        <a:rPr lang="en-US" sz="800">
                          <a:effectLst/>
                        </a:rPr>
                        <a:t> </a:t>
                      </a:r>
                    </a:p>
                    <a:p>
                      <a:pPr marL="0" marR="0" algn="just">
                        <a:lnSpc>
                          <a:spcPct val="200000"/>
                        </a:lnSpc>
                        <a:spcBef>
                          <a:spcPts val="200"/>
                        </a:spcBef>
                        <a:spcAft>
                          <a:spcPts val="200"/>
                        </a:spcAft>
                      </a:pPr>
                      <a:r>
                        <a:rPr lang="en-US" sz="800">
                          <a:effectLst/>
                        </a:rPr>
                        <a:t> 0 to 9 Digits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VP1 </a:t>
                      </a:r>
                    </a:p>
                    <a:p>
                      <a:pPr marL="0" marR="0" algn="just">
                        <a:lnSpc>
                          <a:spcPct val="200000"/>
                        </a:lnSpc>
                        <a:spcBef>
                          <a:spcPts val="200"/>
                        </a:spcBef>
                        <a:spcAft>
                          <a:spcPts val="200"/>
                        </a:spcAft>
                      </a:pPr>
                      <a:r>
                        <a:rPr lang="en-US" sz="800">
                          <a:effectLst/>
                        </a:rPr>
                        <a:t> </a:t>
                      </a:r>
                    </a:p>
                    <a:p>
                      <a:pPr marL="0" marR="0" algn="just">
                        <a:lnSpc>
                          <a:spcPct val="200000"/>
                        </a:lnSpc>
                        <a:spcBef>
                          <a:spcPts val="200"/>
                        </a:spcBef>
                        <a:spcAft>
                          <a:spcPts val="200"/>
                        </a:spcAft>
                      </a:pPr>
                      <a:r>
                        <a:rPr lang="en-US" sz="800">
                          <a:effectLst/>
                        </a:rPr>
                        <a:t>VP2 </a:t>
                      </a:r>
                    </a:p>
                    <a:p>
                      <a:pPr marL="0" marR="0" algn="just">
                        <a:lnSpc>
                          <a:spcPct val="200000"/>
                        </a:lnSpc>
                        <a:spcBef>
                          <a:spcPts val="200"/>
                        </a:spcBef>
                        <a:spcAft>
                          <a:spcPts val="200"/>
                        </a:spcAft>
                      </a:pPr>
                      <a:r>
                        <a:rPr lang="en-US" sz="800">
                          <a:effectLst/>
                        </a:rPr>
                        <a:t> </a:t>
                      </a:r>
                    </a:p>
                    <a:p>
                      <a:pPr marL="0" marR="0" algn="just">
                        <a:lnSpc>
                          <a:spcPct val="200000"/>
                        </a:lnSpc>
                        <a:spcBef>
                          <a:spcPts val="200"/>
                        </a:spcBef>
                        <a:spcAft>
                          <a:spcPts val="200"/>
                        </a:spcAft>
                      </a:pPr>
                      <a:r>
                        <a:rPr lang="en-US" sz="800">
                          <a:effectLst/>
                        </a:rPr>
                        <a:t>VP3</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dirty="0">
                          <a:effectLst/>
                        </a:rPr>
                        <a:t>Lees than 8</a:t>
                      </a:r>
                    </a:p>
                    <a:p>
                      <a:pPr marL="0" marR="0" algn="just">
                        <a:lnSpc>
                          <a:spcPct val="200000"/>
                        </a:lnSpc>
                        <a:spcBef>
                          <a:spcPts val="200"/>
                        </a:spcBef>
                        <a:spcAft>
                          <a:spcPts val="200"/>
                        </a:spcAft>
                      </a:pPr>
                      <a:r>
                        <a:rPr lang="en-US" sz="800" dirty="0">
                          <a:effectLst/>
                        </a:rPr>
                        <a:t> more than 20</a:t>
                      </a:r>
                    </a:p>
                    <a:p>
                      <a:pPr marL="0" marR="0" algn="just">
                        <a:lnSpc>
                          <a:spcPct val="200000"/>
                        </a:lnSpc>
                        <a:spcBef>
                          <a:spcPts val="200"/>
                        </a:spcBef>
                        <a:spcAft>
                          <a:spcPts val="200"/>
                        </a:spcAft>
                      </a:pPr>
                      <a:r>
                        <a:rPr lang="en-US" sz="800" dirty="0">
                          <a:effectLst/>
                        </a:rPr>
                        <a:t>Invalid char</a:t>
                      </a:r>
                    </a:p>
                    <a:p>
                      <a:pPr marL="0" marR="0" algn="just">
                        <a:lnSpc>
                          <a:spcPct val="200000"/>
                        </a:lnSpc>
                        <a:spcBef>
                          <a:spcPts val="200"/>
                        </a:spcBef>
                        <a:spcAft>
                          <a:spcPts val="200"/>
                        </a:spcAft>
                      </a:pPr>
                      <a:r>
                        <a:rPr lang="en-US" sz="800" dirty="0">
                          <a:effectLst/>
                        </a:rPr>
                        <a:t> </a:t>
                      </a:r>
                    </a:p>
                    <a:p>
                      <a:pPr marL="0" marR="0" algn="just">
                        <a:lnSpc>
                          <a:spcPct val="200000"/>
                        </a:lnSpc>
                        <a:spcBef>
                          <a:spcPts val="200"/>
                        </a:spcBef>
                        <a:spcAft>
                          <a:spcPts val="200"/>
                        </a:spcAft>
                      </a:pPr>
                      <a:r>
                        <a:rPr lang="en-US" sz="800" dirty="0">
                          <a:effectLst/>
                        </a:rPr>
                        <a:t>Null</a:t>
                      </a:r>
                      <a:endParaRPr lang="en-US" sz="800" dirty="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IP1</a:t>
                      </a:r>
                    </a:p>
                    <a:p>
                      <a:pPr marL="0" marR="0" algn="just">
                        <a:lnSpc>
                          <a:spcPct val="200000"/>
                        </a:lnSpc>
                        <a:spcBef>
                          <a:spcPts val="200"/>
                        </a:spcBef>
                        <a:spcAft>
                          <a:spcPts val="200"/>
                        </a:spcAft>
                      </a:pPr>
                      <a:r>
                        <a:rPr lang="en-US" sz="800">
                          <a:effectLst/>
                        </a:rPr>
                        <a:t> IP2</a:t>
                      </a:r>
                    </a:p>
                    <a:p>
                      <a:pPr marL="0" marR="0" algn="just">
                        <a:lnSpc>
                          <a:spcPct val="200000"/>
                        </a:lnSpc>
                        <a:spcBef>
                          <a:spcPts val="200"/>
                        </a:spcBef>
                        <a:spcAft>
                          <a:spcPts val="200"/>
                        </a:spcAft>
                      </a:pPr>
                      <a:r>
                        <a:rPr lang="en-US" sz="800">
                          <a:effectLst/>
                        </a:rPr>
                        <a:t> IP3</a:t>
                      </a:r>
                    </a:p>
                    <a:p>
                      <a:pPr marL="0" marR="0" algn="just">
                        <a:lnSpc>
                          <a:spcPct val="200000"/>
                        </a:lnSpc>
                        <a:spcBef>
                          <a:spcPts val="200"/>
                        </a:spcBef>
                        <a:spcAft>
                          <a:spcPts val="200"/>
                        </a:spcAft>
                      </a:pPr>
                      <a:r>
                        <a:rPr lang="en-US" sz="800">
                          <a:effectLst/>
                        </a:rPr>
                        <a:t> </a:t>
                      </a:r>
                    </a:p>
                    <a:p>
                      <a:pPr marL="0" marR="0" algn="just">
                        <a:lnSpc>
                          <a:spcPct val="200000"/>
                        </a:lnSpc>
                        <a:spcBef>
                          <a:spcPts val="200"/>
                        </a:spcBef>
                        <a:spcAft>
                          <a:spcPts val="200"/>
                        </a:spcAft>
                      </a:pPr>
                      <a:r>
                        <a:rPr lang="en-US" sz="800">
                          <a:effectLst/>
                        </a:rPr>
                        <a:t> IP4</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dirty="0">
                          <a:effectLst/>
                        </a:rPr>
                        <a:t>8 Chars</a:t>
                      </a:r>
                    </a:p>
                    <a:p>
                      <a:pPr marL="0" marR="0" algn="just">
                        <a:lnSpc>
                          <a:spcPct val="200000"/>
                        </a:lnSpc>
                        <a:spcBef>
                          <a:spcPts val="200"/>
                        </a:spcBef>
                        <a:spcAft>
                          <a:spcPts val="200"/>
                        </a:spcAft>
                      </a:pPr>
                      <a:r>
                        <a:rPr lang="en-US" sz="800" dirty="0">
                          <a:effectLst/>
                        </a:rPr>
                        <a:t> 30 Chars </a:t>
                      </a:r>
                    </a:p>
                    <a:p>
                      <a:pPr marL="0" marR="0" algn="just">
                        <a:lnSpc>
                          <a:spcPct val="200000"/>
                        </a:lnSpc>
                        <a:spcBef>
                          <a:spcPts val="200"/>
                        </a:spcBef>
                        <a:spcAft>
                          <a:spcPts val="200"/>
                        </a:spcAft>
                      </a:pPr>
                      <a:r>
                        <a:rPr lang="en-US" sz="800" dirty="0">
                          <a:effectLst/>
                        </a:rPr>
                        <a:t>Special Chars</a:t>
                      </a:r>
                      <a:endParaRPr lang="en-US" sz="800" dirty="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VB1 VB2 VB3</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7 Chars</a:t>
                      </a:r>
                    </a:p>
                    <a:p>
                      <a:pPr marL="0" marR="0" algn="just">
                        <a:lnSpc>
                          <a:spcPct val="200000"/>
                        </a:lnSpc>
                        <a:spcBef>
                          <a:spcPts val="200"/>
                        </a:spcBef>
                        <a:spcAft>
                          <a:spcPts val="200"/>
                        </a:spcAft>
                      </a:pPr>
                      <a:r>
                        <a:rPr lang="en-US" sz="800">
                          <a:effectLst/>
                        </a:rPr>
                        <a:t> 31 Chars</a:t>
                      </a:r>
                    </a:p>
                    <a:p>
                      <a:pPr marL="0" marR="0" algn="just">
                        <a:lnSpc>
                          <a:spcPct val="200000"/>
                        </a:lnSpc>
                        <a:spcBef>
                          <a:spcPts val="200"/>
                        </a:spcBef>
                        <a:spcAft>
                          <a:spcPts val="200"/>
                        </a:spcAft>
                      </a:pPr>
                      <a:r>
                        <a:rPr lang="en-US" sz="800">
                          <a:effectLst/>
                        </a:rPr>
                        <a:t> 0 char</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IB1 IB2 IB3</a:t>
                      </a:r>
                      <a:endParaRPr lang="en-US" sz="800">
                        <a:effectLst/>
                        <a:latin typeface="Times New Roman" panose="02020603050405020304" pitchFamily="18" charset="0"/>
                        <a:ea typeface="Times New Roman" panose="02020603050405020304" pitchFamily="18" charset="0"/>
                      </a:endParaRPr>
                    </a:p>
                  </a:txBody>
                  <a:tcPr marL="26508" marR="26508" marT="0" marB="0"/>
                </a:tc>
                <a:extLst>
                  <a:ext uri="{0D108BD9-81ED-4DB2-BD59-A6C34878D82A}">
                    <a16:rowId xmlns:a16="http://schemas.microsoft.com/office/drawing/2014/main" val="2822976074"/>
                  </a:ext>
                </a:extLst>
              </a:tr>
              <a:tr h="2694258">
                <a:tc>
                  <a:txBody>
                    <a:bodyPr/>
                    <a:lstStyle/>
                    <a:p>
                      <a:pPr marL="0" marR="0" algn="just">
                        <a:lnSpc>
                          <a:spcPct val="200000"/>
                        </a:lnSpc>
                        <a:spcBef>
                          <a:spcPts val="200"/>
                        </a:spcBef>
                        <a:spcAft>
                          <a:spcPts val="200"/>
                        </a:spcAft>
                      </a:pPr>
                      <a:r>
                        <a:rPr lang="en-US" sz="800">
                          <a:effectLst/>
                        </a:rPr>
                        <a:t>Password</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8 to 20 digit and Char </a:t>
                      </a:r>
                    </a:p>
                    <a:p>
                      <a:pPr marL="0" marR="0" algn="just">
                        <a:lnSpc>
                          <a:spcPct val="200000"/>
                        </a:lnSpc>
                        <a:spcBef>
                          <a:spcPts val="200"/>
                        </a:spcBef>
                        <a:spcAft>
                          <a:spcPts val="200"/>
                        </a:spcAft>
                      </a:pPr>
                      <a:r>
                        <a:rPr lang="en-US" sz="800">
                          <a:effectLst/>
                        </a:rPr>
                        <a:t>Valid digits and Chars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VP4 </a:t>
                      </a:r>
                    </a:p>
                    <a:p>
                      <a:pPr marL="0" marR="0" algn="just">
                        <a:lnSpc>
                          <a:spcPct val="200000"/>
                        </a:lnSpc>
                        <a:spcBef>
                          <a:spcPts val="200"/>
                        </a:spcBef>
                        <a:spcAft>
                          <a:spcPts val="200"/>
                        </a:spcAft>
                      </a:pPr>
                      <a:r>
                        <a:rPr lang="en-US" sz="800">
                          <a:effectLst/>
                        </a:rPr>
                        <a:t> </a:t>
                      </a:r>
                    </a:p>
                    <a:p>
                      <a:pPr marL="0" marR="0" algn="just">
                        <a:lnSpc>
                          <a:spcPct val="200000"/>
                        </a:lnSpc>
                        <a:spcBef>
                          <a:spcPts val="200"/>
                        </a:spcBef>
                        <a:spcAft>
                          <a:spcPts val="200"/>
                        </a:spcAft>
                      </a:pPr>
                      <a:r>
                        <a:rPr lang="en-US" sz="800">
                          <a:effectLst/>
                        </a:rPr>
                        <a:t>VP5</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Less than 8 digits and chars</a:t>
                      </a:r>
                    </a:p>
                    <a:p>
                      <a:pPr marL="0" marR="0" algn="just">
                        <a:lnSpc>
                          <a:spcPct val="200000"/>
                        </a:lnSpc>
                        <a:spcBef>
                          <a:spcPts val="200"/>
                        </a:spcBef>
                        <a:spcAft>
                          <a:spcPts val="200"/>
                        </a:spcAft>
                      </a:pPr>
                      <a:r>
                        <a:rPr lang="en-US" sz="800">
                          <a:effectLst/>
                        </a:rPr>
                        <a:t> More than 20 digits and chars </a:t>
                      </a:r>
                    </a:p>
                    <a:p>
                      <a:pPr marL="0" marR="0" algn="just">
                        <a:lnSpc>
                          <a:spcPct val="200000"/>
                        </a:lnSpc>
                        <a:spcBef>
                          <a:spcPts val="200"/>
                        </a:spcBef>
                        <a:spcAft>
                          <a:spcPts val="200"/>
                        </a:spcAft>
                      </a:pPr>
                      <a:r>
                        <a:rPr lang="en-US" sz="800">
                          <a:effectLst/>
                        </a:rPr>
                        <a:t>Nonnumeric </a:t>
                      </a:r>
                    </a:p>
                    <a:p>
                      <a:pPr marL="0" marR="0" algn="just">
                        <a:lnSpc>
                          <a:spcPct val="200000"/>
                        </a:lnSpc>
                        <a:spcBef>
                          <a:spcPts val="200"/>
                        </a:spcBef>
                        <a:spcAft>
                          <a:spcPts val="200"/>
                        </a:spcAft>
                      </a:pPr>
                      <a:r>
                        <a:rPr lang="en-US" sz="800">
                          <a:effectLst/>
                        </a:rPr>
                        <a:t>Non-symbol </a:t>
                      </a:r>
                    </a:p>
                    <a:p>
                      <a:pPr marL="0" marR="0" algn="just">
                        <a:lnSpc>
                          <a:spcPct val="200000"/>
                        </a:lnSpc>
                        <a:spcBef>
                          <a:spcPts val="200"/>
                        </a:spcBef>
                        <a:spcAft>
                          <a:spcPts val="200"/>
                        </a:spcAft>
                      </a:pPr>
                      <a:r>
                        <a:rPr lang="en-US" sz="800">
                          <a:effectLst/>
                        </a:rPr>
                        <a:t>Noncapital letter</a:t>
                      </a:r>
                    </a:p>
                    <a:p>
                      <a:pPr marL="0" marR="0" algn="just">
                        <a:lnSpc>
                          <a:spcPct val="200000"/>
                        </a:lnSpc>
                        <a:spcBef>
                          <a:spcPts val="200"/>
                        </a:spcBef>
                        <a:spcAft>
                          <a:spcPts val="200"/>
                        </a:spcAft>
                      </a:pPr>
                      <a:r>
                        <a:rPr lang="en-US" sz="800">
                          <a:effectLst/>
                        </a:rPr>
                        <a:t>Null</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IP5 </a:t>
                      </a:r>
                    </a:p>
                    <a:p>
                      <a:pPr marL="0" marR="0" algn="just">
                        <a:lnSpc>
                          <a:spcPct val="200000"/>
                        </a:lnSpc>
                        <a:spcBef>
                          <a:spcPts val="200"/>
                        </a:spcBef>
                        <a:spcAft>
                          <a:spcPts val="200"/>
                        </a:spcAft>
                      </a:pPr>
                      <a:r>
                        <a:rPr lang="en-US" sz="800">
                          <a:effectLst/>
                        </a:rPr>
                        <a:t> </a:t>
                      </a:r>
                    </a:p>
                    <a:p>
                      <a:pPr marL="0" marR="0" algn="just">
                        <a:lnSpc>
                          <a:spcPct val="200000"/>
                        </a:lnSpc>
                        <a:spcBef>
                          <a:spcPts val="200"/>
                        </a:spcBef>
                        <a:spcAft>
                          <a:spcPts val="200"/>
                        </a:spcAft>
                      </a:pPr>
                      <a:r>
                        <a:rPr lang="en-US" sz="800">
                          <a:effectLst/>
                        </a:rPr>
                        <a:t>IP6 </a:t>
                      </a:r>
                    </a:p>
                    <a:p>
                      <a:pPr marL="0" marR="0" algn="just">
                        <a:lnSpc>
                          <a:spcPct val="200000"/>
                        </a:lnSpc>
                        <a:spcBef>
                          <a:spcPts val="200"/>
                        </a:spcBef>
                        <a:spcAft>
                          <a:spcPts val="200"/>
                        </a:spcAft>
                      </a:pPr>
                      <a:r>
                        <a:rPr lang="en-US" sz="800">
                          <a:effectLst/>
                        </a:rPr>
                        <a:t> </a:t>
                      </a:r>
                    </a:p>
                    <a:p>
                      <a:pPr marL="0" marR="0" algn="just">
                        <a:lnSpc>
                          <a:spcPct val="200000"/>
                        </a:lnSpc>
                        <a:spcBef>
                          <a:spcPts val="200"/>
                        </a:spcBef>
                        <a:spcAft>
                          <a:spcPts val="200"/>
                        </a:spcAft>
                      </a:pPr>
                      <a:r>
                        <a:rPr lang="en-US" sz="800">
                          <a:effectLst/>
                        </a:rPr>
                        <a:t>IP7 IP8 IP9</a:t>
                      </a:r>
                    </a:p>
                    <a:p>
                      <a:pPr marL="0" marR="0" algn="just">
                        <a:lnSpc>
                          <a:spcPct val="200000"/>
                        </a:lnSpc>
                        <a:spcBef>
                          <a:spcPts val="200"/>
                        </a:spcBef>
                        <a:spcAft>
                          <a:spcPts val="200"/>
                        </a:spcAft>
                      </a:pPr>
                      <a:r>
                        <a:rPr lang="en-US" sz="800">
                          <a:effectLst/>
                        </a:rPr>
                        <a:t>IP10</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8 digits</a:t>
                      </a:r>
                    </a:p>
                    <a:p>
                      <a:pPr marL="0" marR="0" algn="just">
                        <a:lnSpc>
                          <a:spcPct val="200000"/>
                        </a:lnSpc>
                        <a:spcBef>
                          <a:spcPts val="200"/>
                        </a:spcBef>
                        <a:spcAft>
                          <a:spcPts val="200"/>
                        </a:spcAft>
                      </a:pPr>
                      <a:r>
                        <a:rPr lang="en-US" sz="800">
                          <a:effectLst/>
                        </a:rPr>
                        <a:t> 20 digits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VB4 VB5</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a:effectLst/>
                        </a:rPr>
                        <a:t>7 digits</a:t>
                      </a:r>
                    </a:p>
                    <a:p>
                      <a:pPr marL="0" marR="0" algn="just">
                        <a:lnSpc>
                          <a:spcPct val="200000"/>
                        </a:lnSpc>
                        <a:spcBef>
                          <a:spcPts val="200"/>
                        </a:spcBef>
                        <a:spcAft>
                          <a:spcPts val="200"/>
                        </a:spcAft>
                      </a:pPr>
                      <a:r>
                        <a:rPr lang="en-US" sz="800">
                          <a:effectLst/>
                        </a:rPr>
                        <a:t> 21 digits</a:t>
                      </a:r>
                      <a:endParaRPr lang="en-US" sz="800">
                        <a:effectLst/>
                        <a:latin typeface="Times New Roman" panose="02020603050405020304" pitchFamily="18" charset="0"/>
                        <a:ea typeface="Times New Roman" panose="02020603050405020304" pitchFamily="18" charset="0"/>
                      </a:endParaRPr>
                    </a:p>
                  </a:txBody>
                  <a:tcPr marL="26508" marR="26508" marT="0" marB="0"/>
                </a:tc>
                <a:tc>
                  <a:txBody>
                    <a:bodyPr/>
                    <a:lstStyle/>
                    <a:p>
                      <a:pPr marL="0" marR="0" algn="just">
                        <a:lnSpc>
                          <a:spcPct val="200000"/>
                        </a:lnSpc>
                        <a:spcBef>
                          <a:spcPts val="200"/>
                        </a:spcBef>
                        <a:spcAft>
                          <a:spcPts val="200"/>
                        </a:spcAft>
                      </a:pPr>
                      <a:r>
                        <a:rPr lang="en-US" sz="800" dirty="0">
                          <a:effectLst/>
                        </a:rPr>
                        <a:t>IB4 IB5</a:t>
                      </a:r>
                      <a:endParaRPr lang="en-US" sz="800" dirty="0">
                        <a:effectLst/>
                        <a:latin typeface="Times New Roman" panose="02020603050405020304" pitchFamily="18" charset="0"/>
                        <a:ea typeface="Times New Roman" panose="02020603050405020304" pitchFamily="18" charset="0"/>
                      </a:endParaRPr>
                    </a:p>
                  </a:txBody>
                  <a:tcPr marL="26508" marR="26508" marT="0" marB="0"/>
                </a:tc>
                <a:extLst>
                  <a:ext uri="{0D108BD9-81ED-4DB2-BD59-A6C34878D82A}">
                    <a16:rowId xmlns:a16="http://schemas.microsoft.com/office/drawing/2014/main" val="4235375743"/>
                  </a:ext>
                </a:extLst>
              </a:tr>
            </a:tbl>
          </a:graphicData>
        </a:graphic>
      </p:graphicFrame>
      <p:graphicFrame>
        <p:nvGraphicFramePr>
          <p:cNvPr id="8" name="Table 7">
            <a:extLst>
              <a:ext uri="{FF2B5EF4-FFF2-40B4-BE49-F238E27FC236}">
                <a16:creationId xmlns:a16="http://schemas.microsoft.com/office/drawing/2014/main" id="{778FACE3-84D3-2A13-BA22-5E633B52FEEB}"/>
              </a:ext>
            </a:extLst>
          </p:cNvPr>
          <p:cNvGraphicFramePr>
            <a:graphicFrameLocks noGrp="1"/>
          </p:cNvGraphicFramePr>
          <p:nvPr>
            <p:extLst>
              <p:ext uri="{D42A27DB-BD31-4B8C-83A1-F6EECF244321}">
                <p14:modId xmlns:p14="http://schemas.microsoft.com/office/powerpoint/2010/main" val="3514091257"/>
              </p:ext>
            </p:extLst>
          </p:nvPr>
        </p:nvGraphicFramePr>
        <p:xfrm>
          <a:off x="6132513" y="1674813"/>
          <a:ext cx="6059487" cy="5021262"/>
        </p:xfrm>
        <a:graphic>
          <a:graphicData uri="http://schemas.openxmlformats.org/drawingml/2006/table">
            <a:tbl>
              <a:tblPr firstRow="1" firstCol="1">
                <a:tableStyleId>{5C22544A-7EE6-4342-B048-85BDC9FD1C3A}</a:tableStyleId>
              </a:tblPr>
              <a:tblGrid>
                <a:gridCol w="1416518">
                  <a:extLst>
                    <a:ext uri="{9D8B030D-6E8A-4147-A177-3AD203B41FA5}">
                      <a16:colId xmlns:a16="http://schemas.microsoft.com/office/drawing/2014/main" val="2614405908"/>
                    </a:ext>
                  </a:extLst>
                </a:gridCol>
                <a:gridCol w="1809933">
                  <a:extLst>
                    <a:ext uri="{9D8B030D-6E8A-4147-A177-3AD203B41FA5}">
                      <a16:colId xmlns:a16="http://schemas.microsoft.com/office/drawing/2014/main" val="3813086739"/>
                    </a:ext>
                  </a:extLst>
                </a:gridCol>
                <a:gridCol w="1416518">
                  <a:extLst>
                    <a:ext uri="{9D8B030D-6E8A-4147-A177-3AD203B41FA5}">
                      <a16:colId xmlns:a16="http://schemas.microsoft.com/office/drawing/2014/main" val="1327398544"/>
                    </a:ext>
                  </a:extLst>
                </a:gridCol>
                <a:gridCol w="1416518">
                  <a:extLst>
                    <a:ext uri="{9D8B030D-6E8A-4147-A177-3AD203B41FA5}">
                      <a16:colId xmlns:a16="http://schemas.microsoft.com/office/drawing/2014/main" val="2866627477"/>
                    </a:ext>
                  </a:extLst>
                </a:gridCol>
              </a:tblGrid>
              <a:tr h="1431225">
                <a:tc>
                  <a:txBody>
                    <a:bodyPr/>
                    <a:lstStyle/>
                    <a:p>
                      <a:pPr marL="0" marR="0" algn="just">
                        <a:lnSpc>
                          <a:spcPct val="200000"/>
                        </a:lnSpc>
                        <a:spcBef>
                          <a:spcPts val="200"/>
                        </a:spcBef>
                        <a:spcAft>
                          <a:spcPts val="200"/>
                        </a:spcAft>
                      </a:pPr>
                      <a:r>
                        <a:rPr lang="en-US" sz="1100">
                          <a:effectLst/>
                        </a:rPr>
                        <a:t>Test case</a:t>
                      </a:r>
                      <a:endParaRPr lang="en-US" sz="110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a:effectLst/>
                        </a:rPr>
                        <a:t>Description</a:t>
                      </a:r>
                      <a:endParaRPr lang="en-US" sz="110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a:effectLst/>
                        </a:rPr>
                        <a:t>Expected outcome</a:t>
                      </a:r>
                      <a:endParaRPr lang="en-US" sz="110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a:effectLst/>
                        </a:rPr>
                        <a:t>Tag covered</a:t>
                      </a:r>
                      <a:endParaRPr lang="en-US" sz="1100">
                        <a:effectLst/>
                        <a:latin typeface="Times New Roman" panose="02020603050405020304" pitchFamily="18" charset="0"/>
                        <a:ea typeface="Times New Roman" panose="02020603050405020304" pitchFamily="18" charset="0"/>
                      </a:endParaRPr>
                    </a:p>
                  </a:txBody>
                  <a:tcPr marL="52784" marR="52784" marT="0" marB="0"/>
                </a:tc>
                <a:extLst>
                  <a:ext uri="{0D108BD9-81ED-4DB2-BD59-A6C34878D82A}">
                    <a16:rowId xmlns:a16="http://schemas.microsoft.com/office/drawing/2014/main" val="705883206"/>
                  </a:ext>
                </a:extLst>
              </a:tr>
              <a:tr h="2158812">
                <a:tc>
                  <a:txBody>
                    <a:bodyPr/>
                    <a:lstStyle/>
                    <a:p>
                      <a:pPr marL="0" marR="0" algn="just">
                        <a:lnSpc>
                          <a:spcPct val="200000"/>
                        </a:lnSpc>
                        <a:spcBef>
                          <a:spcPts val="200"/>
                        </a:spcBef>
                        <a:spcAft>
                          <a:spcPts val="200"/>
                        </a:spcAft>
                      </a:pPr>
                      <a:r>
                        <a:rPr lang="en-US" sz="1100">
                          <a:effectLst/>
                        </a:rPr>
                        <a:t>1</a:t>
                      </a:r>
                      <a:endParaRPr lang="en-US" sz="110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a:effectLst/>
                        </a:rPr>
                        <a:t>E-Mail: hjres333@gmail.com Password: Ibra1234*</a:t>
                      </a:r>
                      <a:endParaRPr lang="en-US" sz="110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a:effectLst/>
                        </a:rPr>
                        <a:t>Log-in Successfully</a:t>
                      </a:r>
                      <a:endParaRPr lang="en-US" sz="110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a:effectLst/>
                        </a:rPr>
                        <a:t>VP1, VP2, VP3, VP4,VP5, ,VB1,VB3,VB4,</a:t>
                      </a:r>
                      <a:endParaRPr lang="en-US" sz="1100">
                        <a:effectLst/>
                        <a:latin typeface="Times New Roman" panose="02020603050405020304" pitchFamily="18" charset="0"/>
                        <a:ea typeface="Times New Roman" panose="02020603050405020304" pitchFamily="18" charset="0"/>
                      </a:endParaRPr>
                    </a:p>
                  </a:txBody>
                  <a:tcPr marL="52784" marR="52784" marT="0" marB="0"/>
                </a:tc>
                <a:extLst>
                  <a:ext uri="{0D108BD9-81ED-4DB2-BD59-A6C34878D82A}">
                    <a16:rowId xmlns:a16="http://schemas.microsoft.com/office/drawing/2014/main" val="258624195"/>
                  </a:ext>
                </a:extLst>
              </a:tr>
              <a:tr h="1431225">
                <a:tc>
                  <a:txBody>
                    <a:bodyPr/>
                    <a:lstStyle/>
                    <a:p>
                      <a:pPr marL="0" marR="0" algn="just">
                        <a:lnSpc>
                          <a:spcPct val="200000"/>
                        </a:lnSpc>
                        <a:spcBef>
                          <a:spcPts val="200"/>
                        </a:spcBef>
                        <a:spcAft>
                          <a:spcPts val="200"/>
                        </a:spcAft>
                      </a:pPr>
                      <a:r>
                        <a:rPr lang="en-US" sz="1100">
                          <a:effectLst/>
                        </a:rPr>
                        <a:t>2</a:t>
                      </a:r>
                      <a:endParaRPr lang="en-US" sz="110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dirty="0" err="1">
                          <a:effectLst/>
                        </a:rPr>
                        <a:t>E-Mail:ibra</a:t>
                      </a:r>
                      <a:r>
                        <a:rPr lang="en-US" sz="1100" dirty="0">
                          <a:effectLst/>
                        </a:rPr>
                        <a:t>&amp; Password: 1234567</a:t>
                      </a:r>
                      <a:endParaRPr lang="en-US" sz="1100" dirty="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a:effectLst/>
                        </a:rPr>
                        <a:t>Error Message</a:t>
                      </a:r>
                      <a:endParaRPr lang="en-US" sz="1100">
                        <a:effectLst/>
                        <a:latin typeface="Times New Roman" panose="02020603050405020304" pitchFamily="18" charset="0"/>
                        <a:ea typeface="Times New Roman" panose="02020603050405020304" pitchFamily="18" charset="0"/>
                      </a:endParaRPr>
                    </a:p>
                  </a:txBody>
                  <a:tcPr marL="52784" marR="52784" marT="0" marB="0"/>
                </a:tc>
                <a:tc>
                  <a:txBody>
                    <a:bodyPr/>
                    <a:lstStyle/>
                    <a:p>
                      <a:pPr marL="0" marR="0" algn="just">
                        <a:lnSpc>
                          <a:spcPct val="200000"/>
                        </a:lnSpc>
                        <a:spcBef>
                          <a:spcPts val="200"/>
                        </a:spcBef>
                        <a:spcAft>
                          <a:spcPts val="200"/>
                        </a:spcAft>
                      </a:pPr>
                      <a:r>
                        <a:rPr lang="en-US" sz="1100" dirty="0">
                          <a:effectLst/>
                        </a:rPr>
                        <a:t>IP1,IP3,IB1,IP5, IB4,IP8,IP9.</a:t>
                      </a:r>
                      <a:endParaRPr lang="en-US" sz="1100" dirty="0">
                        <a:effectLst/>
                        <a:latin typeface="Times New Roman" panose="02020603050405020304" pitchFamily="18" charset="0"/>
                        <a:ea typeface="Times New Roman" panose="02020603050405020304" pitchFamily="18" charset="0"/>
                      </a:endParaRPr>
                    </a:p>
                  </a:txBody>
                  <a:tcPr marL="52784" marR="52784" marT="0" marB="0"/>
                </a:tc>
                <a:extLst>
                  <a:ext uri="{0D108BD9-81ED-4DB2-BD59-A6C34878D82A}">
                    <a16:rowId xmlns:a16="http://schemas.microsoft.com/office/drawing/2014/main" val="511312695"/>
                  </a:ext>
                </a:extLst>
              </a:tr>
            </a:tbl>
          </a:graphicData>
        </a:graphic>
      </p:graphicFrame>
      <p:sp>
        <p:nvSpPr>
          <p:cNvPr id="2" name="Title 1">
            <a:extLst>
              <a:ext uri="{FF2B5EF4-FFF2-40B4-BE49-F238E27FC236}">
                <a16:creationId xmlns:a16="http://schemas.microsoft.com/office/drawing/2014/main" id="{F2D855C5-8975-E35A-629D-3F20F41A4057}"/>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2200" b="1" kern="1200" cap="all" dirty="0">
                <a:solidFill>
                  <a:schemeClr val="bg1"/>
                </a:solidFill>
                <a:effectLst/>
                <a:latin typeface="+mj-lt"/>
                <a:ea typeface="+mj-ea"/>
                <a:cs typeface="+mj-cs"/>
              </a:rPr>
              <a:t>CHAPTER 7: Testing Plan</a:t>
            </a:r>
            <a:br>
              <a:rPr lang="en-US" sz="2200" b="1" kern="1200" cap="all" dirty="0">
                <a:solidFill>
                  <a:schemeClr val="bg1"/>
                </a:solidFill>
                <a:effectLst/>
                <a:latin typeface="+mj-lt"/>
                <a:ea typeface="+mj-ea"/>
                <a:cs typeface="+mj-cs"/>
              </a:rPr>
            </a:br>
            <a:endParaRPr lang="en-US" sz="2200" kern="1200" dirty="0">
              <a:solidFill>
                <a:schemeClr val="bg1"/>
              </a:solidFill>
              <a:latin typeface="+mj-lt"/>
              <a:ea typeface="+mj-ea"/>
              <a:cs typeface="+mj-cs"/>
            </a:endParaRPr>
          </a:p>
        </p:txBody>
      </p:sp>
      <p:sp>
        <p:nvSpPr>
          <p:cNvPr id="12" name="TextBox 11">
            <a:extLst>
              <a:ext uri="{FF2B5EF4-FFF2-40B4-BE49-F238E27FC236}">
                <a16:creationId xmlns:a16="http://schemas.microsoft.com/office/drawing/2014/main" id="{74399E95-7229-326B-6346-987C38BE0DEC}"/>
              </a:ext>
            </a:extLst>
          </p:cNvPr>
          <p:cNvSpPr txBox="1"/>
          <p:nvPr/>
        </p:nvSpPr>
        <p:spPr>
          <a:xfrm>
            <a:off x="6096000" y="1143000"/>
            <a:ext cx="5191124" cy="561949"/>
          </a:xfrm>
          <a:prstGeom prst="rect">
            <a:avLst/>
          </a:prstGeom>
          <a:noFill/>
        </p:spPr>
        <p:txBody>
          <a:bodyPr wrap="square">
            <a:spAutoFit/>
          </a:bodyPr>
          <a:lstStyle/>
          <a:p>
            <a:pPr marL="0" marR="0" algn="just">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Test cases for log in</a:t>
            </a:r>
          </a:p>
        </p:txBody>
      </p:sp>
      <p:sp>
        <p:nvSpPr>
          <p:cNvPr id="16" name="TextBox 15">
            <a:extLst>
              <a:ext uri="{FF2B5EF4-FFF2-40B4-BE49-F238E27FC236}">
                <a16:creationId xmlns:a16="http://schemas.microsoft.com/office/drawing/2014/main" id="{DB756D87-6AF5-D097-018F-49F3B5D45894}"/>
              </a:ext>
            </a:extLst>
          </p:cNvPr>
          <p:cNvSpPr txBox="1"/>
          <p:nvPr/>
        </p:nvSpPr>
        <p:spPr>
          <a:xfrm>
            <a:off x="295275" y="1143000"/>
            <a:ext cx="8870155" cy="561949"/>
          </a:xfrm>
          <a:prstGeom prst="rect">
            <a:avLst/>
          </a:prstGeom>
          <a:noFill/>
        </p:spPr>
        <p:txBody>
          <a:bodyPr wrap="square">
            <a:spAutoFit/>
          </a:bodyPr>
          <a:lstStyle/>
          <a:p>
            <a:pPr marL="0" marR="0" algn="just">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1.Log in for User</a:t>
            </a:r>
          </a:p>
        </p:txBody>
      </p:sp>
    </p:spTree>
    <p:extLst>
      <p:ext uri="{BB962C8B-B14F-4D97-AF65-F5344CB8AC3E}">
        <p14:creationId xmlns:p14="http://schemas.microsoft.com/office/powerpoint/2010/main" val="346999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FDE8B7AA-2AA7-3ADA-DD64-2310D9B19B97}"/>
              </a:ext>
            </a:extLst>
          </p:cNvPr>
          <p:cNvGraphicFramePr>
            <a:graphicFrameLocks noGrp="1"/>
          </p:cNvGraphicFramePr>
          <p:nvPr>
            <p:extLst>
              <p:ext uri="{D42A27DB-BD31-4B8C-83A1-F6EECF244321}">
                <p14:modId xmlns:p14="http://schemas.microsoft.com/office/powerpoint/2010/main" val="1357787986"/>
              </p:ext>
            </p:extLst>
          </p:nvPr>
        </p:nvGraphicFramePr>
        <p:xfrm>
          <a:off x="100668" y="360614"/>
          <a:ext cx="5681008" cy="3590609"/>
        </p:xfrm>
        <a:graphic>
          <a:graphicData uri="http://schemas.openxmlformats.org/drawingml/2006/table">
            <a:tbl>
              <a:tblPr firstRow="1" firstCol="1">
                <a:tableStyleId>{5C22544A-7EE6-4342-B048-85BDC9FD1C3A}</a:tableStyleId>
              </a:tblPr>
              <a:tblGrid>
                <a:gridCol w="838120">
                  <a:extLst>
                    <a:ext uri="{9D8B030D-6E8A-4147-A177-3AD203B41FA5}">
                      <a16:colId xmlns:a16="http://schemas.microsoft.com/office/drawing/2014/main" val="248095439"/>
                    </a:ext>
                  </a:extLst>
                </a:gridCol>
                <a:gridCol w="2613404">
                  <a:extLst>
                    <a:ext uri="{9D8B030D-6E8A-4147-A177-3AD203B41FA5}">
                      <a16:colId xmlns:a16="http://schemas.microsoft.com/office/drawing/2014/main" val="3664582890"/>
                    </a:ext>
                  </a:extLst>
                </a:gridCol>
                <a:gridCol w="1060695">
                  <a:extLst>
                    <a:ext uri="{9D8B030D-6E8A-4147-A177-3AD203B41FA5}">
                      <a16:colId xmlns:a16="http://schemas.microsoft.com/office/drawing/2014/main" val="190952579"/>
                    </a:ext>
                  </a:extLst>
                </a:gridCol>
                <a:gridCol w="1168789">
                  <a:extLst>
                    <a:ext uri="{9D8B030D-6E8A-4147-A177-3AD203B41FA5}">
                      <a16:colId xmlns:a16="http://schemas.microsoft.com/office/drawing/2014/main" val="145622934"/>
                    </a:ext>
                  </a:extLst>
                </a:gridCol>
              </a:tblGrid>
              <a:tr h="363437">
                <a:tc>
                  <a:txBody>
                    <a:bodyPr/>
                    <a:lstStyle/>
                    <a:p>
                      <a:pPr marL="0" marR="0" algn="just">
                        <a:lnSpc>
                          <a:spcPct val="200000"/>
                        </a:lnSpc>
                        <a:spcBef>
                          <a:spcPts val="200"/>
                        </a:spcBef>
                        <a:spcAft>
                          <a:spcPts val="200"/>
                        </a:spcAft>
                      </a:pPr>
                      <a:r>
                        <a:rPr lang="en-US" sz="1000" dirty="0">
                          <a:effectLst/>
                        </a:rPr>
                        <a:t>Test case</a:t>
                      </a:r>
                      <a:endParaRPr lang="en-US" sz="1000" dirty="0">
                        <a:effectLst/>
                        <a:latin typeface="Times New Roman" panose="02020603050405020304" pitchFamily="18" charset="0"/>
                        <a:ea typeface="Times New Roman" panose="02020603050405020304" pitchFamily="18" charset="0"/>
                      </a:endParaRPr>
                    </a:p>
                  </a:txBody>
                  <a:tcPr marL="55023" marR="55023" marT="0" marB="0"/>
                </a:tc>
                <a:tc>
                  <a:txBody>
                    <a:bodyPr/>
                    <a:lstStyle/>
                    <a:p>
                      <a:pPr marL="0" marR="0" algn="just">
                        <a:lnSpc>
                          <a:spcPct val="200000"/>
                        </a:lnSpc>
                        <a:spcBef>
                          <a:spcPts val="200"/>
                        </a:spcBef>
                        <a:spcAft>
                          <a:spcPts val="200"/>
                        </a:spcAft>
                      </a:pPr>
                      <a:r>
                        <a:rPr lang="en-US" sz="1000">
                          <a:effectLst/>
                        </a:rPr>
                        <a:t>Description</a:t>
                      </a:r>
                      <a:endParaRPr lang="en-US" sz="1000">
                        <a:effectLst/>
                        <a:latin typeface="Times New Roman" panose="02020603050405020304" pitchFamily="18" charset="0"/>
                        <a:ea typeface="Times New Roman" panose="02020603050405020304" pitchFamily="18" charset="0"/>
                      </a:endParaRPr>
                    </a:p>
                  </a:txBody>
                  <a:tcPr marL="55023" marR="55023" marT="0" marB="0"/>
                </a:tc>
                <a:tc>
                  <a:txBody>
                    <a:bodyPr/>
                    <a:lstStyle/>
                    <a:p>
                      <a:pPr marL="0" marR="0" algn="just">
                        <a:lnSpc>
                          <a:spcPct val="200000"/>
                        </a:lnSpc>
                        <a:spcBef>
                          <a:spcPts val="200"/>
                        </a:spcBef>
                        <a:spcAft>
                          <a:spcPts val="200"/>
                        </a:spcAft>
                      </a:pPr>
                      <a:r>
                        <a:rPr lang="en-US" sz="1000">
                          <a:effectLst/>
                        </a:rPr>
                        <a:t>Expected outcome</a:t>
                      </a:r>
                      <a:endParaRPr lang="en-US" sz="1000">
                        <a:effectLst/>
                        <a:latin typeface="Times New Roman" panose="02020603050405020304" pitchFamily="18" charset="0"/>
                        <a:ea typeface="Times New Roman" panose="02020603050405020304" pitchFamily="18" charset="0"/>
                      </a:endParaRPr>
                    </a:p>
                  </a:txBody>
                  <a:tcPr marL="55023" marR="55023" marT="0" marB="0"/>
                </a:tc>
                <a:tc>
                  <a:txBody>
                    <a:bodyPr/>
                    <a:lstStyle/>
                    <a:p>
                      <a:pPr marL="0" marR="0" algn="just">
                        <a:lnSpc>
                          <a:spcPct val="200000"/>
                        </a:lnSpc>
                        <a:spcBef>
                          <a:spcPts val="200"/>
                        </a:spcBef>
                        <a:spcAft>
                          <a:spcPts val="200"/>
                        </a:spcAft>
                      </a:pPr>
                      <a:r>
                        <a:rPr lang="en-US" sz="1000">
                          <a:effectLst/>
                        </a:rPr>
                        <a:t>Tag covered</a:t>
                      </a:r>
                      <a:endParaRPr lang="en-US" sz="1000">
                        <a:effectLst/>
                        <a:latin typeface="Times New Roman" panose="02020603050405020304" pitchFamily="18" charset="0"/>
                        <a:ea typeface="Times New Roman" panose="02020603050405020304" pitchFamily="18" charset="0"/>
                      </a:endParaRPr>
                    </a:p>
                  </a:txBody>
                  <a:tcPr marL="55023" marR="55023" marT="0" marB="0"/>
                </a:tc>
                <a:extLst>
                  <a:ext uri="{0D108BD9-81ED-4DB2-BD59-A6C34878D82A}">
                    <a16:rowId xmlns:a16="http://schemas.microsoft.com/office/drawing/2014/main" val="2087315378"/>
                  </a:ext>
                </a:extLst>
              </a:tr>
              <a:tr h="1460704">
                <a:tc>
                  <a:txBody>
                    <a:bodyPr/>
                    <a:lstStyle/>
                    <a:p>
                      <a:pPr marL="0" marR="0" algn="just">
                        <a:lnSpc>
                          <a:spcPct val="200000"/>
                        </a:lnSpc>
                        <a:spcBef>
                          <a:spcPts val="200"/>
                        </a:spcBef>
                        <a:spcAft>
                          <a:spcPts val="20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55023" marR="55023" marT="0" marB="0"/>
                </a:tc>
                <a:tc>
                  <a:txBody>
                    <a:bodyPr/>
                    <a:lstStyle/>
                    <a:p>
                      <a:pPr marL="67310" marR="353060" algn="just">
                        <a:lnSpc>
                          <a:spcPct val="138000"/>
                        </a:lnSpc>
                        <a:spcBef>
                          <a:spcPts val="265"/>
                        </a:spcBef>
                        <a:spcAft>
                          <a:spcPts val="200"/>
                        </a:spcAft>
                      </a:pPr>
                      <a:r>
                        <a:rPr lang="en-US" sz="1000">
                          <a:effectLst/>
                        </a:rPr>
                        <a:t>FullName:</a:t>
                      </a:r>
                      <a:r>
                        <a:rPr lang="en-US" sz="1000" spc="-50">
                          <a:effectLst/>
                        </a:rPr>
                        <a:t> </a:t>
                      </a:r>
                      <a:r>
                        <a:rPr lang="en-US" sz="1000">
                          <a:effectLst/>
                        </a:rPr>
                        <a:t>Ibrahim Hajras</a:t>
                      </a:r>
                      <a:endParaRPr lang="en-US" sz="900">
                        <a:effectLst/>
                      </a:endParaRPr>
                    </a:p>
                    <a:p>
                      <a:pPr marL="67310" marR="353060" algn="just">
                        <a:lnSpc>
                          <a:spcPct val="138000"/>
                        </a:lnSpc>
                        <a:spcBef>
                          <a:spcPts val="265"/>
                        </a:spcBef>
                        <a:spcAft>
                          <a:spcPts val="200"/>
                        </a:spcAft>
                      </a:pPr>
                      <a:r>
                        <a:rPr lang="en-US" sz="1000">
                          <a:effectLst/>
                        </a:rPr>
                        <a:t> E-Mail:</a:t>
                      </a:r>
                      <a:endParaRPr lang="en-US" sz="900">
                        <a:effectLst/>
                      </a:endParaRPr>
                    </a:p>
                    <a:p>
                      <a:pPr marL="67310" marR="0" algn="just">
                        <a:lnSpc>
                          <a:spcPts val="1050"/>
                        </a:lnSpc>
                        <a:spcBef>
                          <a:spcPts val="200"/>
                        </a:spcBef>
                        <a:spcAft>
                          <a:spcPts val="200"/>
                        </a:spcAft>
                      </a:pPr>
                      <a:r>
                        <a:rPr lang="en-US" sz="1000" u="sng">
                          <a:effectLst/>
                          <a:hlinkClick r:id="rId2"/>
                        </a:rPr>
                        <a:t>hjres333@gmail.com</a:t>
                      </a:r>
                      <a:endParaRPr lang="en-US" sz="900">
                        <a:effectLst/>
                      </a:endParaRPr>
                    </a:p>
                    <a:p>
                      <a:pPr marL="67310" marR="358775" algn="just">
                        <a:lnSpc>
                          <a:spcPct val="136000"/>
                        </a:lnSpc>
                        <a:spcBef>
                          <a:spcPts val="495"/>
                        </a:spcBef>
                        <a:spcAft>
                          <a:spcPts val="200"/>
                        </a:spcAft>
                      </a:pPr>
                      <a:r>
                        <a:rPr lang="en-US" sz="1000" spc="-5">
                          <a:effectLst/>
                        </a:rPr>
                        <a:t>PhoneNumber:0781771234</a:t>
                      </a:r>
                      <a:endParaRPr lang="en-US" sz="900">
                        <a:effectLst/>
                      </a:endParaRPr>
                    </a:p>
                    <a:p>
                      <a:pPr marL="67310" marR="358775" algn="just">
                        <a:lnSpc>
                          <a:spcPct val="136000"/>
                        </a:lnSpc>
                        <a:spcBef>
                          <a:spcPts val="495"/>
                        </a:spcBef>
                        <a:spcAft>
                          <a:spcPts val="200"/>
                        </a:spcAft>
                      </a:pPr>
                      <a:r>
                        <a:rPr lang="en-US" sz="1000">
                          <a:effectLst/>
                        </a:rPr>
                        <a:t>password:</a:t>
                      </a:r>
                      <a:r>
                        <a:rPr lang="en-US" sz="1000" spc="5">
                          <a:effectLst/>
                        </a:rPr>
                        <a:t> </a:t>
                      </a:r>
                      <a:r>
                        <a:rPr lang="en-US" sz="1000">
                          <a:effectLst/>
                        </a:rPr>
                        <a:t>Ibra1234*</a:t>
                      </a:r>
                      <a:r>
                        <a:rPr lang="en-US" sz="1000" spc="5">
                          <a:effectLst/>
                        </a:rPr>
                        <a:t> </a:t>
                      </a:r>
                      <a:endParaRPr lang="en-US" sz="900">
                        <a:effectLst/>
                      </a:endParaRPr>
                    </a:p>
                    <a:p>
                      <a:pPr marL="67310" marR="358775" algn="just">
                        <a:lnSpc>
                          <a:spcPct val="136000"/>
                        </a:lnSpc>
                        <a:spcBef>
                          <a:spcPts val="495"/>
                        </a:spcBef>
                        <a:spcAft>
                          <a:spcPts val="200"/>
                        </a:spcAft>
                      </a:pPr>
                      <a:r>
                        <a:rPr lang="en-US" sz="1000">
                          <a:effectLst/>
                        </a:rPr>
                        <a:t>Confirm</a:t>
                      </a:r>
                      <a:r>
                        <a:rPr lang="en-US" sz="1000" spc="-10">
                          <a:effectLst/>
                        </a:rPr>
                        <a:t> </a:t>
                      </a:r>
                      <a:r>
                        <a:rPr lang="en-US" sz="1000">
                          <a:effectLst/>
                        </a:rPr>
                        <a:t>Password: Ibra1234*</a:t>
                      </a:r>
                      <a:endParaRPr lang="en-US" sz="900">
                        <a:effectLst/>
                        <a:latin typeface="Times New Roman" panose="02020603050405020304" pitchFamily="18" charset="0"/>
                        <a:ea typeface="Times New Roman" panose="02020603050405020304" pitchFamily="18" charset="0"/>
                      </a:endParaRPr>
                    </a:p>
                  </a:txBody>
                  <a:tcPr marL="55023" marR="55023" marT="0" marB="0"/>
                </a:tc>
                <a:tc>
                  <a:txBody>
                    <a:bodyPr/>
                    <a:lstStyle/>
                    <a:p>
                      <a:pPr marL="0" marR="0" algn="just">
                        <a:lnSpc>
                          <a:spcPct val="200000"/>
                        </a:lnSpc>
                        <a:spcBef>
                          <a:spcPts val="200"/>
                        </a:spcBef>
                        <a:spcAft>
                          <a:spcPts val="200"/>
                        </a:spcAft>
                      </a:pPr>
                      <a:r>
                        <a:rPr lang="en-US" sz="1000">
                          <a:effectLst/>
                        </a:rPr>
                        <a:t>Log-in Successfully</a:t>
                      </a:r>
                      <a:endParaRPr lang="en-US" sz="1000">
                        <a:effectLst/>
                        <a:latin typeface="Times New Roman" panose="02020603050405020304" pitchFamily="18" charset="0"/>
                        <a:ea typeface="Times New Roman" panose="02020603050405020304" pitchFamily="18" charset="0"/>
                      </a:endParaRPr>
                    </a:p>
                  </a:txBody>
                  <a:tcPr marL="55023" marR="55023" marT="0" marB="0"/>
                </a:tc>
                <a:tc>
                  <a:txBody>
                    <a:bodyPr/>
                    <a:lstStyle/>
                    <a:p>
                      <a:pPr marL="0" marR="0" algn="just">
                        <a:lnSpc>
                          <a:spcPct val="200000"/>
                        </a:lnSpc>
                        <a:spcBef>
                          <a:spcPts val="200"/>
                        </a:spcBef>
                        <a:spcAft>
                          <a:spcPts val="200"/>
                        </a:spcAft>
                      </a:pPr>
                      <a:r>
                        <a:rPr lang="en-US" sz="1000">
                          <a:effectLst/>
                        </a:rPr>
                        <a:t>VP1, VP2, VP3, VP4,VP5, ,VB1,VB3,VB4,</a:t>
                      </a:r>
                      <a:endParaRPr lang="en-US" sz="1000">
                        <a:effectLst/>
                        <a:latin typeface="Times New Roman" panose="02020603050405020304" pitchFamily="18" charset="0"/>
                        <a:ea typeface="Times New Roman" panose="02020603050405020304" pitchFamily="18" charset="0"/>
                      </a:endParaRPr>
                    </a:p>
                  </a:txBody>
                  <a:tcPr marL="55023" marR="55023" marT="0" marB="0"/>
                </a:tc>
                <a:extLst>
                  <a:ext uri="{0D108BD9-81ED-4DB2-BD59-A6C34878D82A}">
                    <a16:rowId xmlns:a16="http://schemas.microsoft.com/office/drawing/2014/main" val="2080746412"/>
                  </a:ext>
                </a:extLst>
              </a:tr>
              <a:tr h="1400630">
                <a:tc>
                  <a:txBody>
                    <a:bodyPr/>
                    <a:lstStyle/>
                    <a:p>
                      <a:pPr marL="0" marR="0" algn="just">
                        <a:lnSpc>
                          <a:spcPct val="200000"/>
                        </a:lnSpc>
                        <a:spcBef>
                          <a:spcPts val="200"/>
                        </a:spcBef>
                        <a:spcAft>
                          <a:spcPts val="20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55023" marR="55023" marT="0" marB="0"/>
                </a:tc>
                <a:tc>
                  <a:txBody>
                    <a:bodyPr/>
                    <a:lstStyle/>
                    <a:p>
                      <a:pPr marL="67310" marR="1054100" algn="just">
                        <a:lnSpc>
                          <a:spcPct val="138000"/>
                        </a:lnSpc>
                        <a:spcBef>
                          <a:spcPts val="10"/>
                        </a:spcBef>
                        <a:spcAft>
                          <a:spcPts val="200"/>
                        </a:spcAft>
                      </a:pPr>
                      <a:r>
                        <a:rPr lang="en-US" sz="1000">
                          <a:effectLst/>
                        </a:rPr>
                        <a:t>FullName: ibra </a:t>
                      </a:r>
                      <a:r>
                        <a:rPr lang="en-US" sz="1000" spc="-5">
                          <a:effectLst/>
                        </a:rPr>
                        <a:t>E-Mail</a:t>
                      </a:r>
                      <a:r>
                        <a:rPr lang="en-US" sz="1000" spc="-55">
                          <a:effectLst/>
                        </a:rPr>
                        <a:t> : </a:t>
                      </a:r>
                      <a:r>
                        <a:rPr lang="en-US" sz="1000">
                          <a:effectLst/>
                        </a:rPr>
                        <a:t>hjres</a:t>
                      </a:r>
                      <a:endParaRPr lang="en-US" sz="900">
                        <a:effectLst/>
                      </a:endParaRPr>
                    </a:p>
                    <a:p>
                      <a:pPr marL="67310" marR="0" algn="just">
                        <a:lnSpc>
                          <a:spcPct val="136000"/>
                        </a:lnSpc>
                        <a:spcBef>
                          <a:spcPts val="200"/>
                        </a:spcBef>
                        <a:spcAft>
                          <a:spcPts val="200"/>
                        </a:spcAft>
                      </a:pPr>
                      <a:r>
                        <a:rPr lang="en-US" sz="1000" spc="-5">
                          <a:effectLst/>
                        </a:rPr>
                        <a:t>PhoneNumber: 0781771234H</a:t>
                      </a:r>
                      <a:r>
                        <a:rPr lang="en-US" sz="1000" spc="-285">
                          <a:effectLst/>
                        </a:rPr>
                        <a:t> </a:t>
                      </a:r>
                      <a:r>
                        <a:rPr lang="en-US" sz="1000">
                          <a:effectLst/>
                        </a:rPr>
                        <a:t>Password:</a:t>
                      </a:r>
                      <a:r>
                        <a:rPr lang="en-US" sz="1000" spc="10">
                          <a:effectLst/>
                        </a:rPr>
                        <a:t> </a:t>
                      </a:r>
                      <a:r>
                        <a:rPr lang="en-US" sz="1000">
                          <a:effectLst/>
                        </a:rPr>
                        <a:t>ibra12</a:t>
                      </a:r>
                      <a:endParaRPr lang="en-US" sz="900">
                        <a:effectLst/>
                      </a:endParaRPr>
                    </a:p>
                    <a:p>
                      <a:pPr marL="0" marR="0" algn="just">
                        <a:lnSpc>
                          <a:spcPct val="200000"/>
                        </a:lnSpc>
                        <a:spcBef>
                          <a:spcPts val="200"/>
                        </a:spcBef>
                        <a:spcAft>
                          <a:spcPts val="200"/>
                        </a:spcAft>
                      </a:pPr>
                      <a:r>
                        <a:rPr lang="en-US" sz="1000">
                          <a:effectLst/>
                        </a:rPr>
                        <a:t>Confirm</a:t>
                      </a:r>
                      <a:r>
                        <a:rPr lang="en-US" sz="1000" spc="-30">
                          <a:effectLst/>
                        </a:rPr>
                        <a:t> </a:t>
                      </a:r>
                      <a:r>
                        <a:rPr lang="en-US" sz="1000">
                          <a:effectLst/>
                        </a:rPr>
                        <a:t>Password:</a:t>
                      </a:r>
                      <a:r>
                        <a:rPr lang="en-US" sz="1000" spc="-5">
                          <a:effectLst/>
                        </a:rPr>
                        <a:t> </a:t>
                      </a:r>
                      <a:r>
                        <a:rPr lang="en-US" sz="1000">
                          <a:effectLst/>
                        </a:rPr>
                        <a:t>ibra123</a:t>
                      </a:r>
                      <a:endParaRPr lang="en-US" sz="1000">
                        <a:effectLst/>
                        <a:latin typeface="Times New Roman" panose="02020603050405020304" pitchFamily="18" charset="0"/>
                        <a:ea typeface="Times New Roman" panose="02020603050405020304" pitchFamily="18" charset="0"/>
                      </a:endParaRPr>
                    </a:p>
                  </a:txBody>
                  <a:tcPr marL="55023" marR="55023" marT="0" marB="0"/>
                </a:tc>
                <a:tc>
                  <a:txBody>
                    <a:bodyPr/>
                    <a:lstStyle/>
                    <a:p>
                      <a:pPr marL="0" marR="0" algn="just">
                        <a:lnSpc>
                          <a:spcPct val="200000"/>
                        </a:lnSpc>
                        <a:spcBef>
                          <a:spcPts val="200"/>
                        </a:spcBef>
                        <a:spcAft>
                          <a:spcPts val="200"/>
                        </a:spcAft>
                      </a:pPr>
                      <a:r>
                        <a:rPr lang="en-US" sz="1000">
                          <a:effectLst/>
                        </a:rPr>
                        <a:t>Error Message</a:t>
                      </a:r>
                      <a:endParaRPr lang="en-US" sz="1000">
                        <a:effectLst/>
                        <a:latin typeface="Times New Roman" panose="02020603050405020304" pitchFamily="18" charset="0"/>
                        <a:ea typeface="Times New Roman" panose="02020603050405020304" pitchFamily="18" charset="0"/>
                      </a:endParaRPr>
                    </a:p>
                  </a:txBody>
                  <a:tcPr marL="55023" marR="55023" marT="0" marB="0"/>
                </a:tc>
                <a:tc>
                  <a:txBody>
                    <a:bodyPr/>
                    <a:lstStyle/>
                    <a:p>
                      <a:pPr marL="0" marR="0" algn="just">
                        <a:lnSpc>
                          <a:spcPct val="200000"/>
                        </a:lnSpc>
                        <a:spcBef>
                          <a:spcPts val="200"/>
                        </a:spcBef>
                        <a:spcAft>
                          <a:spcPts val="200"/>
                        </a:spcAft>
                      </a:pPr>
                      <a:r>
                        <a:rPr lang="en-US" sz="1000" dirty="0">
                          <a:effectLst/>
                        </a:rPr>
                        <a:t>IP5,IB1,IP4,</a:t>
                      </a:r>
                      <a:r>
                        <a:rPr lang="en-US" sz="1000" spc="5" dirty="0">
                          <a:effectLst/>
                        </a:rPr>
                        <a:t> </a:t>
                      </a:r>
                      <a:r>
                        <a:rPr lang="en-US" sz="1000" dirty="0">
                          <a:effectLst/>
                        </a:rPr>
                        <a:t>IB4,IP9,IP10,</a:t>
                      </a:r>
                      <a:r>
                        <a:rPr lang="en-US" sz="1000" spc="5" dirty="0">
                          <a:effectLst/>
                        </a:rPr>
                        <a:t> </a:t>
                      </a:r>
                      <a:r>
                        <a:rPr lang="en-US" sz="1000" dirty="0">
                          <a:effectLst/>
                        </a:rPr>
                        <a:t>IB8,IP11,IP14,</a:t>
                      </a:r>
                      <a:r>
                        <a:rPr lang="en-US" sz="1000" spc="5" dirty="0">
                          <a:effectLst/>
                        </a:rPr>
                        <a:t> </a:t>
                      </a:r>
                      <a:r>
                        <a:rPr lang="en-US" sz="1000" dirty="0">
                          <a:effectLst/>
                        </a:rPr>
                        <a:t>IP15,IB9,IP17,</a:t>
                      </a:r>
                      <a:r>
                        <a:rPr lang="en-US" sz="1000" spc="5" dirty="0">
                          <a:effectLst/>
                        </a:rPr>
                        <a:t> </a:t>
                      </a:r>
                      <a:r>
                        <a:rPr lang="en-US" sz="1000" dirty="0">
                          <a:effectLst/>
                        </a:rPr>
                        <a:t>IP20,IP21,IB11.</a:t>
                      </a:r>
                      <a:endParaRPr lang="en-US" sz="1000" dirty="0">
                        <a:effectLst/>
                        <a:latin typeface="Times New Roman" panose="02020603050405020304" pitchFamily="18" charset="0"/>
                        <a:ea typeface="Times New Roman" panose="02020603050405020304" pitchFamily="18" charset="0"/>
                      </a:endParaRPr>
                    </a:p>
                  </a:txBody>
                  <a:tcPr marL="55023" marR="55023" marT="0" marB="0"/>
                </a:tc>
                <a:extLst>
                  <a:ext uri="{0D108BD9-81ED-4DB2-BD59-A6C34878D82A}">
                    <a16:rowId xmlns:a16="http://schemas.microsoft.com/office/drawing/2014/main" val="3354216203"/>
                  </a:ext>
                </a:extLst>
              </a:tr>
            </a:tbl>
          </a:graphicData>
        </a:graphic>
      </p:graphicFrame>
      <p:graphicFrame>
        <p:nvGraphicFramePr>
          <p:cNvPr id="5" name="Table 4">
            <a:extLst>
              <a:ext uri="{FF2B5EF4-FFF2-40B4-BE49-F238E27FC236}">
                <a16:creationId xmlns:a16="http://schemas.microsoft.com/office/drawing/2014/main" id="{E638CB35-3B49-A1F6-316F-C1D6EE5F6A0D}"/>
              </a:ext>
            </a:extLst>
          </p:cNvPr>
          <p:cNvGraphicFramePr>
            <a:graphicFrameLocks noGrp="1"/>
          </p:cNvGraphicFramePr>
          <p:nvPr>
            <p:extLst>
              <p:ext uri="{D42A27DB-BD31-4B8C-83A1-F6EECF244321}">
                <p14:modId xmlns:p14="http://schemas.microsoft.com/office/powerpoint/2010/main" val="1864928094"/>
              </p:ext>
            </p:extLst>
          </p:nvPr>
        </p:nvGraphicFramePr>
        <p:xfrm>
          <a:off x="6608524" y="700563"/>
          <a:ext cx="5066638" cy="2555525"/>
        </p:xfrm>
        <a:graphic>
          <a:graphicData uri="http://schemas.openxmlformats.org/drawingml/2006/table">
            <a:tbl>
              <a:tblPr firstRow="1" firstCol="1">
                <a:tableStyleId>{5C22544A-7EE6-4342-B048-85BDC9FD1C3A}</a:tableStyleId>
              </a:tblPr>
              <a:tblGrid>
                <a:gridCol w="775774">
                  <a:extLst>
                    <a:ext uri="{9D8B030D-6E8A-4147-A177-3AD203B41FA5}">
                      <a16:colId xmlns:a16="http://schemas.microsoft.com/office/drawing/2014/main" val="2798335385"/>
                    </a:ext>
                  </a:extLst>
                </a:gridCol>
                <a:gridCol w="652799">
                  <a:extLst>
                    <a:ext uri="{9D8B030D-6E8A-4147-A177-3AD203B41FA5}">
                      <a16:colId xmlns:a16="http://schemas.microsoft.com/office/drawing/2014/main" val="3198151173"/>
                    </a:ext>
                  </a:extLst>
                </a:gridCol>
                <a:gridCol w="393304">
                  <a:extLst>
                    <a:ext uri="{9D8B030D-6E8A-4147-A177-3AD203B41FA5}">
                      <a16:colId xmlns:a16="http://schemas.microsoft.com/office/drawing/2014/main" val="3228597567"/>
                    </a:ext>
                  </a:extLst>
                </a:gridCol>
                <a:gridCol w="652799">
                  <a:extLst>
                    <a:ext uri="{9D8B030D-6E8A-4147-A177-3AD203B41FA5}">
                      <a16:colId xmlns:a16="http://schemas.microsoft.com/office/drawing/2014/main" val="2684669570"/>
                    </a:ext>
                  </a:extLst>
                </a:gridCol>
                <a:gridCol w="393304">
                  <a:extLst>
                    <a:ext uri="{9D8B030D-6E8A-4147-A177-3AD203B41FA5}">
                      <a16:colId xmlns:a16="http://schemas.microsoft.com/office/drawing/2014/main" val="1371440480"/>
                    </a:ext>
                  </a:extLst>
                </a:gridCol>
                <a:gridCol w="717808">
                  <a:extLst>
                    <a:ext uri="{9D8B030D-6E8A-4147-A177-3AD203B41FA5}">
                      <a16:colId xmlns:a16="http://schemas.microsoft.com/office/drawing/2014/main" val="4224513769"/>
                    </a:ext>
                  </a:extLst>
                </a:gridCol>
                <a:gridCol w="393304">
                  <a:extLst>
                    <a:ext uri="{9D8B030D-6E8A-4147-A177-3AD203B41FA5}">
                      <a16:colId xmlns:a16="http://schemas.microsoft.com/office/drawing/2014/main" val="1603039002"/>
                    </a:ext>
                  </a:extLst>
                </a:gridCol>
                <a:gridCol w="717808">
                  <a:extLst>
                    <a:ext uri="{9D8B030D-6E8A-4147-A177-3AD203B41FA5}">
                      <a16:colId xmlns:a16="http://schemas.microsoft.com/office/drawing/2014/main" val="792298553"/>
                    </a:ext>
                  </a:extLst>
                </a:gridCol>
                <a:gridCol w="369738">
                  <a:extLst>
                    <a:ext uri="{9D8B030D-6E8A-4147-A177-3AD203B41FA5}">
                      <a16:colId xmlns:a16="http://schemas.microsoft.com/office/drawing/2014/main" val="588601911"/>
                    </a:ext>
                  </a:extLst>
                </a:gridCol>
              </a:tblGrid>
              <a:tr h="820564">
                <a:tc>
                  <a:txBody>
                    <a:bodyPr/>
                    <a:lstStyle/>
                    <a:p>
                      <a:pPr marL="0" marR="0" algn="just">
                        <a:spcBef>
                          <a:spcPts val="200"/>
                        </a:spcBef>
                        <a:spcAft>
                          <a:spcPts val="200"/>
                        </a:spcAft>
                      </a:pPr>
                      <a:r>
                        <a:rPr lang="en-US" sz="800" dirty="0">
                          <a:effectLst/>
                        </a:rPr>
                        <a:t>Conditions</a:t>
                      </a:r>
                      <a:endParaRPr lang="en-US" sz="800" dirty="0">
                        <a:effectLst/>
                        <a:latin typeface="Times New Roman" panose="02020603050405020304" pitchFamily="18" charset="0"/>
                        <a:ea typeface="Times New Roman" panose="02020603050405020304" pitchFamily="18" charset="0"/>
                      </a:endParaRPr>
                    </a:p>
                  </a:txBody>
                  <a:tcPr marL="47077" marR="47077" marT="0" marB="0"/>
                </a:tc>
                <a:tc>
                  <a:txBody>
                    <a:bodyPr/>
                    <a:lstStyle/>
                    <a:p>
                      <a:pPr marL="63500" marR="0" algn="just">
                        <a:lnSpc>
                          <a:spcPts val="1340"/>
                        </a:lnSpc>
                        <a:spcBef>
                          <a:spcPts val="200"/>
                        </a:spcBef>
                        <a:spcAft>
                          <a:spcPts val="200"/>
                        </a:spcAft>
                      </a:pPr>
                      <a:r>
                        <a:rPr lang="en-US" sz="800">
                          <a:effectLst/>
                        </a:rPr>
                        <a:t>Valid</a:t>
                      </a:r>
                    </a:p>
                    <a:p>
                      <a:pPr marL="0" marR="0" algn="just">
                        <a:spcBef>
                          <a:spcPts val="200"/>
                        </a:spcBef>
                        <a:spcAft>
                          <a:spcPts val="200"/>
                        </a:spcAft>
                      </a:pPr>
                      <a:r>
                        <a:rPr lang="en-US" sz="800">
                          <a:effectLst/>
                        </a:rPr>
                        <a:t>Partition</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US" sz="800">
                          <a:effectLst/>
                        </a:rPr>
                        <a:t>Tag</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64770" marR="0" algn="just">
                        <a:lnSpc>
                          <a:spcPts val="1340"/>
                        </a:lnSpc>
                        <a:spcBef>
                          <a:spcPts val="200"/>
                        </a:spcBef>
                        <a:spcAft>
                          <a:spcPts val="200"/>
                        </a:spcAft>
                      </a:pPr>
                      <a:r>
                        <a:rPr lang="en-US" sz="800">
                          <a:effectLst/>
                        </a:rPr>
                        <a:t>Invalid</a:t>
                      </a:r>
                    </a:p>
                    <a:p>
                      <a:pPr marL="0" marR="0" algn="just">
                        <a:spcBef>
                          <a:spcPts val="200"/>
                        </a:spcBef>
                        <a:spcAft>
                          <a:spcPts val="200"/>
                        </a:spcAft>
                      </a:pPr>
                      <a:r>
                        <a:rPr lang="en-US" sz="800">
                          <a:effectLst/>
                        </a:rPr>
                        <a:t>Partition</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US" sz="800">
                          <a:effectLst/>
                        </a:rPr>
                        <a:t>Tag</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60325" marR="0" algn="just">
                        <a:lnSpc>
                          <a:spcPts val="1340"/>
                        </a:lnSpc>
                        <a:spcBef>
                          <a:spcPts val="200"/>
                        </a:spcBef>
                        <a:spcAft>
                          <a:spcPts val="200"/>
                        </a:spcAft>
                      </a:pPr>
                      <a:r>
                        <a:rPr lang="en-US" sz="800">
                          <a:effectLst/>
                        </a:rPr>
                        <a:t>Valid</a:t>
                      </a:r>
                    </a:p>
                    <a:p>
                      <a:pPr marL="0" marR="0" algn="just">
                        <a:spcBef>
                          <a:spcPts val="200"/>
                        </a:spcBef>
                        <a:spcAft>
                          <a:spcPts val="200"/>
                        </a:spcAft>
                      </a:pPr>
                      <a:r>
                        <a:rPr lang="en-US" sz="800">
                          <a:effectLst/>
                        </a:rPr>
                        <a:t>Boundary</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US" sz="800">
                          <a:effectLst/>
                        </a:rPr>
                        <a:t>Tag</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59055" marR="0" algn="just">
                        <a:lnSpc>
                          <a:spcPts val="1340"/>
                        </a:lnSpc>
                        <a:spcBef>
                          <a:spcPts val="200"/>
                        </a:spcBef>
                        <a:spcAft>
                          <a:spcPts val="200"/>
                        </a:spcAft>
                      </a:pPr>
                      <a:r>
                        <a:rPr lang="en-US" sz="800">
                          <a:effectLst/>
                        </a:rPr>
                        <a:t>Invalid</a:t>
                      </a:r>
                    </a:p>
                    <a:p>
                      <a:pPr marL="0" marR="0" algn="just">
                        <a:spcBef>
                          <a:spcPts val="200"/>
                        </a:spcBef>
                        <a:spcAft>
                          <a:spcPts val="200"/>
                        </a:spcAft>
                      </a:pPr>
                      <a:r>
                        <a:rPr lang="en-US" sz="800">
                          <a:effectLst/>
                        </a:rPr>
                        <a:t>Boundary</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US" sz="800">
                          <a:effectLst/>
                        </a:rPr>
                        <a:t>Tag</a:t>
                      </a:r>
                      <a:endParaRPr lang="en-US" sz="800">
                        <a:effectLst/>
                        <a:latin typeface="Times New Roman" panose="02020603050405020304" pitchFamily="18" charset="0"/>
                        <a:ea typeface="Times New Roman" panose="02020603050405020304" pitchFamily="18" charset="0"/>
                      </a:endParaRPr>
                    </a:p>
                  </a:txBody>
                  <a:tcPr marL="47077" marR="47077" marT="0" marB="0"/>
                </a:tc>
                <a:extLst>
                  <a:ext uri="{0D108BD9-81ED-4DB2-BD59-A6C34878D82A}">
                    <a16:rowId xmlns:a16="http://schemas.microsoft.com/office/drawing/2014/main" val="1418978286"/>
                  </a:ext>
                </a:extLst>
              </a:tr>
              <a:tr h="1734961">
                <a:tc>
                  <a:txBody>
                    <a:bodyPr/>
                    <a:lstStyle/>
                    <a:p>
                      <a:pPr marL="0" marR="0" algn="just">
                        <a:spcBef>
                          <a:spcPts val="200"/>
                        </a:spcBef>
                        <a:spcAft>
                          <a:spcPts val="200"/>
                        </a:spcAft>
                      </a:pPr>
                      <a:r>
                        <a:rPr lang="en-GB" sz="800">
                          <a:effectLst/>
                        </a:rPr>
                        <a:t>Dunums </a:t>
                      </a:r>
                      <a:endParaRPr lang="en-US" sz="800">
                        <a:effectLst/>
                      </a:endParaRPr>
                    </a:p>
                    <a:p>
                      <a:pPr marL="0" marR="0" algn="just">
                        <a:spcBef>
                          <a:spcPts val="200"/>
                        </a:spcBef>
                        <a:spcAft>
                          <a:spcPts val="200"/>
                        </a:spcAft>
                      </a:pPr>
                      <a:r>
                        <a:rPr lang="en-GB" sz="800">
                          <a:effectLst/>
                        </a:rPr>
                        <a:t>Or</a:t>
                      </a:r>
                      <a:endParaRPr lang="en-US" sz="800">
                        <a:effectLst/>
                      </a:endParaRPr>
                    </a:p>
                    <a:p>
                      <a:pPr marL="0" marR="0" algn="just">
                        <a:spcBef>
                          <a:spcPts val="200"/>
                        </a:spcBef>
                        <a:spcAft>
                          <a:spcPts val="200"/>
                        </a:spcAft>
                      </a:pPr>
                      <a:r>
                        <a:rPr lang="en-GB" sz="800">
                          <a:effectLst/>
                        </a:rPr>
                        <a:t>Dunums Crops</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GB" sz="800">
                          <a:effectLst/>
                        </a:rPr>
                        <a:t>More than 0</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GB" sz="800" dirty="0">
                          <a:effectLst/>
                        </a:rPr>
                        <a:t>Vp1</a:t>
                      </a:r>
                      <a:endParaRPr lang="en-US" sz="800" dirty="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GB" sz="800">
                          <a:effectLst/>
                        </a:rPr>
                        <a:t>Less than 0</a:t>
                      </a:r>
                      <a:endParaRPr lang="en-US" sz="800">
                        <a:effectLst/>
                      </a:endParaRPr>
                    </a:p>
                    <a:p>
                      <a:pPr marL="0" marR="0" algn="just">
                        <a:spcBef>
                          <a:spcPts val="200"/>
                        </a:spcBef>
                        <a:spcAft>
                          <a:spcPts val="200"/>
                        </a:spcAft>
                      </a:pPr>
                      <a:r>
                        <a:rPr lang="en-GB" sz="800">
                          <a:effectLst/>
                        </a:rPr>
                        <a:t> </a:t>
                      </a:r>
                      <a:endParaRPr lang="en-US" sz="800">
                        <a:effectLst/>
                      </a:endParaRPr>
                    </a:p>
                    <a:p>
                      <a:pPr marL="0" marR="0" algn="just">
                        <a:spcBef>
                          <a:spcPts val="200"/>
                        </a:spcBef>
                        <a:spcAft>
                          <a:spcPts val="200"/>
                        </a:spcAft>
                      </a:pPr>
                      <a:r>
                        <a:rPr lang="en-GB" sz="800">
                          <a:effectLst/>
                        </a:rPr>
                        <a:t>Equal 0</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GB" sz="800">
                          <a:effectLst/>
                        </a:rPr>
                        <a:t>IP1</a:t>
                      </a:r>
                      <a:endParaRPr lang="en-US" sz="800">
                        <a:effectLst/>
                      </a:endParaRPr>
                    </a:p>
                    <a:p>
                      <a:pPr marL="0" marR="0" algn="just">
                        <a:spcBef>
                          <a:spcPts val="200"/>
                        </a:spcBef>
                        <a:spcAft>
                          <a:spcPts val="200"/>
                        </a:spcAft>
                      </a:pPr>
                      <a:r>
                        <a:rPr lang="en-GB" sz="800">
                          <a:effectLst/>
                        </a:rPr>
                        <a:t> </a:t>
                      </a:r>
                      <a:endParaRPr lang="en-US" sz="800">
                        <a:effectLst/>
                      </a:endParaRPr>
                    </a:p>
                    <a:p>
                      <a:pPr marL="0" marR="0" algn="just">
                        <a:spcBef>
                          <a:spcPts val="200"/>
                        </a:spcBef>
                        <a:spcAft>
                          <a:spcPts val="200"/>
                        </a:spcAft>
                      </a:pPr>
                      <a:r>
                        <a:rPr lang="en-GB" sz="800">
                          <a:effectLst/>
                        </a:rPr>
                        <a:t> </a:t>
                      </a:r>
                      <a:endParaRPr lang="en-US" sz="800">
                        <a:effectLst/>
                      </a:endParaRPr>
                    </a:p>
                    <a:p>
                      <a:pPr marL="0" marR="0" algn="just">
                        <a:spcBef>
                          <a:spcPts val="200"/>
                        </a:spcBef>
                        <a:spcAft>
                          <a:spcPts val="200"/>
                        </a:spcAft>
                      </a:pPr>
                      <a:r>
                        <a:rPr lang="en-GB" sz="800">
                          <a:effectLst/>
                        </a:rPr>
                        <a:t>IP2</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GB" sz="800">
                          <a:effectLst/>
                        </a:rPr>
                        <a:t>1</a:t>
                      </a:r>
                      <a:endParaRPr lang="en-US" sz="800">
                        <a:effectLst/>
                      </a:endParaRPr>
                    </a:p>
                    <a:p>
                      <a:pPr marL="0" marR="0" algn="just">
                        <a:spcBef>
                          <a:spcPts val="200"/>
                        </a:spcBef>
                        <a:spcAft>
                          <a:spcPts val="200"/>
                        </a:spcAft>
                      </a:pPr>
                      <a:r>
                        <a:rPr lang="en-GB" sz="800">
                          <a:effectLst/>
                        </a:rPr>
                        <a:t> </a:t>
                      </a:r>
                      <a:endParaRPr lang="en-US" sz="800">
                        <a:effectLst/>
                      </a:endParaRPr>
                    </a:p>
                    <a:p>
                      <a:pPr marL="0" marR="0" algn="just">
                        <a:spcBef>
                          <a:spcPts val="200"/>
                        </a:spcBef>
                        <a:spcAft>
                          <a:spcPts val="200"/>
                        </a:spcAft>
                      </a:pPr>
                      <a:r>
                        <a:rPr lang="en-GB" sz="800">
                          <a:effectLst/>
                        </a:rPr>
                        <a:t> </a:t>
                      </a:r>
                      <a:endParaRPr lang="en-US" sz="800">
                        <a:effectLst/>
                      </a:endParaRPr>
                    </a:p>
                    <a:p>
                      <a:pPr marL="0" marR="0" algn="just">
                        <a:spcBef>
                          <a:spcPts val="200"/>
                        </a:spcBef>
                        <a:spcAft>
                          <a:spcPts val="200"/>
                        </a:spcAft>
                      </a:pPr>
                      <a:r>
                        <a:rPr lang="en-GB" sz="800">
                          <a:effectLst/>
                        </a:rPr>
                        <a:t>N/A</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GB" sz="800">
                          <a:effectLst/>
                        </a:rPr>
                        <a:t>VB1</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GB" sz="800">
                          <a:effectLst/>
                        </a:rPr>
                        <a:t>0</a:t>
                      </a:r>
                      <a:endParaRPr lang="en-US" sz="800">
                        <a:effectLst/>
                        <a:latin typeface="Times New Roman" panose="02020603050405020304" pitchFamily="18" charset="0"/>
                        <a:ea typeface="Times New Roman" panose="02020603050405020304" pitchFamily="18" charset="0"/>
                      </a:endParaRPr>
                    </a:p>
                  </a:txBody>
                  <a:tcPr marL="47077" marR="47077" marT="0" marB="0"/>
                </a:tc>
                <a:tc>
                  <a:txBody>
                    <a:bodyPr/>
                    <a:lstStyle/>
                    <a:p>
                      <a:pPr marL="0" marR="0" algn="just">
                        <a:spcBef>
                          <a:spcPts val="200"/>
                        </a:spcBef>
                        <a:spcAft>
                          <a:spcPts val="200"/>
                        </a:spcAft>
                      </a:pPr>
                      <a:r>
                        <a:rPr lang="en-GB" sz="800" dirty="0">
                          <a:effectLst/>
                        </a:rPr>
                        <a:t>IB1</a:t>
                      </a:r>
                      <a:endParaRPr lang="en-US" sz="800" dirty="0">
                        <a:effectLst/>
                      </a:endParaRPr>
                    </a:p>
                    <a:p>
                      <a:pPr marL="0" marR="0" algn="just">
                        <a:spcBef>
                          <a:spcPts val="200"/>
                        </a:spcBef>
                        <a:spcAft>
                          <a:spcPts val="200"/>
                        </a:spcAft>
                      </a:pPr>
                      <a:r>
                        <a:rPr lang="en-GB" sz="800" dirty="0">
                          <a:effectLst/>
                        </a:rPr>
                        <a:t> </a:t>
                      </a:r>
                      <a:endParaRPr lang="en-US" sz="800" dirty="0">
                        <a:effectLst/>
                      </a:endParaRPr>
                    </a:p>
                    <a:p>
                      <a:pPr marL="0" marR="0" algn="just">
                        <a:spcBef>
                          <a:spcPts val="200"/>
                        </a:spcBef>
                        <a:spcAft>
                          <a:spcPts val="200"/>
                        </a:spcAft>
                      </a:pPr>
                      <a:r>
                        <a:rPr lang="en-GB" sz="800" dirty="0">
                          <a:effectLst/>
                        </a:rPr>
                        <a:t> </a:t>
                      </a:r>
                      <a:endParaRPr lang="en-US" sz="800" dirty="0">
                        <a:effectLst/>
                        <a:latin typeface="Times New Roman" panose="02020603050405020304" pitchFamily="18" charset="0"/>
                        <a:ea typeface="Times New Roman" panose="02020603050405020304" pitchFamily="18" charset="0"/>
                      </a:endParaRPr>
                    </a:p>
                  </a:txBody>
                  <a:tcPr marL="47077" marR="47077" marT="0" marB="0"/>
                </a:tc>
                <a:extLst>
                  <a:ext uri="{0D108BD9-81ED-4DB2-BD59-A6C34878D82A}">
                    <a16:rowId xmlns:a16="http://schemas.microsoft.com/office/drawing/2014/main" val="505277688"/>
                  </a:ext>
                </a:extLst>
              </a:tr>
            </a:tbl>
          </a:graphicData>
        </a:graphic>
      </p:graphicFrame>
      <p:sp>
        <p:nvSpPr>
          <p:cNvPr id="7" name="TextBox 6">
            <a:extLst>
              <a:ext uri="{FF2B5EF4-FFF2-40B4-BE49-F238E27FC236}">
                <a16:creationId xmlns:a16="http://schemas.microsoft.com/office/drawing/2014/main" id="{11563564-97F0-2F0D-44D5-C3E5C78C1A6B}"/>
              </a:ext>
            </a:extLst>
          </p:cNvPr>
          <p:cNvSpPr txBox="1"/>
          <p:nvPr/>
        </p:nvSpPr>
        <p:spPr>
          <a:xfrm>
            <a:off x="224288" y="-201335"/>
            <a:ext cx="8917555" cy="561949"/>
          </a:xfrm>
          <a:prstGeom prst="rect">
            <a:avLst/>
          </a:prstGeom>
          <a:noFill/>
        </p:spPr>
        <p:txBody>
          <a:bodyPr wrap="square">
            <a:spAutoFit/>
          </a:bodyPr>
          <a:lstStyle/>
          <a:p>
            <a:pPr marL="0" marR="0" algn="just">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Test cases for Sing up</a:t>
            </a:r>
          </a:p>
        </p:txBody>
      </p:sp>
      <p:sp>
        <p:nvSpPr>
          <p:cNvPr id="9" name="TextBox 8">
            <a:extLst>
              <a:ext uri="{FF2B5EF4-FFF2-40B4-BE49-F238E27FC236}">
                <a16:creationId xmlns:a16="http://schemas.microsoft.com/office/drawing/2014/main" id="{E9F2618F-586C-1073-B1F8-C4100B862495}"/>
              </a:ext>
            </a:extLst>
          </p:cNvPr>
          <p:cNvSpPr txBox="1"/>
          <p:nvPr/>
        </p:nvSpPr>
        <p:spPr>
          <a:xfrm>
            <a:off x="6576969" y="298832"/>
            <a:ext cx="8917615" cy="369332"/>
          </a:xfrm>
          <a:prstGeom prst="rect">
            <a:avLst/>
          </a:prstGeom>
          <a:noFill/>
        </p:spPr>
        <p:txBody>
          <a:bodyPr wrap="square">
            <a:spAutoFit/>
          </a:bodyPr>
          <a:lstStyle/>
          <a:p>
            <a:pPr marR="0" lvl="0" algn="just" rtl="0">
              <a:spcBef>
                <a:spcPts val="0"/>
              </a:spcBef>
              <a:spcAft>
                <a:spcPts val="0"/>
              </a:spcAft>
            </a:pPr>
            <a:r>
              <a:rPr lang="en-GB" sz="1800" dirty="0">
                <a:effectLst/>
                <a:latin typeface="Times New Roman" panose="02020603050405020304" pitchFamily="18" charset="0"/>
                <a:ea typeface="Times New Roman" panose="02020603050405020304" pitchFamily="18" charset="0"/>
              </a:rPr>
              <a:t>3. Lands - Crops.</a:t>
            </a:r>
            <a:endParaRPr lang="en-US" sz="1800" dirty="0">
              <a:effectLst/>
              <a:latin typeface="Times New Roman" panose="02020603050405020304" pitchFamily="18" charset="0"/>
              <a:ea typeface="Times New Roman" panose="02020603050405020304" pitchFamily="18" charset="0"/>
            </a:endParaRPr>
          </a:p>
        </p:txBody>
      </p:sp>
      <p:graphicFrame>
        <p:nvGraphicFramePr>
          <p:cNvPr id="11" name="Table 10">
            <a:extLst>
              <a:ext uri="{FF2B5EF4-FFF2-40B4-BE49-F238E27FC236}">
                <a16:creationId xmlns:a16="http://schemas.microsoft.com/office/drawing/2014/main" id="{DC4B740F-14A2-85E1-CD53-CA9276467373}"/>
              </a:ext>
            </a:extLst>
          </p:cNvPr>
          <p:cNvGraphicFramePr>
            <a:graphicFrameLocks noGrp="1"/>
          </p:cNvGraphicFramePr>
          <p:nvPr>
            <p:extLst>
              <p:ext uri="{D42A27DB-BD31-4B8C-83A1-F6EECF244321}">
                <p14:modId xmlns:p14="http://schemas.microsoft.com/office/powerpoint/2010/main" val="3838386542"/>
              </p:ext>
            </p:extLst>
          </p:nvPr>
        </p:nvGraphicFramePr>
        <p:xfrm>
          <a:off x="100668" y="4434606"/>
          <a:ext cx="4823669" cy="2038161"/>
        </p:xfrm>
        <a:graphic>
          <a:graphicData uri="http://schemas.openxmlformats.org/drawingml/2006/table">
            <a:tbl>
              <a:tblPr firstRow="1" firstCol="1" bandRow="1">
                <a:tableStyleId>{5C22544A-7EE6-4342-B048-85BDC9FD1C3A}</a:tableStyleId>
              </a:tblPr>
              <a:tblGrid>
                <a:gridCol w="758867">
                  <a:extLst>
                    <a:ext uri="{9D8B030D-6E8A-4147-A177-3AD203B41FA5}">
                      <a16:colId xmlns:a16="http://schemas.microsoft.com/office/drawing/2014/main" val="40889038"/>
                    </a:ext>
                  </a:extLst>
                </a:gridCol>
                <a:gridCol w="1966461">
                  <a:extLst>
                    <a:ext uri="{9D8B030D-6E8A-4147-A177-3AD203B41FA5}">
                      <a16:colId xmlns:a16="http://schemas.microsoft.com/office/drawing/2014/main" val="4022947701"/>
                    </a:ext>
                  </a:extLst>
                </a:gridCol>
                <a:gridCol w="992451">
                  <a:extLst>
                    <a:ext uri="{9D8B030D-6E8A-4147-A177-3AD203B41FA5}">
                      <a16:colId xmlns:a16="http://schemas.microsoft.com/office/drawing/2014/main" val="4165282673"/>
                    </a:ext>
                  </a:extLst>
                </a:gridCol>
                <a:gridCol w="1105890">
                  <a:extLst>
                    <a:ext uri="{9D8B030D-6E8A-4147-A177-3AD203B41FA5}">
                      <a16:colId xmlns:a16="http://schemas.microsoft.com/office/drawing/2014/main" val="1176264087"/>
                    </a:ext>
                  </a:extLst>
                </a:gridCol>
              </a:tblGrid>
              <a:tr h="463474">
                <a:tc>
                  <a:txBody>
                    <a:bodyPr/>
                    <a:lstStyle/>
                    <a:p>
                      <a:pPr marL="0" marR="0" algn="just">
                        <a:lnSpc>
                          <a:spcPct val="200000"/>
                        </a:lnSpc>
                        <a:spcBef>
                          <a:spcPts val="200"/>
                        </a:spcBef>
                        <a:spcAft>
                          <a:spcPts val="200"/>
                        </a:spcAft>
                      </a:pPr>
                      <a:r>
                        <a:rPr lang="en-US" sz="1200">
                          <a:effectLst/>
                        </a:rPr>
                        <a:t>Test case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dirty="0">
                          <a:effectLst/>
                        </a:rPr>
                        <a:t>Expected outcome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Tag covered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330798"/>
                  </a:ext>
                </a:extLst>
              </a:tr>
              <a:tr h="463474">
                <a:tc>
                  <a:txBody>
                    <a:bodyPr/>
                    <a:lstStyle/>
                    <a:p>
                      <a:pPr marL="0" marR="0" algn="just">
                        <a:lnSpc>
                          <a:spcPct val="200000"/>
                        </a:lnSpc>
                        <a:spcBef>
                          <a:spcPts val="200"/>
                        </a:spcBef>
                        <a:spcAft>
                          <a:spcPts val="20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7310" marR="358775" algn="just">
                        <a:lnSpc>
                          <a:spcPct val="136000"/>
                        </a:lnSpc>
                        <a:spcBef>
                          <a:spcPts val="495"/>
                        </a:spcBef>
                        <a:spcAft>
                          <a:spcPts val="200"/>
                        </a:spcAft>
                      </a:pPr>
                      <a:r>
                        <a:rPr lang="en-US" sz="1200">
                          <a:effectLst/>
                        </a:rPr>
                        <a:t>Number of Dunums = 10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add Successfully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VP1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2666475"/>
                  </a:ext>
                </a:extLst>
              </a:tr>
              <a:tr h="213955">
                <a:tc>
                  <a:txBody>
                    <a:bodyPr/>
                    <a:lstStyle/>
                    <a:p>
                      <a:pPr marL="0" marR="0" algn="just">
                        <a:lnSpc>
                          <a:spcPct val="200000"/>
                        </a:lnSpc>
                        <a:spcBef>
                          <a:spcPts val="200"/>
                        </a:spcBef>
                        <a:spcAft>
                          <a:spcPts val="20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Number of dunums = 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a:effectLst/>
                        </a:rPr>
                        <a:t>Error Message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200000"/>
                        </a:lnSpc>
                        <a:spcBef>
                          <a:spcPts val="200"/>
                        </a:spcBef>
                        <a:spcAft>
                          <a:spcPts val="200"/>
                        </a:spcAft>
                      </a:pPr>
                      <a:r>
                        <a:rPr lang="en-US" sz="1200" dirty="0">
                          <a:effectLst/>
                        </a:rPr>
                        <a:t>IP1 , IB1</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823134"/>
                  </a:ext>
                </a:extLst>
              </a:tr>
            </a:tbl>
          </a:graphicData>
        </a:graphic>
      </p:graphicFrame>
      <p:sp>
        <p:nvSpPr>
          <p:cNvPr id="15" name="TextBox 14">
            <a:extLst>
              <a:ext uri="{FF2B5EF4-FFF2-40B4-BE49-F238E27FC236}">
                <a16:creationId xmlns:a16="http://schemas.microsoft.com/office/drawing/2014/main" id="{05DEC35E-513C-F2CE-5A57-0EE18A711ADC}"/>
              </a:ext>
            </a:extLst>
          </p:cNvPr>
          <p:cNvSpPr txBox="1"/>
          <p:nvPr/>
        </p:nvSpPr>
        <p:spPr>
          <a:xfrm>
            <a:off x="100668" y="3970618"/>
            <a:ext cx="3416416" cy="369332"/>
          </a:xfrm>
          <a:prstGeom prst="rect">
            <a:avLst/>
          </a:prstGeom>
          <a:noFill/>
        </p:spPr>
        <p:txBody>
          <a:bodyPr wrap="square">
            <a:spAutoFit/>
          </a:bodyPr>
          <a:lstStyle/>
          <a:p>
            <a:pPr marL="0" marR="0" algn="just">
              <a:spcBef>
                <a:spcPts val="0"/>
              </a:spcBef>
              <a:spcAft>
                <a:spcPts val="0"/>
              </a:spcAft>
            </a:pPr>
            <a:r>
              <a:rPr lang="en-GB" sz="1800" dirty="0">
                <a:effectLst/>
                <a:latin typeface="Times New Roman" panose="02020603050405020304" pitchFamily="18" charset="0"/>
                <a:ea typeface="Times New Roman" panose="02020603050405020304" pitchFamily="18" charset="0"/>
              </a:rPr>
              <a:t>Test case for lands</a:t>
            </a:r>
            <a:endParaRPr lang="en-US" sz="1800" dirty="0">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737351DC-5AB4-DB8E-49C4-26856932C41D}"/>
              </a:ext>
            </a:extLst>
          </p:cNvPr>
          <p:cNvSpPr txBox="1"/>
          <p:nvPr/>
        </p:nvSpPr>
        <p:spPr>
          <a:xfrm>
            <a:off x="5025005" y="4129897"/>
            <a:ext cx="7166995" cy="2308324"/>
          </a:xfrm>
          <a:prstGeom prst="rect">
            <a:avLst/>
          </a:prstGeom>
          <a:noFill/>
        </p:spPr>
        <p:txBody>
          <a:bodyPr wrap="square">
            <a:spAutoFit/>
          </a:bodyPr>
          <a:lstStyle/>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4.Crops type and Name City</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Name city : </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all options (Irbid , </a:t>
            </a:r>
            <a:r>
              <a:rPr lang="en-US" sz="1200" dirty="0" err="1">
                <a:effectLst/>
                <a:latin typeface="Times New Roman" panose="02020603050405020304" pitchFamily="18" charset="0"/>
                <a:ea typeface="Times New Roman" panose="02020603050405020304" pitchFamily="18" charset="0"/>
              </a:rPr>
              <a:t>Ajloun</a:t>
            </a:r>
            <a:r>
              <a:rPr lang="en-US" sz="1200" dirty="0">
                <a:effectLst/>
                <a:latin typeface="Times New Roman" panose="02020603050405020304" pitchFamily="18" charset="0"/>
                <a:ea typeface="Times New Roman" panose="02020603050405020304" pitchFamily="18" charset="0"/>
              </a:rPr>
              <a:t> , Jerash , Mafraq , Balqa , Amman ,Zarqa , Madaba , </a:t>
            </a:r>
            <a:r>
              <a:rPr lang="en-US" sz="1200" dirty="0" err="1">
                <a:effectLst/>
                <a:latin typeface="Times New Roman" panose="02020603050405020304" pitchFamily="18" charset="0"/>
                <a:ea typeface="Times New Roman" panose="02020603050405020304" pitchFamily="18" charset="0"/>
              </a:rPr>
              <a:t>Karak</a:t>
            </a:r>
            <a:r>
              <a:rPr lang="en-US" sz="1200" dirty="0">
                <a:effectLst/>
                <a:latin typeface="Times New Roman" panose="02020603050405020304" pitchFamily="18" charset="0"/>
                <a:ea typeface="Times New Roman" panose="02020603050405020304" pitchFamily="18" charset="0"/>
              </a:rPr>
              <a:t> , </a:t>
            </a:r>
            <a:r>
              <a:rPr lang="en-US" sz="1200" dirty="0" err="1">
                <a:effectLst/>
                <a:latin typeface="Times New Roman" panose="02020603050405020304" pitchFamily="18" charset="0"/>
                <a:ea typeface="Times New Roman" panose="02020603050405020304" pitchFamily="18" charset="0"/>
              </a:rPr>
              <a:t>Tafilah</a:t>
            </a:r>
            <a:r>
              <a:rPr lang="en-US" sz="1200" dirty="0">
                <a:effectLst/>
                <a:latin typeface="Times New Roman" panose="02020603050405020304" pitchFamily="18" charset="0"/>
                <a:ea typeface="Times New Roman" panose="02020603050405020304" pitchFamily="18" charset="0"/>
              </a:rPr>
              <a:t> , </a:t>
            </a:r>
            <a:r>
              <a:rPr lang="en-US" sz="1200" dirty="0" err="1">
                <a:solidFill>
                  <a:srgbClr val="202122"/>
                </a:solidFill>
                <a:effectLst/>
                <a:latin typeface="Arial" panose="020B0604020202020204" pitchFamily="34" charset="0"/>
                <a:ea typeface="Times New Roman" panose="02020603050405020304" pitchFamily="18" charset="0"/>
              </a:rPr>
              <a:t>Ma'an</a:t>
            </a:r>
            <a:r>
              <a:rPr lang="en-US" sz="1200" dirty="0">
                <a:effectLst/>
                <a:latin typeface="Times New Roman" panose="02020603050405020304" pitchFamily="18" charset="0"/>
                <a:ea typeface="Times New Roman" panose="02020603050405020304" pitchFamily="18" charset="0"/>
              </a:rPr>
              <a:t>, Aqaba) in the dropdown list are visible and readable.</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that users can select an option from the dropdown list. </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the options are displayed in a consistent and uniform manner.</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Crops type: </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all options (Tomatoes, cucumbers, potatoes, cabbage, peppers, cauliflower, zucchini, beans, </a:t>
            </a:r>
            <a:r>
              <a:rPr lang="en-US" sz="1200" dirty="0" err="1">
                <a:effectLst/>
                <a:latin typeface="Times New Roman" panose="02020603050405020304" pitchFamily="18" charset="0"/>
                <a:ea typeface="Times New Roman" panose="02020603050405020304" pitchFamily="18" charset="0"/>
              </a:rPr>
              <a:t>Fababean</a:t>
            </a:r>
            <a:r>
              <a:rPr lang="en-US" sz="1200" dirty="0">
                <a:effectLst/>
                <a:latin typeface="Times New Roman" panose="02020603050405020304" pitchFamily="18" charset="0"/>
                <a:ea typeface="Times New Roman" panose="02020603050405020304" pitchFamily="18" charset="0"/>
              </a:rPr>
              <a:t> , eggplant) in the dropdown list are visible and readable.</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that users can select an option from the dropdown list. </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the options are displayed in a consistent and uniform manner.</a:t>
            </a:r>
          </a:p>
        </p:txBody>
      </p:sp>
    </p:spTree>
    <p:extLst>
      <p:ext uri="{BB962C8B-B14F-4D97-AF65-F5344CB8AC3E}">
        <p14:creationId xmlns:p14="http://schemas.microsoft.com/office/powerpoint/2010/main" val="569159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B94F-512A-F2B6-EB4A-D7A7942D0EC4}"/>
              </a:ext>
            </a:extLst>
          </p:cNvPr>
          <p:cNvSpPr>
            <a:spLocks noGrp="1"/>
          </p:cNvSpPr>
          <p:nvPr>
            <p:ph type="ctrTitle"/>
          </p:nvPr>
        </p:nvSpPr>
        <p:spPr>
          <a:xfrm>
            <a:off x="662730" y="343950"/>
            <a:ext cx="10005270" cy="5494788"/>
          </a:xfrm>
        </p:spPr>
        <p:txBody>
          <a:bodyPr>
            <a:normAutofit/>
          </a:bodyPr>
          <a:lstStyle/>
          <a:p>
            <a:pPr marL="219710" marR="0">
              <a:spcBef>
                <a:spcPts val="1200"/>
              </a:spcBef>
              <a:spcAft>
                <a:spcPts val="300"/>
              </a:spcAft>
            </a:pPr>
            <a:r>
              <a:rPr lang="en-US" sz="1800" b="1" cap="all" dirty="0">
                <a:solidFill>
                  <a:srgbClr val="000080"/>
                </a:solidFill>
                <a:effectLst/>
                <a:latin typeface="Arial" panose="020B0604020202020204" pitchFamily="34" charset="0"/>
              </a:rPr>
              <a:t>Conclusions</a:t>
            </a:r>
            <a:br>
              <a:rPr lang="en-US" sz="1800" b="1" cap="all" dirty="0">
                <a:solidFill>
                  <a:srgbClr val="000080"/>
                </a:solidFill>
                <a:effectLst/>
                <a:latin typeface="Arial" panose="020B0604020202020204" pitchFamily="34" charset="0"/>
              </a:rPr>
            </a:b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In conclusion, the proposed system has been developed with a farmers-centered approach, considering the specific needs and requirements of the farmers. The system encompasses various aspects that cater to the needs of all farmers who will utilize it. Whether individuals have small or large farms, this system will prove to be beneficial and valuable to them. By addressing the concerns and requirements of farmers, we have ensured that the system is inclusive and relevant to a wide range of farmers.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Through the implementation of our "</a:t>
            </a:r>
            <a:r>
              <a:rPr lang="en-US" sz="1800" b="1" dirty="0">
                <a:effectLst/>
                <a:latin typeface="Times New Roman" panose="02020603050405020304" pitchFamily="18" charset="0"/>
                <a:ea typeface="Times New Roman" panose="02020603050405020304" pitchFamily="18" charset="0"/>
              </a:rPr>
              <a:t>Organizing Agricultural Production</a:t>
            </a:r>
            <a:r>
              <a:rPr lang="en-US" sz="1800" dirty="0">
                <a:effectLst/>
                <a:latin typeface="Times New Roman" panose="02020603050405020304" pitchFamily="18" charset="0"/>
                <a:ea typeface="Times New Roman" panose="02020603050405020304" pitchFamily="18" charset="0"/>
              </a:rPr>
              <a:t>" project, we aspire to empower farmers, enhance productivity, and contribute to the overall growth and development of Jordan's agricultural sector.</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1110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39C0-4B10-FB6D-E41A-D07E9C0CE1C5}"/>
              </a:ext>
            </a:extLst>
          </p:cNvPr>
          <p:cNvSpPr>
            <a:spLocks noGrp="1"/>
          </p:cNvSpPr>
          <p:nvPr>
            <p:ph type="ctrTitle"/>
          </p:nvPr>
        </p:nvSpPr>
        <p:spPr>
          <a:xfrm>
            <a:off x="62144" y="150920"/>
            <a:ext cx="11176986" cy="5841507"/>
          </a:xfrm>
        </p:spPr>
        <p:txBody>
          <a:bodyPr>
            <a:noAutofit/>
          </a:bodyPr>
          <a:lstStyle/>
          <a:p>
            <a:pPr marL="0" marR="0" algn="l">
              <a:lnSpc>
                <a:spcPct val="200000"/>
              </a:lnSpc>
              <a:spcBef>
                <a:spcPts val="1800"/>
              </a:spcBef>
              <a:spcAft>
                <a:spcPts val="0"/>
              </a:spcAft>
            </a:pPr>
            <a:r>
              <a:rPr lang="en-US" sz="1400" b="1" dirty="0">
                <a:solidFill>
                  <a:srgbClr val="000080"/>
                </a:solidFill>
                <a:effectLst/>
                <a:latin typeface="Arial" panose="020B0604020202020204" pitchFamily="34" charset="0"/>
              </a:rPr>
              <a:t>1.1 Overview</a:t>
            </a:r>
            <a:br>
              <a:rPr lang="en-US" sz="1400" b="1" dirty="0">
                <a:solidFill>
                  <a:srgbClr val="000080"/>
                </a:solidFill>
                <a:effectLst/>
                <a:latin typeface="Arial" panose="020B0604020202020204" pitchFamily="34" charset="0"/>
              </a:rPr>
            </a:br>
            <a:r>
              <a:rPr lang="en-US" sz="1400" b="0" dirty="0">
                <a:effectLst/>
                <a:latin typeface="Times New Roman" panose="02020603050405020304" pitchFamily="18" charset="0"/>
              </a:rPr>
              <a:t>Work will be done to activate a special application under the name Organizing Agricultural Production, and the application will contain a set of instructions for farmers and set the goal of the application to help farmers know the suitable crop for cultivation. He developed several information about agricultural crops, how they are available in Jordan, their seasons, cultivation, etc., and reformed the marketing process inside Jordan and Observing weather and weather conditions in all regions of Jordan.</a:t>
            </a:r>
            <a:br>
              <a:rPr lang="en-US" sz="1400" b="1" dirty="0">
                <a:solidFill>
                  <a:srgbClr val="000080"/>
                </a:solidFill>
                <a:effectLst/>
                <a:latin typeface="Arial" panose="020B0604020202020204" pitchFamily="34" charset="0"/>
              </a:rPr>
            </a:br>
            <a:r>
              <a:rPr lang="ar-SA" sz="1400" b="0" dirty="0">
                <a:solidFill>
                  <a:srgbClr val="000080"/>
                </a:solidFill>
                <a:effectLst/>
                <a:latin typeface="Arial" panose="020B0604020202020204" pitchFamily="34" charset="0"/>
                <a:cs typeface="Times New Roman" panose="02020603050405020304" pitchFamily="18" charset="0"/>
              </a:rPr>
              <a:t> </a:t>
            </a:r>
            <a:br>
              <a:rPr lang="en-US" sz="1400" b="1" dirty="0">
                <a:solidFill>
                  <a:srgbClr val="000080"/>
                </a:solidFill>
                <a:effectLst/>
                <a:latin typeface="Arial" panose="020B0604020202020204" pitchFamily="34" charset="0"/>
              </a:rPr>
            </a:br>
            <a:r>
              <a:rPr lang="en-US" sz="1400" b="1" dirty="0">
                <a:solidFill>
                  <a:srgbClr val="000080"/>
                </a:solidFill>
                <a:effectLst/>
                <a:latin typeface="Arial" panose="020B0604020202020204" pitchFamily="34" charset="0"/>
              </a:rPr>
              <a:t>1.2 Project Motivation</a:t>
            </a:r>
            <a:br>
              <a:rPr lang="en-US" sz="1400" b="1" dirty="0">
                <a:solidFill>
                  <a:srgbClr val="000080"/>
                </a:solidFill>
                <a:effectLst/>
                <a:latin typeface="Arial" panose="020B0604020202020204" pitchFamily="34" charset="0"/>
              </a:rPr>
            </a:br>
            <a:r>
              <a:rPr lang="en-US" sz="1400" dirty="0">
                <a:effectLst/>
                <a:latin typeface="Times New Roman" panose="02020603050405020304" pitchFamily="18" charset="0"/>
                <a:ea typeface="Times New Roman" panose="02020603050405020304" pitchFamily="18" charset="0"/>
              </a:rPr>
              <a:t>We came up with this idea due to there is no guide for farmers on what and when to plant a specific crop, including the presence of an abundance amounts of some agricultural products. This project is one of the planning projects which proposed a new idea for Jordan such Organizing Agricultural Production, importance of the project Improving and maintaining agricultural products and their availability in all markets on an ongoing basis and Giving each agricultural product its right in the markets  and Developing agriculture in Jordan in general.</a:t>
            </a:r>
            <a:br>
              <a:rPr lang="en-US" sz="1400" dirty="0">
                <a:effectLst/>
                <a:latin typeface="Times New Roman" panose="02020603050405020304" pitchFamily="18" charset="0"/>
                <a:ea typeface="Times New Roman" panose="02020603050405020304" pitchFamily="18" charset="0"/>
              </a:rPr>
            </a:br>
            <a:endParaRPr lang="en-US" sz="1400" dirty="0"/>
          </a:p>
        </p:txBody>
      </p:sp>
    </p:spTree>
    <p:extLst>
      <p:ext uri="{BB962C8B-B14F-4D97-AF65-F5344CB8AC3E}">
        <p14:creationId xmlns:p14="http://schemas.microsoft.com/office/powerpoint/2010/main" val="210120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81C9-1AE0-C1C4-3D70-0C1AAFE8C5E8}"/>
              </a:ext>
            </a:extLst>
          </p:cNvPr>
          <p:cNvSpPr>
            <a:spLocks noGrp="1"/>
          </p:cNvSpPr>
          <p:nvPr>
            <p:ph type="ctrTitle"/>
          </p:nvPr>
        </p:nvSpPr>
        <p:spPr>
          <a:xfrm>
            <a:off x="115410" y="124287"/>
            <a:ext cx="12076590" cy="6622742"/>
          </a:xfrm>
        </p:spPr>
        <p:txBody>
          <a:bodyPr>
            <a:noAutofit/>
          </a:bodyPr>
          <a:lstStyle/>
          <a:p>
            <a:pPr marL="0" marR="0" algn="l">
              <a:lnSpc>
                <a:spcPct val="200000"/>
              </a:lnSpc>
              <a:spcBef>
                <a:spcPts val="1800"/>
              </a:spcBef>
              <a:spcAft>
                <a:spcPts val="0"/>
              </a:spcAft>
            </a:pPr>
            <a:r>
              <a:rPr lang="en-US" sz="1400" b="1" dirty="0">
                <a:solidFill>
                  <a:srgbClr val="000080"/>
                </a:solidFill>
                <a:effectLst/>
                <a:latin typeface="Times New Roman" panose="02020603050405020304" pitchFamily="18" charset="0"/>
                <a:cs typeface="Times New Roman" panose="02020603050405020304" pitchFamily="18" charset="0"/>
              </a:rPr>
              <a:t>1.3 Problem Statement</a:t>
            </a:r>
            <a:br>
              <a:rPr lang="en-US" sz="1400" b="1" dirty="0">
                <a:solidFill>
                  <a:srgbClr val="000080"/>
                </a:solidFill>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lack of structure in agricultural output, namely the cultivation of diverse plant crops, particularly vegetables, in Jordan, is the issue this project seeks to address. The biggest problem is the lack of instructions for farmers on what and when to grow a specific crops, and not observing weather and weather conditions in all city of Jordan. which causes several issues. This includes an overstock of some agricultural goods that lowers prices because of an unchecked growth in supply, resulting in large losses for farmers. Contrarily, poor production management can result in a shortage of some agricultural products or their unavailability at certain times of the year, raising costs and straining customers' budgets.</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b="1" dirty="0">
                <a:solidFill>
                  <a:srgbClr val="000080"/>
                </a:solidFill>
                <a:effectLst/>
                <a:latin typeface="Times New Roman" panose="02020603050405020304" pitchFamily="18" charset="0"/>
                <a:cs typeface="Times New Roman" panose="02020603050405020304" pitchFamily="18" charset="0"/>
              </a:rPr>
              <a:t>1.4 Project Aim and Objectives</a:t>
            </a:r>
            <a:br>
              <a:rPr lang="en-US" sz="1400" b="1" dirty="0">
                <a:solidFill>
                  <a:srgbClr val="000080"/>
                </a:solidFill>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aim of the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Organizing Agricultural Production " project is to address the problem of unregulated agricultural production in Jordan. The project aims to develop and implement application that will provide farmers with guidance on what to plant and when to plant it, based on the local weather and soil conditions, in order to optimize crop yields and reduce losses. The platform will also allow for better coordination between farmers, distributors, and consumers, and will ultimately contribute to a more stable and sustainable agricultural sector in Jordan.</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53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4123-32A0-9841-5C0C-4748375D27E6}"/>
              </a:ext>
            </a:extLst>
          </p:cNvPr>
          <p:cNvSpPr>
            <a:spLocks noGrp="1"/>
          </p:cNvSpPr>
          <p:nvPr>
            <p:ph type="ctrTitle"/>
          </p:nvPr>
        </p:nvSpPr>
        <p:spPr>
          <a:xfrm>
            <a:off x="106532" y="115410"/>
            <a:ext cx="7270812" cy="1083075"/>
          </a:xfrm>
        </p:spPr>
        <p:txBody>
          <a:bodyPr>
            <a:normAutofit/>
          </a:bodyPr>
          <a:lstStyle/>
          <a:p>
            <a:r>
              <a:rPr lang="en-US" sz="1100" dirty="0">
                <a:solidFill>
                  <a:schemeClr val="accent1">
                    <a:lumMod val="50000"/>
                  </a:schemeClr>
                </a:solidFill>
              </a:rPr>
              <a:t>Chapter 2 :    </a:t>
            </a:r>
            <a:r>
              <a:rPr lang="en-US" sz="4800" dirty="0">
                <a:solidFill>
                  <a:schemeClr val="accent1">
                    <a:lumMod val="50000"/>
                  </a:schemeClr>
                </a:solidFill>
                <a:effectLst/>
                <a:latin typeface="Times New Roman" panose="02020603050405020304" pitchFamily="18" charset="0"/>
                <a:ea typeface="Times New Roman" panose="02020603050405020304" pitchFamily="18" charset="0"/>
              </a:rPr>
              <a:t>Planning phase</a:t>
            </a:r>
            <a:endParaRPr lang="en-US" sz="4800" dirty="0">
              <a:solidFill>
                <a:schemeClr val="accent1">
                  <a:lumMod val="50000"/>
                </a:schemeClr>
              </a:solidFill>
            </a:endParaRPr>
          </a:p>
        </p:txBody>
      </p:sp>
      <p:sp>
        <p:nvSpPr>
          <p:cNvPr id="3" name="Subtitle 2">
            <a:extLst>
              <a:ext uri="{FF2B5EF4-FFF2-40B4-BE49-F238E27FC236}">
                <a16:creationId xmlns:a16="http://schemas.microsoft.com/office/drawing/2014/main" id="{4DFB3A19-1B56-1E61-A777-D960EA02C5A9}"/>
              </a:ext>
            </a:extLst>
          </p:cNvPr>
          <p:cNvSpPr>
            <a:spLocks noGrp="1"/>
          </p:cNvSpPr>
          <p:nvPr>
            <p:ph type="subTitle" idx="1"/>
          </p:nvPr>
        </p:nvSpPr>
        <p:spPr>
          <a:xfrm>
            <a:off x="266331" y="1704513"/>
            <a:ext cx="7270812" cy="1724487"/>
          </a:xfrm>
        </p:spPr>
        <p:txBody>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EFFE47A6-AA3C-6586-7648-15EEF08BCF0B}"/>
              </a:ext>
            </a:extLst>
          </p:cNvPr>
          <p:cNvPicPr>
            <a:picLocks noChangeAspect="1"/>
          </p:cNvPicPr>
          <p:nvPr/>
        </p:nvPicPr>
        <p:blipFill>
          <a:blip r:embed="rId2"/>
          <a:stretch>
            <a:fillRect/>
          </a:stretch>
        </p:blipFill>
        <p:spPr>
          <a:xfrm>
            <a:off x="539198" y="3528755"/>
            <a:ext cx="10028189" cy="3329245"/>
          </a:xfrm>
          <a:prstGeom prst="rect">
            <a:avLst/>
          </a:prstGeom>
        </p:spPr>
      </p:pic>
      <p:sp>
        <p:nvSpPr>
          <p:cNvPr id="5" name="Rectangle 4">
            <a:extLst>
              <a:ext uri="{FF2B5EF4-FFF2-40B4-BE49-F238E27FC236}">
                <a16:creationId xmlns:a16="http://schemas.microsoft.com/office/drawing/2014/main" id="{8DCEC9E5-53B1-EEB2-A25E-903F185CF47B}"/>
              </a:ext>
            </a:extLst>
          </p:cNvPr>
          <p:cNvSpPr/>
          <p:nvPr/>
        </p:nvSpPr>
        <p:spPr>
          <a:xfrm>
            <a:off x="363985" y="1198486"/>
            <a:ext cx="11656380" cy="3087768"/>
          </a:xfrm>
          <a:prstGeom prst="rect">
            <a:avLst/>
          </a:prstGeom>
          <a:noFill/>
        </p:spPr>
        <p:txBody>
          <a:bodyPr wrap="square" lIns="91440" tIns="45720" rIns="91440" bIns="45720">
            <a:spAutoFit/>
          </a:bodyPr>
          <a:lstStyle/>
          <a:p>
            <a:pPr marL="0" marR="0" algn="just">
              <a:lnSpc>
                <a:spcPct val="200000"/>
              </a:lnSpc>
              <a:spcBef>
                <a:spcPts val="1800"/>
              </a:spcBef>
              <a:spcAft>
                <a:spcPts val="0"/>
              </a:spcAft>
            </a:pPr>
            <a:r>
              <a:rPr lang="en-US" sz="1100" b="1" dirty="0">
                <a:solidFill>
                  <a:srgbClr val="000080"/>
                </a:solidFill>
                <a:effectLst/>
                <a:latin typeface="Arial" panose="020B0604020202020204" pitchFamily="34" charset="0"/>
              </a:rPr>
              <a:t>2.1 Scope of the project</a:t>
            </a:r>
          </a:p>
          <a:p>
            <a:pPr marL="0" marR="0" algn="l">
              <a:lnSpc>
                <a:spcPct val="2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•It the application is a tool for analyzing agricultural crop production quantities, their availability in the market, and the quantities consumed during the annual seasons (winter and summer) in previous years for each region in Jordan. It also monitors the weather conditions in all regions across Jordan.</a:t>
            </a:r>
          </a:p>
          <a:p>
            <a:pPr marL="0" marR="0" algn="l">
              <a:lnSpc>
                <a:spcPct val="2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•The farmer can see the cultivated quantity in dunums for each crop in the current season for each region in Jordan, and to give the farmer some advice about agriculture, the Ministry of Agriculture in Jordan.</a:t>
            </a:r>
          </a:p>
          <a:p>
            <a:pPr marL="0" marR="0" algn="l">
              <a:lnSpc>
                <a:spcPct val="2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One of our project’s features is that it shows the percentage required of each crop in the months of the year and the percentage of the number of farmers who will plant each crop and monitor Weather in all cities Jordan.</a:t>
            </a:r>
          </a:p>
          <a:p>
            <a:pPr marL="0" marR="0" algn="just">
              <a:lnSpc>
                <a:spcPct val="200000"/>
              </a:lnSpc>
              <a:spcBef>
                <a:spcPts val="0"/>
              </a:spcBef>
              <a:spcAft>
                <a:spcPts val="0"/>
              </a:spcAft>
            </a:pPr>
            <a:r>
              <a:rPr lang="en-US" sz="1100" b="1" dirty="0">
                <a:effectLst/>
                <a:latin typeface="Times New Roman" panose="02020603050405020304" pitchFamily="18" charset="0"/>
                <a:ea typeface="Times New Roman" panose="02020603050405020304" pitchFamily="18" charset="0"/>
              </a:rPr>
              <a:t>Figure 1</a:t>
            </a:r>
            <a:r>
              <a:rPr lang="en-US" sz="1100" dirty="0">
                <a:effectLst/>
                <a:latin typeface="Times New Roman" panose="02020603050405020304" pitchFamily="18" charset="0"/>
                <a:ea typeface="Times New Roman" panose="02020603050405020304" pitchFamily="18" charset="0"/>
              </a:rPr>
              <a:t> shows the </a:t>
            </a:r>
            <a:r>
              <a:rPr lang="en-US" sz="1100" b="1" u="sng" dirty="0">
                <a:effectLst/>
                <a:latin typeface="Times New Roman" panose="02020603050405020304" pitchFamily="18" charset="0"/>
                <a:ea typeface="Times New Roman" panose="02020603050405020304" pitchFamily="18" charset="0"/>
              </a:rPr>
              <a:t>context diagram </a:t>
            </a:r>
            <a:r>
              <a:rPr lang="en-US" sz="1100" dirty="0">
                <a:effectLst/>
                <a:latin typeface="Times New Roman" panose="02020603050405020304" pitchFamily="18" charset="0"/>
                <a:ea typeface="Times New Roman" panose="02020603050405020304" pitchFamily="18" charset="0"/>
              </a:rPr>
              <a:t>for the system. Farmers can login and logout, then can upload data about how much they will plant and which kind of plant they will plant, and they can send messages and receive messages. The Ministry of Agriculture in Jordan(Admin) ) can show analytics about crops and send messages and receive messages with farmers.</a:t>
            </a:r>
          </a:p>
        </p:txBody>
      </p:sp>
    </p:spTree>
    <p:extLst>
      <p:ext uri="{BB962C8B-B14F-4D97-AF65-F5344CB8AC3E}">
        <p14:creationId xmlns:p14="http://schemas.microsoft.com/office/powerpoint/2010/main" val="139146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C070B9-F0B3-95E7-EE5C-0642462D833F}"/>
              </a:ext>
            </a:extLst>
          </p:cNvPr>
          <p:cNvSpPr>
            <a:spLocks noGrp="1"/>
          </p:cNvSpPr>
          <p:nvPr>
            <p:ph type="subTitle" idx="1"/>
          </p:nvPr>
        </p:nvSpPr>
        <p:spPr>
          <a:xfrm>
            <a:off x="142043" y="248575"/>
            <a:ext cx="12049957" cy="6427433"/>
          </a:xfrm>
        </p:spPr>
        <p:txBody>
          <a:bodyPr>
            <a:normAutofit fontScale="47500" lnSpcReduction="20000"/>
          </a:bodyPr>
          <a:lstStyle/>
          <a:p>
            <a:pPr algn="l"/>
            <a:r>
              <a:rPr lang="en-US" sz="2900" b="1" dirty="0">
                <a:solidFill>
                  <a:srgbClr val="000080"/>
                </a:solidFill>
                <a:effectLst/>
                <a:latin typeface="Times New Roman" panose="02020603050405020304" pitchFamily="18" charset="0"/>
                <a:cs typeface="Times New Roman" panose="02020603050405020304" pitchFamily="18" charset="0"/>
              </a:rPr>
              <a:t>2.2 Project risks and Product risks</a:t>
            </a:r>
          </a:p>
          <a:p>
            <a:pPr algn="l"/>
            <a:br>
              <a:rPr lang="en-US" sz="1900" b="1" dirty="0">
                <a:solidFill>
                  <a:srgbClr val="000080"/>
                </a:solidFill>
                <a:effectLst/>
                <a:latin typeface="Times New Roman" panose="02020603050405020304" pitchFamily="18" charset="0"/>
                <a:cs typeface="Times New Roman" panose="02020603050405020304" pitchFamily="18" charset="0"/>
              </a:rPr>
            </a:b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various issues arise in our system, and these issues are as follows: </a:t>
            </a:r>
          </a:p>
          <a:p>
            <a:pPr algn="l"/>
            <a:b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Data accuracy.</a:t>
            </a:r>
            <a:b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 farmer can add land, this land is accessed using the coordinates of a location installed on those lands; if the coordinates are incorrect, there is a problem.</a:t>
            </a:r>
            <a:b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To access and benefit from system functions, this system necessitates the user's requirement for Internet access.</a:t>
            </a:r>
          </a:p>
          <a:p>
            <a:pPr algn="l"/>
            <a:b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Requires Regular Maintenance. </a:t>
            </a:r>
          </a:p>
          <a:p>
            <a:pPr algn="l"/>
            <a:b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These are only a few of the issues that can arise in the system and must be addressed.</a:t>
            </a:r>
          </a:p>
          <a:p>
            <a:pPr algn="l"/>
            <a:b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900" b="1" dirty="0">
                <a:solidFill>
                  <a:srgbClr val="000080"/>
                </a:solidFill>
                <a:effectLst/>
                <a:latin typeface="Arial" panose="020B0604020202020204" pitchFamily="34" charset="0"/>
              </a:rPr>
              <a:t>2.3 Feasibility study</a:t>
            </a:r>
            <a:endParaRPr lang="en-US" sz="3400" b="1" dirty="0">
              <a:solidFill>
                <a:srgbClr val="000080"/>
              </a:solidFill>
              <a:effectLst/>
              <a:latin typeface="Arial" panose="020B0604020202020204" pitchFamily="34" charset="0"/>
            </a:endParaRPr>
          </a:p>
          <a:p>
            <a:pPr marL="0" marR="0" algn="l">
              <a:lnSpc>
                <a:spcPct val="200000"/>
              </a:lnSpc>
              <a:spcBef>
                <a:spcPts val="0"/>
              </a:spcBef>
              <a:spcAft>
                <a:spcPts val="0"/>
              </a:spcAft>
            </a:pPr>
            <a:r>
              <a:rPr lang="en-US" sz="2300" dirty="0">
                <a:effectLst/>
                <a:latin typeface="Times New Roman" panose="02020603050405020304" pitchFamily="18" charset="0"/>
                <a:ea typeface="Times New Roman" panose="02020603050405020304" pitchFamily="18" charset="0"/>
              </a:rPr>
              <a:t> Through discussion and after extensive investigation and analysis, our team feels that this system is practicable. We discussed the constraints of available time, resources, and budget to build this system.</a:t>
            </a:r>
          </a:p>
          <a:p>
            <a:pPr marL="0" marR="0" algn="l">
              <a:lnSpc>
                <a:spcPct val="200000"/>
              </a:lnSpc>
              <a:spcBef>
                <a:spcPts val="0"/>
              </a:spcBef>
              <a:spcAft>
                <a:spcPts val="0"/>
              </a:spcAft>
            </a:pPr>
            <a:r>
              <a:rPr lang="en-US" sz="2500" b="1" dirty="0">
                <a:effectLst/>
                <a:latin typeface="Times New Roman" panose="02020603050405020304" pitchFamily="18" charset="0"/>
                <a:ea typeface="Times New Roman" panose="02020603050405020304" pitchFamily="18" charset="0"/>
              </a:rPr>
              <a:t>1. Financial Feasibility:</a:t>
            </a:r>
            <a:endParaRPr lang="en-US" sz="2500" dirty="0">
              <a:effectLst/>
              <a:latin typeface="Times New Roman" panose="02020603050405020304" pitchFamily="18" charset="0"/>
              <a:ea typeface="Times New Roman" panose="02020603050405020304" pitchFamily="18" charset="0"/>
            </a:endParaRPr>
          </a:p>
          <a:p>
            <a:pPr marL="0" marR="0" algn="l">
              <a:lnSpc>
                <a:spcPct val="200000"/>
              </a:lnSpc>
              <a:spcBef>
                <a:spcPts val="0"/>
              </a:spcBef>
              <a:spcAft>
                <a:spcPts val="0"/>
              </a:spcAft>
            </a:pPr>
            <a:r>
              <a:rPr lang="en-US" sz="2500" dirty="0">
                <a:effectLst/>
                <a:latin typeface="Times New Roman" panose="02020603050405020304" pitchFamily="18" charset="0"/>
                <a:ea typeface="Times New Roman" panose="02020603050405020304" pitchFamily="18" charset="0"/>
              </a:rPr>
              <a:t>        We believe that this project does not have any financial risks because it does not offer any product and the only financial requirement is the cost of hiring a development team to implement it,  the project is financially viable.</a:t>
            </a:r>
          </a:p>
          <a:p>
            <a:pPr marL="0" marR="0" algn="l">
              <a:lnSpc>
                <a:spcPct val="200000"/>
              </a:lnSpc>
              <a:spcBef>
                <a:spcPts val="0"/>
              </a:spcBef>
              <a:spcAft>
                <a:spcPts val="0"/>
              </a:spcAft>
            </a:pPr>
            <a:endParaRPr lang="en-US" sz="2500" dirty="0">
              <a:effectLst/>
              <a:latin typeface="Times New Roman" panose="02020603050405020304" pitchFamily="18" charset="0"/>
              <a:ea typeface="Times New Roman" panose="02020603050405020304" pitchFamily="18" charset="0"/>
            </a:endParaRPr>
          </a:p>
          <a:p>
            <a:pPr marL="0" marR="0" algn="l">
              <a:lnSpc>
                <a:spcPct val="200000"/>
              </a:lnSpc>
              <a:spcBef>
                <a:spcPts val="0"/>
              </a:spcBef>
              <a:spcAft>
                <a:spcPts val="0"/>
              </a:spcAft>
            </a:pPr>
            <a:r>
              <a:rPr lang="en-US" sz="2500" b="1" dirty="0">
                <a:effectLst/>
                <a:latin typeface="Times New Roman" panose="02020603050405020304" pitchFamily="18" charset="0"/>
                <a:ea typeface="Times New Roman" panose="02020603050405020304" pitchFamily="18" charset="0"/>
              </a:rPr>
              <a:t>2.Technical Feasibility:</a:t>
            </a:r>
            <a:endParaRPr lang="en-US" sz="2500" dirty="0">
              <a:effectLst/>
              <a:latin typeface="Times New Roman" panose="02020603050405020304" pitchFamily="18" charset="0"/>
              <a:ea typeface="Times New Roman" panose="02020603050405020304" pitchFamily="18" charset="0"/>
            </a:endParaRPr>
          </a:p>
          <a:p>
            <a:pPr marL="0" marR="0" algn="l">
              <a:lnSpc>
                <a:spcPct val="200000"/>
              </a:lnSpc>
              <a:spcBef>
                <a:spcPts val="0"/>
              </a:spcBef>
              <a:spcAft>
                <a:spcPts val="0"/>
              </a:spcAft>
            </a:pPr>
            <a:r>
              <a:rPr lang="en-US" sz="2500" dirty="0">
                <a:effectLst/>
                <a:latin typeface="Times New Roman" panose="02020603050405020304" pitchFamily="18" charset="0"/>
                <a:ea typeface="Times New Roman" panose="02020603050405020304" pitchFamily="18" charset="0"/>
              </a:rPr>
              <a:t>        Our team believes that this project requires technologies reachable for every developer. which are: </a:t>
            </a:r>
            <a:r>
              <a:rPr lang="en-US" sz="2500" i="1" dirty="0">
                <a:effectLst/>
                <a:latin typeface="Times New Roman" panose="02020603050405020304" pitchFamily="18" charset="0"/>
                <a:ea typeface="Times New Roman" panose="02020603050405020304" pitchFamily="18" charset="0"/>
              </a:rPr>
              <a:t>Android Studio</a:t>
            </a:r>
            <a:r>
              <a:rPr lang="en-US" sz="2500" dirty="0">
                <a:effectLst/>
                <a:latin typeface="Times New Roman" panose="02020603050405020304" pitchFamily="18" charset="0"/>
                <a:ea typeface="Times New Roman" panose="02020603050405020304" pitchFamily="18" charset="0"/>
              </a:rPr>
              <a:t>: we will use this technology to implement the system using language dart with framework (flutter) The previous language is used to implement the project’s Frontend, in addition the Backend of the project which we will use (PHP) to implement. </a:t>
            </a:r>
            <a:r>
              <a:rPr lang="en-US" sz="2500" i="1" dirty="0">
                <a:effectLst/>
                <a:latin typeface="Times New Roman" panose="02020603050405020304" pitchFamily="18" charset="0"/>
                <a:ea typeface="Times New Roman" panose="02020603050405020304" pitchFamily="18" charset="0"/>
              </a:rPr>
              <a:t>Data Base</a:t>
            </a:r>
            <a:r>
              <a:rPr lang="en-US" sz="2500" dirty="0">
                <a:effectLst/>
                <a:latin typeface="Times New Roman" panose="02020603050405020304" pitchFamily="18" charset="0"/>
                <a:ea typeface="Times New Roman" panose="02020603050405020304" pitchFamily="18" charset="0"/>
              </a:rPr>
              <a:t>: We will use (MySQL) to design the required database. The project is technically feasible.</a:t>
            </a:r>
          </a:p>
          <a:p>
            <a:pPr marL="0" marR="0" algn="l">
              <a:lnSpc>
                <a:spcPct val="200000"/>
              </a:lnSpc>
              <a:spcBef>
                <a:spcPts val="0"/>
              </a:spcBef>
              <a:spcAft>
                <a:spcPts val="0"/>
              </a:spcAft>
            </a:pPr>
            <a:endParaRPr lang="en-US" sz="2500" dirty="0">
              <a:effectLst/>
              <a:latin typeface="Times New Roman" panose="02020603050405020304" pitchFamily="18" charset="0"/>
              <a:ea typeface="Times New Roman" panose="02020603050405020304" pitchFamily="18" charset="0"/>
            </a:endParaRPr>
          </a:p>
          <a:p>
            <a:pPr marL="0" marR="0" algn="l">
              <a:lnSpc>
                <a:spcPct val="200000"/>
              </a:lnSpc>
              <a:spcBef>
                <a:spcPts val="0"/>
              </a:spcBef>
              <a:spcAft>
                <a:spcPts val="0"/>
              </a:spcAft>
            </a:pPr>
            <a:r>
              <a:rPr lang="en-US" sz="2500" b="1" dirty="0">
                <a:effectLst/>
                <a:latin typeface="Times New Roman" panose="02020603050405020304" pitchFamily="18" charset="0"/>
                <a:ea typeface="Times New Roman" panose="02020603050405020304" pitchFamily="18" charset="0"/>
              </a:rPr>
              <a:t>3.Legally Feasibility: </a:t>
            </a:r>
            <a:r>
              <a:rPr lang="en-US" sz="2500" dirty="0">
                <a:effectLst/>
                <a:latin typeface="Times New Roman" panose="02020603050405020304" pitchFamily="18" charset="0"/>
                <a:ea typeface="Times New Roman" panose="02020603050405020304" pitchFamily="18" charset="0"/>
              </a:rPr>
              <a:t>We need the approval of the Ministry of Agriculture.</a:t>
            </a:r>
          </a:p>
          <a:p>
            <a:pPr algn="l"/>
            <a:endParaRPr lang="en-US" dirty="0"/>
          </a:p>
        </p:txBody>
      </p:sp>
    </p:spTree>
    <p:extLst>
      <p:ext uri="{BB962C8B-B14F-4D97-AF65-F5344CB8AC3E}">
        <p14:creationId xmlns:p14="http://schemas.microsoft.com/office/powerpoint/2010/main" val="16810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3822-39CA-40D9-647E-94368A25478E}"/>
              </a:ext>
            </a:extLst>
          </p:cNvPr>
          <p:cNvSpPr>
            <a:spLocks noGrp="1"/>
          </p:cNvSpPr>
          <p:nvPr>
            <p:ph type="ctrTitle"/>
          </p:nvPr>
        </p:nvSpPr>
        <p:spPr>
          <a:xfrm>
            <a:off x="1038687" y="133165"/>
            <a:ext cx="9629313" cy="1571348"/>
          </a:xfrm>
        </p:spPr>
        <p:txBody>
          <a:bodyPr/>
          <a:lstStyle/>
          <a:p>
            <a:r>
              <a:rPr lang="en-US" sz="900" b="1" cap="all" dirty="0">
                <a:solidFill>
                  <a:schemeClr val="accent1">
                    <a:lumMod val="50000"/>
                  </a:schemeClr>
                </a:solidFill>
                <a:effectLst/>
                <a:latin typeface="Arial" panose="020B0604020202020204" pitchFamily="34" charset="0"/>
              </a:rPr>
              <a:t>CHAPTER 3: </a:t>
            </a:r>
            <a:r>
              <a:rPr lang="en-US" sz="2400" b="1" cap="all" dirty="0">
                <a:solidFill>
                  <a:schemeClr val="accent1">
                    <a:lumMod val="50000"/>
                  </a:schemeClr>
                </a:solidFill>
                <a:effectLst/>
                <a:latin typeface="Arial" panose="020B0604020202020204" pitchFamily="34" charset="0"/>
              </a:rPr>
              <a:t>Related Existing System</a:t>
            </a:r>
            <a:br>
              <a:rPr lang="en-US" sz="1800" b="1" cap="all" dirty="0">
                <a:solidFill>
                  <a:schemeClr val="accent1">
                    <a:lumMod val="50000"/>
                  </a:schemeClr>
                </a:solidFill>
                <a:effectLst/>
                <a:latin typeface="Arial" panose="020B0604020202020204" pitchFamily="34" charset="0"/>
              </a:rPr>
            </a:br>
            <a:br>
              <a:rPr lang="en-US" sz="1800" b="1" cap="all" dirty="0">
                <a:solidFill>
                  <a:schemeClr val="accent1">
                    <a:lumMod val="50000"/>
                  </a:schemeClr>
                </a:solidFill>
                <a:effectLst/>
                <a:latin typeface="Arial" panose="020B0604020202020204" pitchFamily="34" charset="0"/>
              </a:rPr>
            </a:br>
            <a:endParaRPr lang="en-US" dirty="0">
              <a:solidFill>
                <a:schemeClr val="accent1">
                  <a:lumMod val="50000"/>
                </a:schemeClr>
              </a:solidFill>
            </a:endParaRPr>
          </a:p>
        </p:txBody>
      </p:sp>
      <p:sp>
        <p:nvSpPr>
          <p:cNvPr id="4" name="Rectangle 3">
            <a:extLst>
              <a:ext uri="{FF2B5EF4-FFF2-40B4-BE49-F238E27FC236}">
                <a16:creationId xmlns:a16="http://schemas.microsoft.com/office/drawing/2014/main" id="{195057A7-BACA-FDF3-11CC-9E8A1E712204}"/>
              </a:ext>
            </a:extLst>
          </p:cNvPr>
          <p:cNvSpPr/>
          <p:nvPr/>
        </p:nvSpPr>
        <p:spPr>
          <a:xfrm>
            <a:off x="0" y="603682"/>
            <a:ext cx="7963271" cy="369332"/>
          </a:xfrm>
          <a:prstGeom prst="rect">
            <a:avLst/>
          </a:prstGeom>
          <a:noFill/>
        </p:spPr>
        <p:txBody>
          <a:bodyPr wrap="square" lIns="91440" tIns="45720" rIns="91440" bIns="45720">
            <a:spAutoFit/>
          </a:bodyPr>
          <a:lstStyle/>
          <a:p>
            <a:r>
              <a:rPr lang="en-US" dirty="0">
                <a:solidFill>
                  <a:schemeClr val="tx1">
                    <a:lumMod val="95000"/>
                    <a:lumOff val="5000"/>
                  </a:schemeClr>
                </a:solidFill>
                <a:effectLst>
                  <a:outerShdw blurRad="38100" dist="38100" dir="2700000" algn="tl">
                    <a:srgbClr val="000000">
                      <a:alpha val="43137"/>
                    </a:srgbClr>
                  </a:outerShdw>
                </a:effectLst>
              </a:rPr>
              <a:t> - distinguish project from other existing systems.</a:t>
            </a:r>
          </a:p>
        </p:txBody>
      </p:sp>
      <p:graphicFrame>
        <p:nvGraphicFramePr>
          <p:cNvPr id="7" name="Table 6">
            <a:extLst>
              <a:ext uri="{FF2B5EF4-FFF2-40B4-BE49-F238E27FC236}">
                <a16:creationId xmlns:a16="http://schemas.microsoft.com/office/drawing/2014/main" id="{B3E19FC1-188E-1768-8FDB-ECF0DCB3F1E7}"/>
              </a:ext>
            </a:extLst>
          </p:cNvPr>
          <p:cNvGraphicFramePr>
            <a:graphicFrameLocks noGrp="1"/>
          </p:cNvGraphicFramePr>
          <p:nvPr>
            <p:extLst>
              <p:ext uri="{D42A27DB-BD31-4B8C-83A1-F6EECF244321}">
                <p14:modId xmlns:p14="http://schemas.microsoft.com/office/powerpoint/2010/main" val="3736882895"/>
              </p:ext>
            </p:extLst>
          </p:nvPr>
        </p:nvGraphicFramePr>
        <p:xfrm>
          <a:off x="204186" y="973013"/>
          <a:ext cx="11644544" cy="5751818"/>
        </p:xfrm>
        <a:graphic>
          <a:graphicData uri="http://schemas.openxmlformats.org/drawingml/2006/table">
            <a:tbl>
              <a:tblPr firstRow="1" firstCol="1" bandRow="1">
                <a:tableStyleId>{5C22544A-7EE6-4342-B048-85BDC9FD1C3A}</a:tableStyleId>
              </a:tblPr>
              <a:tblGrid>
                <a:gridCol w="2397550">
                  <a:extLst>
                    <a:ext uri="{9D8B030D-6E8A-4147-A177-3AD203B41FA5}">
                      <a16:colId xmlns:a16="http://schemas.microsoft.com/office/drawing/2014/main" val="3434934490"/>
                    </a:ext>
                  </a:extLst>
                </a:gridCol>
                <a:gridCol w="1310073">
                  <a:extLst>
                    <a:ext uri="{9D8B030D-6E8A-4147-A177-3AD203B41FA5}">
                      <a16:colId xmlns:a16="http://schemas.microsoft.com/office/drawing/2014/main" val="2329563407"/>
                    </a:ext>
                  </a:extLst>
                </a:gridCol>
                <a:gridCol w="1092382">
                  <a:extLst>
                    <a:ext uri="{9D8B030D-6E8A-4147-A177-3AD203B41FA5}">
                      <a16:colId xmlns:a16="http://schemas.microsoft.com/office/drawing/2014/main" val="3585827520"/>
                    </a:ext>
                  </a:extLst>
                </a:gridCol>
                <a:gridCol w="1746437">
                  <a:extLst>
                    <a:ext uri="{9D8B030D-6E8A-4147-A177-3AD203B41FA5}">
                      <a16:colId xmlns:a16="http://schemas.microsoft.com/office/drawing/2014/main" val="4063372052"/>
                    </a:ext>
                  </a:extLst>
                </a:gridCol>
                <a:gridCol w="5098102">
                  <a:extLst>
                    <a:ext uri="{9D8B030D-6E8A-4147-A177-3AD203B41FA5}">
                      <a16:colId xmlns:a16="http://schemas.microsoft.com/office/drawing/2014/main" val="2397320836"/>
                    </a:ext>
                  </a:extLst>
                </a:gridCol>
              </a:tblGrid>
              <a:tr h="466640">
                <a:tc>
                  <a:txBody>
                    <a:bodyPr/>
                    <a:lstStyle/>
                    <a:p>
                      <a:pPr marL="0" marR="0" algn="l">
                        <a:lnSpc>
                          <a:spcPct val="200000"/>
                        </a:lnSpc>
                        <a:spcBef>
                          <a:spcPts val="200"/>
                        </a:spcBef>
                        <a:spcAft>
                          <a:spcPts val="200"/>
                        </a:spcAft>
                      </a:pPr>
                      <a:r>
                        <a:rPr lang="en-US" sz="1400" dirty="0">
                          <a:effectLst/>
                        </a:rPr>
                        <a:t>Advantages</a:t>
                      </a:r>
                      <a:endParaRPr lang="en-US" sz="14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1400" dirty="0">
                          <a:effectLst/>
                        </a:rPr>
                        <a:t>AGMRI</a:t>
                      </a:r>
                      <a:endParaRPr lang="en-US" sz="14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1400" dirty="0">
                          <a:effectLst/>
                        </a:rPr>
                        <a:t>Tend</a:t>
                      </a:r>
                      <a:endParaRPr lang="en-US" sz="14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1400" dirty="0" err="1">
                          <a:effectLst/>
                        </a:rPr>
                        <a:t>Agworld</a:t>
                      </a:r>
                      <a:endParaRPr lang="en-US" sz="14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1400" dirty="0">
                          <a:effectLst/>
                        </a:rPr>
                        <a:t>Organizing agricultural production(our project)</a:t>
                      </a:r>
                      <a:endParaRPr lang="en-US" sz="1400" dirty="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2367971406"/>
                  </a:ext>
                </a:extLst>
              </a:tr>
              <a:tr h="690829">
                <a:tc>
                  <a:txBody>
                    <a:bodyPr/>
                    <a:lstStyle/>
                    <a:p>
                      <a:pPr marL="0" marR="0" algn="l">
                        <a:lnSpc>
                          <a:spcPct val="200000"/>
                        </a:lnSpc>
                        <a:spcBef>
                          <a:spcPts val="200"/>
                        </a:spcBef>
                        <a:spcAft>
                          <a:spcPts val="200"/>
                        </a:spcAft>
                      </a:pPr>
                      <a:r>
                        <a:rPr lang="en-US" sz="1200">
                          <a:effectLst/>
                        </a:rPr>
                        <a:t>View the proportions of crops grown in country</a:t>
                      </a:r>
                      <a:endParaRPr lang="en-US" sz="12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dirty="0">
                          <a:effectLst/>
                        </a:rPr>
                        <a:t>✔</a:t>
                      </a:r>
                      <a:endParaRPr lang="en-US" sz="7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2151380" algn="l">
                        <a:spcBef>
                          <a:spcPts val="200"/>
                        </a:spcBef>
                        <a:spcAft>
                          <a:spcPts val="200"/>
                        </a:spcAft>
                      </a:pPr>
                      <a:r>
                        <a:rPr lang="en-US" sz="700" dirty="0">
                          <a:effectLst/>
                        </a:rPr>
                        <a:t>✔</a:t>
                      </a:r>
                      <a:endParaRPr lang="en-US" sz="700" dirty="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3602729896"/>
                  </a:ext>
                </a:extLst>
              </a:tr>
              <a:tr h="318909">
                <a:tc>
                  <a:txBody>
                    <a:bodyPr/>
                    <a:lstStyle/>
                    <a:p>
                      <a:pPr marL="0" marR="0" algn="l">
                        <a:lnSpc>
                          <a:spcPct val="200000"/>
                        </a:lnSpc>
                        <a:spcBef>
                          <a:spcPts val="200"/>
                        </a:spcBef>
                        <a:spcAft>
                          <a:spcPts val="200"/>
                        </a:spcAft>
                      </a:pPr>
                      <a:r>
                        <a:rPr lang="en-US" sz="1200">
                          <a:effectLst/>
                        </a:rPr>
                        <a:t>Notifications and Alerts</a:t>
                      </a:r>
                      <a:endParaRPr lang="en-US" sz="12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2646673732"/>
                  </a:ext>
                </a:extLst>
              </a:tr>
              <a:tr h="690829">
                <a:tc>
                  <a:txBody>
                    <a:bodyPr/>
                    <a:lstStyle/>
                    <a:p>
                      <a:pPr marL="0" marR="0" algn="l">
                        <a:lnSpc>
                          <a:spcPct val="200000"/>
                        </a:lnSpc>
                        <a:spcBef>
                          <a:spcPts val="200"/>
                        </a:spcBef>
                        <a:spcAft>
                          <a:spcPts val="200"/>
                        </a:spcAft>
                      </a:pPr>
                      <a:r>
                        <a:rPr lang="en-US" sz="1200">
                          <a:effectLst/>
                        </a:rPr>
                        <a:t>communicate with each other(farmers)</a:t>
                      </a:r>
                      <a:endParaRPr lang="en-US" sz="12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en-US" sz="700" dirty="0">
                          <a:effectLst/>
                        </a:rPr>
                        <a:t>✔</a:t>
                      </a:r>
                      <a:endParaRPr lang="en-US" sz="700" dirty="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2747790780"/>
                  </a:ext>
                </a:extLst>
              </a:tr>
              <a:tr h="690829">
                <a:tc>
                  <a:txBody>
                    <a:bodyPr/>
                    <a:lstStyle/>
                    <a:p>
                      <a:pPr marL="0" marR="0" algn="l">
                        <a:lnSpc>
                          <a:spcPct val="200000"/>
                        </a:lnSpc>
                        <a:spcBef>
                          <a:spcPts val="200"/>
                        </a:spcBef>
                        <a:spcAft>
                          <a:spcPts val="200"/>
                        </a:spcAft>
                      </a:pPr>
                      <a:r>
                        <a:rPr lang="en-US" sz="1200">
                          <a:effectLst/>
                        </a:rPr>
                        <a:t>Provide analyzes about crops in the last years</a:t>
                      </a:r>
                      <a:endParaRPr lang="en-US" sz="12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dirty="0">
                          <a:effectLst/>
                        </a:rPr>
                        <a:t>✖</a:t>
                      </a:r>
                      <a:endParaRPr lang="en-US" sz="7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dirty="0">
                          <a:effectLst/>
                        </a:rPr>
                        <a:t>✔</a:t>
                      </a:r>
                      <a:endParaRPr lang="en-US" sz="700" dirty="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2560150037"/>
                  </a:ext>
                </a:extLst>
              </a:tr>
              <a:tr h="690829">
                <a:tc>
                  <a:txBody>
                    <a:bodyPr/>
                    <a:lstStyle/>
                    <a:p>
                      <a:pPr marL="0" marR="0" algn="l">
                        <a:lnSpc>
                          <a:spcPct val="200000"/>
                        </a:lnSpc>
                        <a:spcBef>
                          <a:spcPts val="200"/>
                        </a:spcBef>
                        <a:spcAft>
                          <a:spcPts val="200"/>
                        </a:spcAft>
                      </a:pPr>
                      <a:r>
                        <a:rPr lang="en-US" sz="1200" dirty="0">
                          <a:effectLst/>
                        </a:rPr>
                        <a:t>Provide what the market needs of crops</a:t>
                      </a:r>
                      <a:endParaRPr lang="en-US" sz="12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dirty="0">
                          <a:effectLst/>
                        </a:rPr>
                        <a:t>✖</a:t>
                      </a:r>
                      <a:endParaRPr lang="en-US" sz="7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2215057134"/>
                  </a:ext>
                </a:extLst>
              </a:tr>
              <a:tr h="433472">
                <a:tc>
                  <a:txBody>
                    <a:bodyPr/>
                    <a:lstStyle/>
                    <a:p>
                      <a:pPr marL="0" marR="0" algn="l">
                        <a:lnSpc>
                          <a:spcPct val="200000"/>
                        </a:lnSpc>
                        <a:spcBef>
                          <a:spcPts val="200"/>
                        </a:spcBef>
                        <a:spcAft>
                          <a:spcPts val="200"/>
                        </a:spcAft>
                      </a:pPr>
                      <a:r>
                        <a:rPr lang="en-US" sz="1200">
                          <a:effectLst/>
                        </a:rPr>
                        <a:t>monitored weather in every day</a:t>
                      </a:r>
                      <a:endParaRPr lang="en-US" sz="12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1178174062"/>
                  </a:ext>
                </a:extLst>
              </a:tr>
              <a:tr h="690829">
                <a:tc>
                  <a:txBody>
                    <a:bodyPr/>
                    <a:lstStyle/>
                    <a:p>
                      <a:pPr marL="0" marR="0" algn="l">
                        <a:lnSpc>
                          <a:spcPct val="200000"/>
                        </a:lnSpc>
                        <a:spcBef>
                          <a:spcPts val="200"/>
                        </a:spcBef>
                        <a:spcAft>
                          <a:spcPts val="200"/>
                        </a:spcAft>
                      </a:pPr>
                      <a:r>
                        <a:rPr lang="en-US" sz="1200">
                          <a:effectLst/>
                        </a:rPr>
                        <a:t>optimize productivity and streamline operations about crops</a:t>
                      </a:r>
                      <a:endParaRPr lang="en-US" sz="12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3712678757"/>
                  </a:ext>
                </a:extLst>
              </a:tr>
              <a:tr h="387823">
                <a:tc>
                  <a:txBody>
                    <a:bodyPr/>
                    <a:lstStyle/>
                    <a:p>
                      <a:pPr marL="0" marR="0" algn="l">
                        <a:lnSpc>
                          <a:spcPct val="200000"/>
                        </a:lnSpc>
                        <a:spcBef>
                          <a:spcPts val="200"/>
                        </a:spcBef>
                        <a:spcAft>
                          <a:spcPts val="200"/>
                        </a:spcAft>
                      </a:pPr>
                      <a:r>
                        <a:rPr lang="en-US" sz="1200" dirty="0">
                          <a:effectLst/>
                        </a:rPr>
                        <a:t>support a lot of languages</a:t>
                      </a:r>
                      <a:endParaRPr lang="en-US" sz="12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3313267203"/>
                  </a:ext>
                </a:extLst>
              </a:tr>
              <a:tr h="690829">
                <a:tc>
                  <a:txBody>
                    <a:bodyPr/>
                    <a:lstStyle/>
                    <a:p>
                      <a:pPr marL="0" marR="0" algn="l">
                        <a:lnSpc>
                          <a:spcPct val="200000"/>
                        </a:lnSpc>
                        <a:spcBef>
                          <a:spcPts val="200"/>
                        </a:spcBef>
                        <a:spcAft>
                          <a:spcPts val="200"/>
                        </a:spcAft>
                      </a:pPr>
                      <a:r>
                        <a:rPr lang="en-US" sz="1200" dirty="0">
                          <a:effectLst/>
                        </a:rPr>
                        <a:t>Generate reports about crops and weather every day</a:t>
                      </a:r>
                      <a:endParaRPr lang="en-US" sz="1200" dirty="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rtl="1">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a:effectLst/>
                        </a:rPr>
                        <a:t>✖</a:t>
                      </a:r>
                      <a:endParaRPr lang="en-US" sz="700">
                        <a:effectLst/>
                        <a:latin typeface="Times New Roman" panose="02020603050405020304" pitchFamily="18" charset="0"/>
                        <a:ea typeface="Times New Roman" panose="02020603050405020304" pitchFamily="18" charset="0"/>
                      </a:endParaRPr>
                    </a:p>
                  </a:txBody>
                  <a:tcPr marL="42561" marR="42561" marT="0" marB="0"/>
                </a:tc>
                <a:tc>
                  <a:txBody>
                    <a:bodyPr/>
                    <a:lstStyle/>
                    <a:p>
                      <a:pPr marL="0" marR="0" algn="l">
                        <a:lnSpc>
                          <a:spcPct val="200000"/>
                        </a:lnSpc>
                        <a:spcBef>
                          <a:spcPts val="200"/>
                        </a:spcBef>
                        <a:spcAft>
                          <a:spcPts val="200"/>
                        </a:spcAft>
                      </a:pPr>
                      <a:r>
                        <a:rPr lang="ar-JO" sz="700" dirty="0">
                          <a:effectLst/>
                        </a:rPr>
                        <a:t>✔</a:t>
                      </a:r>
                      <a:endParaRPr lang="en-US" sz="700" dirty="0">
                        <a:effectLst/>
                        <a:latin typeface="Times New Roman" panose="02020603050405020304" pitchFamily="18" charset="0"/>
                        <a:ea typeface="Times New Roman" panose="02020603050405020304" pitchFamily="18" charset="0"/>
                      </a:endParaRPr>
                    </a:p>
                  </a:txBody>
                  <a:tcPr marL="42561" marR="42561" marT="0" marB="0"/>
                </a:tc>
                <a:extLst>
                  <a:ext uri="{0D108BD9-81ED-4DB2-BD59-A6C34878D82A}">
                    <a16:rowId xmlns:a16="http://schemas.microsoft.com/office/drawing/2014/main" val="1673152411"/>
                  </a:ext>
                </a:extLst>
              </a:tr>
            </a:tbl>
          </a:graphicData>
        </a:graphic>
      </p:graphicFrame>
    </p:spTree>
    <p:extLst>
      <p:ext uri="{BB962C8B-B14F-4D97-AF65-F5344CB8AC3E}">
        <p14:creationId xmlns:p14="http://schemas.microsoft.com/office/powerpoint/2010/main" val="215820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135D-06B1-DAF0-B6F0-3232849657B2}"/>
              </a:ext>
            </a:extLst>
          </p:cNvPr>
          <p:cNvSpPr>
            <a:spLocks noGrp="1"/>
          </p:cNvSpPr>
          <p:nvPr>
            <p:ph type="title"/>
          </p:nvPr>
        </p:nvSpPr>
        <p:spPr>
          <a:xfrm>
            <a:off x="1979720" y="-1"/>
            <a:ext cx="9374079" cy="1269507"/>
          </a:xfrm>
        </p:spPr>
        <p:txBody>
          <a:bodyPr>
            <a:normAutofit/>
          </a:bodyPr>
          <a:lstStyle/>
          <a:p>
            <a:r>
              <a:rPr lang="en-US" sz="1000" b="1" cap="all" dirty="0">
                <a:solidFill>
                  <a:schemeClr val="accent1">
                    <a:lumMod val="50000"/>
                  </a:schemeClr>
                </a:solidFill>
                <a:effectLst/>
                <a:latin typeface="Arial" panose="020B0604020202020204" pitchFamily="34" charset="0"/>
              </a:rPr>
              <a:t>CHAPTER 4: </a:t>
            </a:r>
            <a:r>
              <a:rPr lang="en-US" sz="2000" b="1" cap="all" dirty="0">
                <a:solidFill>
                  <a:srgbClr val="000080"/>
                </a:solidFill>
                <a:effectLst/>
                <a:latin typeface="Arial" panose="020B0604020202020204" pitchFamily="34" charset="0"/>
              </a:rPr>
              <a:t>Requirement Engineering and Analysis</a:t>
            </a:r>
            <a:br>
              <a:rPr lang="en-US" sz="1800" b="1" cap="all" dirty="0">
                <a:solidFill>
                  <a:srgbClr val="000080"/>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5B6FCA1-FED7-2C48-2FB9-990CD6462941}"/>
              </a:ext>
            </a:extLst>
          </p:cNvPr>
          <p:cNvSpPr>
            <a:spLocks noGrp="1"/>
          </p:cNvSpPr>
          <p:nvPr>
            <p:ph idx="1"/>
          </p:nvPr>
        </p:nvSpPr>
        <p:spPr>
          <a:xfrm>
            <a:off x="390617" y="1038687"/>
            <a:ext cx="10963183" cy="5138276"/>
          </a:xfrm>
        </p:spPr>
        <p:txBody>
          <a:bodyPr>
            <a:normAutofit fontScale="85000" lnSpcReduction="10000"/>
          </a:bodyPr>
          <a:lstStyle/>
          <a:p>
            <a:pPr marL="0" marR="0" indent="0" algn="just">
              <a:lnSpc>
                <a:spcPct val="200000"/>
              </a:lnSpc>
              <a:spcBef>
                <a:spcPts val="1800"/>
              </a:spcBef>
              <a:spcAft>
                <a:spcPts val="0"/>
              </a:spcAft>
              <a:buNone/>
            </a:pPr>
            <a:r>
              <a:rPr lang="en-US" sz="2400" b="1" dirty="0">
                <a:solidFill>
                  <a:srgbClr val="000080"/>
                </a:solidFill>
                <a:effectLst/>
                <a:latin typeface="Arial" panose="020B0604020202020204" pitchFamily="34" charset="0"/>
              </a:rPr>
              <a:t>4.1 Used Techniques</a:t>
            </a:r>
          </a:p>
          <a:p>
            <a:pPr marL="0" marR="0" indent="0">
              <a:lnSpc>
                <a:spcPct val="200000"/>
              </a:lnSpc>
              <a:spcBef>
                <a:spcPts val="0"/>
              </a:spcBef>
              <a:spcAft>
                <a:spcPts val="0"/>
              </a:spcAft>
              <a:buNone/>
            </a:pPr>
            <a:r>
              <a:rPr lang="en-US" sz="2100" b="1" dirty="0">
                <a:effectLst/>
                <a:latin typeface="Times New Roman" panose="02020603050405020304" pitchFamily="18" charset="0"/>
                <a:ea typeface="Times New Roman" panose="02020603050405020304" pitchFamily="18" charset="0"/>
              </a:rPr>
              <a:t>Brainstorming</a:t>
            </a:r>
            <a:endParaRPr lang="en-US" sz="21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This helped us when we thought of providing new ideas or solutions to problems     that faced our farmers in the last few years.</a:t>
            </a:r>
          </a:p>
          <a:p>
            <a:pPr marL="0" marR="0" indent="0">
              <a:lnSpc>
                <a:spcPct val="200000"/>
              </a:lnSpc>
              <a:spcBef>
                <a:spcPts val="0"/>
              </a:spcBef>
              <a:spcAft>
                <a:spcPts val="0"/>
              </a:spcAft>
              <a:buNone/>
            </a:pPr>
            <a:r>
              <a:rPr lang="en-US" sz="2100" b="1" dirty="0">
                <a:effectLst/>
                <a:latin typeface="Times New Roman" panose="02020603050405020304" pitchFamily="18" charset="0"/>
                <a:ea typeface="Times New Roman" panose="02020603050405020304" pitchFamily="18" charset="0"/>
              </a:rPr>
              <a:t> Monitoring</a:t>
            </a:r>
            <a:endParaRPr lang="en-US" sz="21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For three months, we asked the farmers about the results that confirm the problem that we identified by using Brainstorming.</a:t>
            </a:r>
          </a:p>
          <a:p>
            <a:pPr marL="342900" marR="0" lvl="0" indent="-342900">
              <a:lnSpc>
                <a:spcPct val="2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We asked the farmers in Jordan about the problem to collect as much information as possible.</a:t>
            </a:r>
          </a:p>
          <a:p>
            <a:pPr marL="0" marR="0" indent="0">
              <a:lnSpc>
                <a:spcPct val="200000"/>
              </a:lnSpc>
              <a:spcBef>
                <a:spcPts val="0"/>
              </a:spcBef>
              <a:spcAft>
                <a:spcPts val="0"/>
              </a:spcAft>
              <a:buNone/>
            </a:pPr>
            <a:r>
              <a:rPr lang="en-US" sz="2100" b="1" dirty="0">
                <a:effectLst/>
                <a:latin typeface="Times New Roman" panose="02020603050405020304" pitchFamily="18" charset="0"/>
                <a:ea typeface="Times New Roman" panose="02020603050405020304" pitchFamily="18" charset="0"/>
              </a:rPr>
              <a:t>Group interview</a:t>
            </a:r>
            <a:endParaRPr lang="en-US" sz="21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Our collaborative team engaged in weekly interviews to explore innovative solutions to this problem, this approach allowed us to gather diverse perspectives from various stakeholders.</a:t>
            </a:r>
          </a:p>
          <a:p>
            <a:endParaRPr lang="en-US" dirty="0"/>
          </a:p>
        </p:txBody>
      </p:sp>
    </p:spTree>
    <p:extLst>
      <p:ext uri="{BB962C8B-B14F-4D97-AF65-F5344CB8AC3E}">
        <p14:creationId xmlns:p14="http://schemas.microsoft.com/office/powerpoint/2010/main" val="219319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F6A4-C4B2-3ADE-CCFD-379E727DD1DD}"/>
              </a:ext>
            </a:extLst>
          </p:cNvPr>
          <p:cNvSpPr>
            <a:spLocks noGrp="1"/>
          </p:cNvSpPr>
          <p:nvPr>
            <p:ph type="ctrTitle"/>
          </p:nvPr>
        </p:nvSpPr>
        <p:spPr>
          <a:xfrm>
            <a:off x="0" y="204186"/>
            <a:ext cx="10668001" cy="1171853"/>
          </a:xfrm>
        </p:spPr>
        <p:txBody>
          <a:bodyPr>
            <a:normAutofit/>
          </a:bodyPr>
          <a:lstStyle/>
          <a:p>
            <a:pPr algn="l"/>
            <a:r>
              <a:rPr lang="en-US" sz="1800" b="1" dirty="0">
                <a:solidFill>
                  <a:srgbClr val="000080"/>
                </a:solidFill>
                <a:effectLst/>
                <a:latin typeface="Arial" panose="020B0604020202020204" pitchFamily="34" charset="0"/>
              </a:rPr>
              <a:t>4.2 Functional Requirement &amp; Modelling</a:t>
            </a:r>
            <a:br>
              <a:rPr lang="en-US" sz="1800" b="1" dirty="0">
                <a:solidFill>
                  <a:srgbClr val="000080"/>
                </a:solidFill>
                <a:effectLst/>
                <a:latin typeface="Arial" panose="020B0604020202020204" pitchFamily="34" charset="0"/>
              </a:rPr>
            </a:br>
            <a:endParaRPr lang="en-US" dirty="0"/>
          </a:p>
        </p:txBody>
      </p:sp>
      <p:graphicFrame>
        <p:nvGraphicFramePr>
          <p:cNvPr id="4" name="Table 3">
            <a:extLst>
              <a:ext uri="{FF2B5EF4-FFF2-40B4-BE49-F238E27FC236}">
                <a16:creationId xmlns:a16="http://schemas.microsoft.com/office/drawing/2014/main" id="{86040E0E-4341-7B10-59F5-DF4C986B75BB}"/>
              </a:ext>
            </a:extLst>
          </p:cNvPr>
          <p:cNvGraphicFramePr>
            <a:graphicFrameLocks noGrp="1"/>
          </p:cNvGraphicFramePr>
          <p:nvPr>
            <p:extLst>
              <p:ext uri="{D42A27DB-BD31-4B8C-83A1-F6EECF244321}">
                <p14:modId xmlns:p14="http://schemas.microsoft.com/office/powerpoint/2010/main" val="3149449008"/>
              </p:ext>
            </p:extLst>
          </p:nvPr>
        </p:nvGraphicFramePr>
        <p:xfrm>
          <a:off x="133165" y="585926"/>
          <a:ext cx="11799903" cy="6161106"/>
        </p:xfrm>
        <a:graphic>
          <a:graphicData uri="http://schemas.openxmlformats.org/drawingml/2006/table">
            <a:tbl>
              <a:tblPr firstRow="1" firstCol="1" bandRow="1">
                <a:tableStyleId>{5C22544A-7EE6-4342-B048-85BDC9FD1C3A}</a:tableStyleId>
              </a:tblPr>
              <a:tblGrid>
                <a:gridCol w="1786538">
                  <a:extLst>
                    <a:ext uri="{9D8B030D-6E8A-4147-A177-3AD203B41FA5}">
                      <a16:colId xmlns:a16="http://schemas.microsoft.com/office/drawing/2014/main" val="2579598494"/>
                    </a:ext>
                  </a:extLst>
                </a:gridCol>
                <a:gridCol w="10013365">
                  <a:extLst>
                    <a:ext uri="{9D8B030D-6E8A-4147-A177-3AD203B41FA5}">
                      <a16:colId xmlns:a16="http://schemas.microsoft.com/office/drawing/2014/main" val="2692356960"/>
                    </a:ext>
                  </a:extLst>
                </a:gridCol>
              </a:tblGrid>
              <a:tr h="488735">
                <a:tc>
                  <a:txBody>
                    <a:bodyPr/>
                    <a:lstStyle/>
                    <a:p>
                      <a:pPr marL="0" marR="0" algn="just">
                        <a:lnSpc>
                          <a:spcPct val="200000"/>
                        </a:lnSpc>
                        <a:spcBef>
                          <a:spcPts val="200"/>
                        </a:spcBef>
                        <a:spcAft>
                          <a:spcPts val="200"/>
                        </a:spcAft>
                      </a:pPr>
                      <a:r>
                        <a:rPr lang="en-US" sz="1400" dirty="0">
                          <a:effectLst/>
                        </a:rPr>
                        <a:t>Actor (User)</a:t>
                      </a:r>
                      <a:endParaRPr lang="en-US" sz="1400" dirty="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a:effectLst/>
                        </a:rPr>
                        <a:t>Functional Requirement</a:t>
                      </a:r>
                      <a:endParaRPr lang="en-US" sz="140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3135220851"/>
                  </a:ext>
                </a:extLst>
              </a:tr>
              <a:tr h="532180">
                <a:tc>
                  <a:txBody>
                    <a:bodyPr/>
                    <a:lstStyle/>
                    <a:p>
                      <a:pPr marL="0" marR="0" algn="just">
                        <a:lnSpc>
                          <a:spcPct val="200000"/>
                        </a:lnSpc>
                        <a:spcBef>
                          <a:spcPts val="200"/>
                        </a:spcBef>
                        <a:spcAft>
                          <a:spcPts val="20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a:effectLst/>
                        </a:rPr>
                        <a:t>The system shall allow the user to log in with his information to the system, if he is singed up before</a:t>
                      </a:r>
                      <a:endParaRPr lang="en-US" sz="140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3237013168"/>
                  </a:ext>
                </a:extLst>
              </a:tr>
              <a:tr h="401125">
                <a:tc>
                  <a:txBody>
                    <a:bodyPr/>
                    <a:lstStyle/>
                    <a:p>
                      <a:pPr marL="0" marR="0" algn="just">
                        <a:lnSpc>
                          <a:spcPct val="200000"/>
                        </a:lnSpc>
                        <a:spcBef>
                          <a:spcPts val="200"/>
                        </a:spcBef>
                        <a:spcAft>
                          <a:spcPts val="200"/>
                        </a:spcAft>
                      </a:pPr>
                      <a:r>
                        <a:rPr lang="en-US" sz="1400">
                          <a:effectLst/>
                        </a:rPr>
                        <a:t>2</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a:effectLst/>
                        </a:rPr>
                        <a:t>The system shall allow the user to see their profile</a:t>
                      </a:r>
                      <a:endParaRPr lang="en-US" sz="140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423240359"/>
                  </a:ext>
                </a:extLst>
              </a:tr>
              <a:tr h="419872">
                <a:tc>
                  <a:txBody>
                    <a:bodyPr/>
                    <a:lstStyle/>
                    <a:p>
                      <a:pPr marL="0" marR="0" algn="just">
                        <a:lnSpc>
                          <a:spcPct val="200000"/>
                        </a:lnSpc>
                        <a:spcBef>
                          <a:spcPts val="200"/>
                        </a:spcBef>
                        <a:spcAft>
                          <a:spcPts val="200"/>
                        </a:spcAft>
                      </a:pPr>
                      <a:r>
                        <a:rPr lang="en-US" sz="1400">
                          <a:effectLst/>
                        </a:rPr>
                        <a:t>3</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a:effectLst/>
                        </a:rPr>
                        <a:t>The system shall allow the user to update their profile.</a:t>
                      </a:r>
                      <a:endParaRPr lang="en-US" sz="140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3218969211"/>
                  </a:ext>
                </a:extLst>
              </a:tr>
              <a:tr h="532180">
                <a:tc>
                  <a:txBody>
                    <a:bodyPr/>
                    <a:lstStyle/>
                    <a:p>
                      <a:pPr marL="0" marR="0" algn="just">
                        <a:lnSpc>
                          <a:spcPct val="200000"/>
                        </a:lnSpc>
                        <a:spcBef>
                          <a:spcPts val="200"/>
                        </a:spcBef>
                        <a:spcAft>
                          <a:spcPts val="200"/>
                        </a:spcAft>
                      </a:pPr>
                      <a:r>
                        <a:rPr lang="en-US" sz="1400">
                          <a:effectLst/>
                        </a:rPr>
                        <a:t>4</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a:effectLst/>
                        </a:rPr>
                        <a:t>The system shall allow the user to change password by E-mail or phone number when they forgot it.</a:t>
                      </a:r>
                      <a:endParaRPr lang="en-US" sz="140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1240801343"/>
                  </a:ext>
                </a:extLst>
              </a:tr>
              <a:tr h="528935">
                <a:tc>
                  <a:txBody>
                    <a:bodyPr/>
                    <a:lstStyle/>
                    <a:p>
                      <a:pPr marL="0" marR="0" algn="just">
                        <a:lnSpc>
                          <a:spcPct val="200000"/>
                        </a:lnSpc>
                        <a:spcBef>
                          <a:spcPts val="200"/>
                        </a:spcBef>
                        <a:spcAft>
                          <a:spcPts val="200"/>
                        </a:spcAft>
                      </a:pPr>
                      <a:r>
                        <a:rPr lang="en-US" sz="1400">
                          <a:effectLst/>
                        </a:rPr>
                        <a:t>5</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a:effectLst/>
                        </a:rPr>
                        <a:t>The system shall allow the user to see the list of cultivated land for each crops and city.</a:t>
                      </a:r>
                      <a:endParaRPr lang="en-US" sz="140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1711252685"/>
                  </a:ext>
                </a:extLst>
              </a:tr>
              <a:tr h="528935">
                <a:tc>
                  <a:txBody>
                    <a:bodyPr/>
                    <a:lstStyle/>
                    <a:p>
                      <a:pPr marL="0" marR="0" algn="just">
                        <a:lnSpc>
                          <a:spcPct val="200000"/>
                        </a:lnSpc>
                        <a:spcBef>
                          <a:spcPts val="200"/>
                        </a:spcBef>
                        <a:spcAft>
                          <a:spcPts val="200"/>
                        </a:spcAft>
                      </a:pPr>
                      <a:r>
                        <a:rPr lang="en-US" sz="1400">
                          <a:effectLst/>
                        </a:rPr>
                        <a:t>6</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dirty="0">
                          <a:effectLst/>
                        </a:rPr>
                        <a:t>The system shall allow the user to Post messages and add comments on other posts.</a:t>
                      </a:r>
                      <a:endParaRPr lang="en-US" sz="1400" dirty="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2144031403"/>
                  </a:ext>
                </a:extLst>
              </a:tr>
              <a:tr h="528935">
                <a:tc>
                  <a:txBody>
                    <a:bodyPr/>
                    <a:lstStyle/>
                    <a:p>
                      <a:pPr marL="0" marR="0" algn="just">
                        <a:lnSpc>
                          <a:spcPct val="200000"/>
                        </a:lnSpc>
                        <a:spcBef>
                          <a:spcPts val="200"/>
                        </a:spcBef>
                        <a:spcAft>
                          <a:spcPts val="200"/>
                        </a:spcAft>
                      </a:pPr>
                      <a:r>
                        <a:rPr lang="en-US" sz="1400">
                          <a:effectLst/>
                        </a:rPr>
                        <a:t>7</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a:effectLst/>
                        </a:rPr>
                        <a:t>The system shall allow track and display the quantity of vegetables and fruits produced per city in Jordan.</a:t>
                      </a:r>
                      <a:endParaRPr lang="en-US" sz="140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3285086639"/>
                  </a:ext>
                </a:extLst>
              </a:tr>
              <a:tr h="869024">
                <a:tc>
                  <a:txBody>
                    <a:bodyPr/>
                    <a:lstStyle/>
                    <a:p>
                      <a:pPr marL="0" marR="0" algn="just">
                        <a:lnSpc>
                          <a:spcPct val="200000"/>
                        </a:lnSpc>
                        <a:spcBef>
                          <a:spcPts val="200"/>
                        </a:spcBef>
                        <a:spcAft>
                          <a:spcPts val="200"/>
                        </a:spcAft>
                      </a:pPr>
                      <a:r>
                        <a:rPr lang="en-US" sz="1400">
                          <a:effectLst/>
                        </a:rPr>
                        <a:t>8</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a:effectLst/>
                        </a:rPr>
                        <a:t>The system shall allow Farmers should be able to add, update, and delete information about the crops they want to grow.</a:t>
                      </a:r>
                      <a:endParaRPr lang="en-US" sz="140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186139855"/>
                  </a:ext>
                </a:extLst>
              </a:tr>
              <a:tr h="528935">
                <a:tc>
                  <a:txBody>
                    <a:bodyPr/>
                    <a:lstStyle/>
                    <a:p>
                      <a:pPr marL="0" marR="0" algn="just">
                        <a:lnSpc>
                          <a:spcPct val="200000"/>
                        </a:lnSpc>
                        <a:spcBef>
                          <a:spcPts val="200"/>
                        </a:spcBef>
                        <a:spcAft>
                          <a:spcPts val="200"/>
                        </a:spcAft>
                      </a:pPr>
                      <a:r>
                        <a:rPr lang="en-US" sz="1400">
                          <a:effectLst/>
                        </a:rPr>
                        <a:t>9</a:t>
                      </a:r>
                      <a:endParaRPr lang="en-US" sz="140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dirty="0">
                          <a:effectLst/>
                        </a:rPr>
                        <a:t>The system shall allow Farmers should be able to see weather condition every day</a:t>
                      </a:r>
                      <a:endParaRPr lang="en-US" sz="1400" dirty="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165627771"/>
                  </a:ext>
                </a:extLst>
              </a:tr>
              <a:tr h="401125">
                <a:tc>
                  <a:txBody>
                    <a:bodyPr/>
                    <a:lstStyle/>
                    <a:p>
                      <a:pPr marL="0" marR="0" algn="just">
                        <a:lnSpc>
                          <a:spcPct val="200000"/>
                        </a:lnSpc>
                        <a:spcBef>
                          <a:spcPts val="200"/>
                        </a:spcBef>
                        <a:spcAft>
                          <a:spcPts val="200"/>
                        </a:spcAft>
                      </a:pPr>
                      <a:r>
                        <a:rPr lang="en-US" sz="1400" dirty="0">
                          <a:effectLst/>
                        </a:rPr>
                        <a:t>10</a:t>
                      </a:r>
                      <a:endParaRPr lang="en-US" sz="1400" dirty="0">
                        <a:effectLst/>
                        <a:latin typeface="Times New Roman" panose="02020603050405020304" pitchFamily="18" charset="0"/>
                        <a:ea typeface="Times New Roman" panose="02020603050405020304" pitchFamily="18" charset="0"/>
                      </a:endParaRPr>
                    </a:p>
                  </a:txBody>
                  <a:tcPr marL="43098" marR="43098" marT="0" marB="0"/>
                </a:tc>
                <a:tc>
                  <a:txBody>
                    <a:bodyPr/>
                    <a:lstStyle/>
                    <a:p>
                      <a:pPr marL="0" marR="0" algn="just">
                        <a:lnSpc>
                          <a:spcPct val="200000"/>
                        </a:lnSpc>
                        <a:spcBef>
                          <a:spcPts val="200"/>
                        </a:spcBef>
                        <a:spcAft>
                          <a:spcPts val="200"/>
                        </a:spcAft>
                      </a:pPr>
                      <a:r>
                        <a:rPr lang="en-US" sz="1400" dirty="0">
                          <a:effectLst/>
                        </a:rPr>
                        <a:t> the system shall allow help and support services to both users .</a:t>
                      </a:r>
                      <a:endParaRPr lang="en-US" sz="1400" dirty="0">
                        <a:effectLst/>
                        <a:latin typeface="Times New Roman" panose="02020603050405020304" pitchFamily="18" charset="0"/>
                        <a:ea typeface="Times New Roman" panose="02020603050405020304" pitchFamily="18" charset="0"/>
                      </a:endParaRPr>
                    </a:p>
                  </a:txBody>
                  <a:tcPr marL="43098" marR="43098" marT="0" marB="0"/>
                </a:tc>
                <a:extLst>
                  <a:ext uri="{0D108BD9-81ED-4DB2-BD59-A6C34878D82A}">
                    <a16:rowId xmlns:a16="http://schemas.microsoft.com/office/drawing/2014/main" val="3144171957"/>
                  </a:ext>
                </a:extLst>
              </a:tr>
              <a:tr h="401125">
                <a:tc>
                  <a:txBody>
                    <a:bodyPr/>
                    <a:lstStyle/>
                    <a:p>
                      <a:pPr marL="0" marR="0" algn="just">
                        <a:lnSpc>
                          <a:spcPct val="200000"/>
                        </a:lnSpc>
                        <a:spcBef>
                          <a:spcPts val="200"/>
                        </a:spcBef>
                        <a:spcAft>
                          <a:spcPts val="200"/>
                        </a:spcAft>
                      </a:pPr>
                      <a:r>
                        <a:rPr lang="en-US" sz="1400" dirty="0">
                          <a:effectLst/>
                          <a:latin typeface="Times New Roman" panose="02020603050405020304" pitchFamily="18" charset="0"/>
                          <a:ea typeface="Times New Roman" panose="02020603050405020304" pitchFamily="18" charset="0"/>
                        </a:rPr>
                        <a:t>11</a:t>
                      </a:r>
                    </a:p>
                  </a:txBody>
                  <a:tcPr marL="43098" marR="43098" marT="0" marB="0"/>
                </a:tc>
                <a:tc>
                  <a:txBody>
                    <a:bodyPr/>
                    <a:lstStyle/>
                    <a:p>
                      <a:pPr marL="0" marR="0" algn="just">
                        <a:lnSpc>
                          <a:spcPct val="200000"/>
                        </a:lnSpc>
                        <a:spcBef>
                          <a:spcPts val="200"/>
                        </a:spcBef>
                        <a:spcAft>
                          <a:spcPts val="200"/>
                        </a:spcAft>
                      </a:pPr>
                      <a:r>
                        <a:rPr lang="en-US" sz="1400" dirty="0">
                          <a:effectLst/>
                          <a:latin typeface="Times New Roman" panose="02020603050405020304" pitchFamily="18" charset="0"/>
                          <a:ea typeface="Times New Roman" panose="02020603050405020304" pitchFamily="18" charset="0"/>
                        </a:rPr>
                        <a:t>the system shall allow user switch language in Application</a:t>
                      </a:r>
                    </a:p>
                  </a:txBody>
                  <a:tcPr marL="43098" marR="43098" marT="0" marB="0"/>
                </a:tc>
                <a:extLst>
                  <a:ext uri="{0D108BD9-81ED-4DB2-BD59-A6C34878D82A}">
                    <a16:rowId xmlns:a16="http://schemas.microsoft.com/office/drawing/2014/main" val="3830638407"/>
                  </a:ext>
                </a:extLst>
              </a:tr>
            </a:tbl>
          </a:graphicData>
        </a:graphic>
      </p:graphicFrame>
    </p:spTree>
    <p:extLst>
      <p:ext uri="{BB962C8B-B14F-4D97-AF65-F5344CB8AC3E}">
        <p14:creationId xmlns:p14="http://schemas.microsoft.com/office/powerpoint/2010/main" val="2980389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314</TotalTime>
  <Words>3218</Words>
  <Application>Microsoft Office PowerPoint</Application>
  <PresentationFormat>Widescreen</PresentationFormat>
  <Paragraphs>400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Avenir Next LT Pro</vt:lpstr>
      <vt:lpstr>Calibri</vt:lpstr>
      <vt:lpstr>Calibri Light</vt:lpstr>
      <vt:lpstr>Symbol</vt:lpstr>
      <vt:lpstr>Times New Roman</vt:lpstr>
      <vt:lpstr>Office Theme</vt:lpstr>
      <vt:lpstr> “Organizing Agricultural Production”</vt:lpstr>
      <vt:lpstr>Chapter 1 :   Introduction </vt:lpstr>
      <vt:lpstr>1.1 Overview Work will be done to activate a special application under the name Organizing Agricultural Production, and the application will contain a set of instructions for farmers and set the goal of the application to help farmers know the suitable crop for cultivation. He developed several information about agricultural crops, how they are available in Jordan, their seasons, cultivation, etc., and reformed the marketing process inside Jordan and Observing weather and weather conditions in all regions of Jordan.   1.2 Project Motivation We came up with this idea due to there is no guide for farmers on what and when to plant a specific crop, including the presence of an abundance amounts of some agricultural products. This project is one of the planning projects which proposed a new idea for Jordan such Organizing Agricultural Production, importance of the project Improving and maintaining agricultural products and their availability in all markets on an ongoing basis and Giving each agricultural product its right in the markets  and Developing agriculture in Jordan in general. </vt:lpstr>
      <vt:lpstr>1.3 Problem Statement The lack of structure in agricultural output, namely the cultivation of diverse plant crops, particularly vegetables, in Jordan, is the issue this project seeks to address. The biggest problem is the lack of instructions for farmers on what and when to grow a specific crops, and not observing weather and weather conditions in all city of Jordan. which causes several issues. This includes an overstock of some agricultural goods that lowers prices because of an unchecked growth in supply, resulting in large losses for farmers. Contrarily, poor production management can result in a shortage of some agricultural products or their unavailability at certain times of the year, raising costs and straining customers' budgets.   1.4 Project Aim and Objectives The aim of the " Organizing Agricultural Production " project is to address the problem of unregulated agricultural production in Jordan. The project aims to develop and implement application that will provide farmers with guidance on what to plant and when to plant it, based on the local weather and soil conditions, in order to optimize crop yields and reduce losses. The platform will also allow for better coordination between farmers, distributors, and consumers, and will ultimately contribute to a more stable and sustainable agricultural sector in Jordan.   </vt:lpstr>
      <vt:lpstr>Chapter 2 :    Planning phase</vt:lpstr>
      <vt:lpstr>PowerPoint Presentation</vt:lpstr>
      <vt:lpstr>CHAPTER 3: Related Existing System  </vt:lpstr>
      <vt:lpstr>CHAPTER 4: Requirement Engineering and Analysis </vt:lpstr>
      <vt:lpstr>4.2 Functional Requirement &amp; Modelling </vt:lpstr>
      <vt:lpstr>PowerPoint Presentation</vt:lpstr>
      <vt:lpstr>4.2.1 Use Case Diagram </vt:lpstr>
      <vt:lpstr>PowerPoint Presentation</vt:lpstr>
      <vt:lpstr>4.4 Nonfunctional Requirements: Quality &amp; Constraints</vt:lpstr>
      <vt:lpstr>CHAPTER 5: Architecture &amp; Design </vt:lpstr>
      <vt:lpstr>5.2 Software Detailed Design </vt:lpstr>
      <vt:lpstr>PowerPoint Presentation</vt:lpstr>
      <vt:lpstr>5.2.2 Class Diagram </vt:lpstr>
      <vt:lpstr>5.2.3 State transition Diagram </vt:lpstr>
      <vt:lpstr>5.2.4 Data Storage Organization </vt:lpstr>
      <vt:lpstr>CHAPTER 6:  Implementation Plan &amp; Prototyping </vt:lpstr>
      <vt:lpstr>CHAPTER 7: Testing Plan </vt:lpstr>
      <vt:lpstr>PowerPoint Presentation</vt:lpstr>
      <vt:lpstr>Conclusions        In conclusion, the proposed system has been developed with a farmers-centered approach, considering the specific needs and requirements of the farmers. The system encompasses various aspects that cater to the needs of all farmers who will utilize it. Whether individuals have small or large farms, this system will prove to be beneficial and valuable to them. By addressing the concerns and requirements of farmers, we have ensured that the system is inclusive and relevant to a wide range of farmers.   Through the implementation of our "Organizing Agricultural Production" project, we aspire to empower farmers, enhance productivity, and contribute to the overall growth and development of Jordan's agricultural sector.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“Organizing Agricultural Production”</dc:title>
  <dc:creator>IBRAHIM RA'ID HAJRAS</dc:creator>
  <cp:lastModifiedBy>IBRAHIM RA'ID HAJRAS</cp:lastModifiedBy>
  <cp:revision>12</cp:revision>
  <dcterms:created xsi:type="dcterms:W3CDTF">2023-06-14T00:14:19Z</dcterms:created>
  <dcterms:modified xsi:type="dcterms:W3CDTF">2023-06-25T18:16:35Z</dcterms:modified>
</cp:coreProperties>
</file>