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4" r:id="rId6"/>
    <p:sldId id="266" r:id="rId7"/>
    <p:sldId id="267" r:id="rId8"/>
    <p:sldId id="262" r:id="rId9"/>
    <p:sldId id="263" r:id="rId10"/>
    <p:sldId id="269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01"/>
    <a:srgbClr val="FFAF9F"/>
    <a:srgbClr val="2A000F"/>
    <a:srgbClr val="48001A"/>
    <a:srgbClr val="4400EE"/>
    <a:srgbClr val="6C1A00"/>
    <a:srgbClr val="58004E"/>
    <a:srgbClr val="FE9202"/>
    <a:srgbClr val="80008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66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14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080" y="1044700"/>
            <a:ext cx="7631835" cy="183246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79" y="3640685"/>
            <a:ext cx="7631836" cy="642397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36" y="281104"/>
            <a:ext cx="822960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11" y="569389"/>
            <a:ext cx="6252689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11" y="1180209"/>
            <a:ext cx="6252689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346721"/>
            <a:ext cx="8076896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6440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3680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6440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3680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8260" y="891995"/>
            <a:ext cx="4275740" cy="1640354"/>
          </a:xfrm>
        </p:spPr>
        <p:txBody>
          <a:bodyPr>
            <a:normAutofit fontScale="90000"/>
          </a:bodyPr>
          <a:lstStyle/>
          <a:p>
            <a:pPr algn="ctr"/>
            <a:r>
              <a:rPr lang="da-DK" sz="3000" b="1" dirty="0"/>
              <a:t>Linear </a:t>
            </a:r>
            <a:r>
              <a:rPr lang="da-DK" sz="3000" b="1" dirty="0" smtClean="0"/>
              <a:t>Regression Model For Imdb </a:t>
            </a:r>
            <a:r>
              <a:rPr lang="da-DK" sz="3000" b="1" dirty="0"/>
              <a:t>Dataset</a:t>
            </a:r>
            <a:br>
              <a:rPr lang="da-DK" sz="3000" b="1" dirty="0"/>
            </a:br>
            <a:r>
              <a:rPr lang="da-DK" sz="3000" b="1" dirty="0"/>
              <a:t>By</a:t>
            </a:r>
            <a:r>
              <a:rPr lang="da-DK" sz="3000" b="1" dirty="0" smtClean="0"/>
              <a:t/>
            </a:r>
            <a:br>
              <a:rPr lang="da-DK" sz="3000" b="1" dirty="0" smtClean="0"/>
            </a:br>
            <a:r>
              <a:rPr lang="da-DK" sz="3000" b="1" dirty="0"/>
              <a:t/>
            </a:r>
            <a:br>
              <a:rPr lang="da-DK" sz="3000" b="1" dirty="0"/>
            </a:br>
            <a:r>
              <a:rPr lang="da-DK" sz="3000" b="1" dirty="0" smtClean="0"/>
              <a:t>Eng. Hesham Doom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="" xmlns:a16="http://schemas.microsoft.com/office/drawing/2014/main" id="{5A292AEA-2528-46C0-B426-95822B6141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D8B7B198-E4DF-43CD-AD8C-1998843237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29" y="0"/>
            <a:ext cx="9143771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2BE67753-EA0E-4819-8D22-0B6600CF72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22701" y="2988"/>
            <a:ext cx="7032474" cy="51435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D76D63AC-0421-45EC-B383-E79A61A78C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977552" y="2989"/>
            <a:ext cx="7329574" cy="51435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B997A32E-7032-4107-9C8B-99DB59EDD52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="" xmlns:a16="http://schemas.microsoft.com/office/drawing/2014/main" id="{943BB27F-1470-42CA-91FF-D94BC691C8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E997B002-17FD-47B3-A06A-76802FE15CE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="" xmlns:a16="http://schemas.microsoft.com/office/drawing/2014/main" id="{E401EA35-9D2E-43B7-860F-EBB8A6C3E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F8C44827-3D81-4FF9-B4A5-5650D1B20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F613D97F-F6DF-4D32-AD91-209A80E7A2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82B0ED5C-927D-4C5F-8F27-1B403820B9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518BDB-11B4-42BF-A163-01E01BA9E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048" y="1156801"/>
            <a:ext cx="3890132" cy="1790939"/>
          </a:xfrm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 sz="3900" dirty="0">
                <a:solidFill>
                  <a:schemeClr val="tx2"/>
                </a:solidFill>
              </a:rPr>
              <a:t>Thank you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87F87F1B-42BA-4AC7-A4E2-41544DDB2C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229" y="-3116"/>
            <a:ext cx="1886211" cy="1630750"/>
            <a:chOff x="-305" y="-4155"/>
            <a:chExt cx="2514948" cy="2174333"/>
          </a:xfrm>
        </p:grpSpPr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68B53067-4E48-4E71-A6A9-A8CAABAFBF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06D1A0D3-4BB8-41D9-9CE7-2884C83F448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81E20F06-3B09-4B89-A36B-AB8BFBCCA5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6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DAE6C3D7-7D5B-4926-877D-45F117BB6B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967346A5-7569-4F15-AB5D-BE3DADF192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10800000">
            <a:off x="7264295" y="3512750"/>
            <a:ext cx="1886211" cy="1630750"/>
            <a:chOff x="-305" y="-4155"/>
            <a:chExt cx="2514948" cy="2174333"/>
          </a:xfrm>
        </p:grpSpPr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E1951533-A568-4765-AB1F-F71D9AFDE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A7214F52-4F3F-4C96-A62E-F1401D6C04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="" xmlns:a16="http://schemas.microsoft.com/office/drawing/2014/main" id="{023146A1-291C-4FA0-AB5B-EB04D42398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6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="" xmlns:a16="http://schemas.microsoft.com/office/drawing/2014/main" id="{62977932-2B03-4899-8306-5002CEE68E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389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6" y="262320"/>
            <a:ext cx="8076894" cy="920985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/>
              <a:t>Analysis and project </a:t>
            </a:r>
            <a:r>
              <a:rPr lang="en-US" dirty="0" smtClean="0"/>
              <a:t>dimensions.</a:t>
            </a:r>
            <a:endParaRPr lang="ar-SA" dirty="0" smtClean="0"/>
          </a:p>
          <a:p>
            <a:r>
              <a:rPr lang="en-US" dirty="0"/>
              <a:t>Results from database </a:t>
            </a:r>
            <a:r>
              <a:rPr lang="en-US" dirty="0" smtClean="0"/>
              <a:t>analysis</a:t>
            </a:r>
            <a:endParaRPr lang="ar-SA" dirty="0" smtClean="0"/>
          </a:p>
          <a:p>
            <a:r>
              <a:rPr lang="en-US" dirty="0" smtClean="0"/>
              <a:t>Machine </a:t>
            </a:r>
            <a:r>
              <a:rPr lang="en-US" dirty="0"/>
              <a:t>learning Model (Linear Regression</a:t>
            </a:r>
            <a:r>
              <a:rPr lang="en-US" dirty="0" smtClean="0"/>
              <a:t>)</a:t>
            </a:r>
          </a:p>
          <a:p>
            <a:r>
              <a:rPr lang="en-US" dirty="0"/>
              <a:t>Conclusions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092" y="433880"/>
            <a:ext cx="6252708" cy="725349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092" y="1128287"/>
            <a:ext cx="6252689" cy="3511061"/>
          </a:xfrm>
        </p:spPr>
        <p:txBody>
          <a:bodyPr/>
          <a:lstStyle/>
          <a:p>
            <a:pPr algn="ctr"/>
            <a:r>
              <a:rPr lang="en-US" dirty="0" smtClean="0"/>
              <a:t>As a specialized agency in business analysis, we received a request from an investor to find out the main reason for making films achieve high income. Accordingly, this study was prepared to provide the best </a:t>
            </a:r>
            <a:r>
              <a:rPr lang="en-US" dirty="0" err="1" smtClean="0"/>
              <a:t>results.Our</a:t>
            </a:r>
            <a:r>
              <a:rPr lang="en-US" dirty="0" smtClean="0"/>
              <a:t> goal</a:t>
            </a:r>
            <a:r>
              <a:rPr lang="en-US" b="1" dirty="0" smtClean="0"/>
              <a:t> </a:t>
            </a:r>
            <a:r>
              <a:rPr lang="en-US" b="1" dirty="0"/>
              <a:t>to predict Revenue change compared to other features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3108" y="281175"/>
            <a:ext cx="8164810" cy="763525"/>
          </a:xfrm>
        </p:spPr>
        <p:txBody>
          <a:bodyPr>
            <a:normAutofit/>
          </a:bodyPr>
          <a:lstStyle/>
          <a:p>
            <a:r>
              <a:rPr lang="en-US" b="1" dirty="0"/>
              <a:t>Data Wrangling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Analysis and P</a:t>
            </a:r>
            <a:r>
              <a:rPr lang="en-US" dirty="0" smtClean="0"/>
              <a:t>roject Dimensions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8" y="2036806"/>
            <a:ext cx="6020287" cy="2672814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After preparing the database for the study and processing</a:t>
            </a:r>
            <a:r>
              <a:rPr lang="en-US" dirty="0" smtClean="0"/>
              <a:t>.</a:t>
            </a:r>
            <a:endParaRPr lang="ar-SA" dirty="0" smtClean="0"/>
          </a:p>
          <a:p>
            <a:pPr algn="l"/>
            <a:r>
              <a:rPr lang="en-US" dirty="0"/>
              <a:t>Some important questions were raised</a:t>
            </a:r>
            <a:r>
              <a:rPr lang="en-US" dirty="0" smtClean="0"/>
              <a:t>:</a:t>
            </a:r>
            <a:endParaRPr lang="ar-SA" dirty="0" smtClean="0"/>
          </a:p>
          <a:p>
            <a:pPr algn="l"/>
            <a:r>
              <a:rPr lang="en-US" dirty="0"/>
              <a:t>When were the highest points in which the income increased? </a:t>
            </a:r>
            <a:endParaRPr lang="en-US" dirty="0" smtClean="0"/>
          </a:p>
          <a:p>
            <a:pPr algn="l"/>
            <a:r>
              <a:rPr lang="en-US" dirty="0" smtClean="0"/>
              <a:t>What </a:t>
            </a:r>
            <a:r>
              <a:rPr lang="en-US" dirty="0"/>
              <a:t>are the reasons for </a:t>
            </a:r>
            <a:r>
              <a:rPr lang="en-US" dirty="0" err="1"/>
              <a:t>this?Drop</a:t>
            </a:r>
            <a:r>
              <a:rPr lang="en-US" dirty="0"/>
              <a:t> </a:t>
            </a:r>
            <a:r>
              <a:rPr lang="en-US" dirty="0"/>
              <a:t>unnecessary columns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عنصر نائب للمحتوى 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3108" y="281175"/>
            <a:ext cx="8164810" cy="763525"/>
          </a:xfrm>
        </p:spPr>
        <p:txBody>
          <a:bodyPr>
            <a:normAutofit/>
          </a:bodyPr>
          <a:lstStyle/>
          <a:p>
            <a:r>
              <a:rPr lang="en-US" b="1" dirty="0"/>
              <a:t>Data Wrangling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Results from database analysis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عنصر نائب للمحتوى 5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7556" t="43616" r="54663" b="9366"/>
          <a:stretch/>
        </p:blipFill>
        <p:spPr>
          <a:xfrm>
            <a:off x="4441111" y="1533358"/>
            <a:ext cx="4101219" cy="2870851"/>
          </a:xfrm>
          <a:prstGeom prst="rect">
            <a:avLst/>
          </a:prstGeom>
        </p:spPr>
      </p:pic>
      <p:sp>
        <p:nvSpPr>
          <p:cNvPr id="3" name="عنصر نائب للمحتوى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what are properties which will be associated with highly rated movie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01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3108" y="281175"/>
            <a:ext cx="8164810" cy="763525"/>
          </a:xfrm>
        </p:spPr>
        <p:txBody>
          <a:bodyPr>
            <a:normAutofit/>
          </a:bodyPr>
          <a:lstStyle/>
          <a:p>
            <a:r>
              <a:rPr lang="en-US" b="1" dirty="0"/>
              <a:t>Data Wrangling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Results from database analysis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ar-SA" dirty="0" err="1" smtClean="0"/>
              <a:t>لإ</a:t>
            </a:r>
            <a:r>
              <a:rPr lang="en-US" dirty="0" smtClean="0"/>
              <a:t>his </a:t>
            </a:r>
            <a:r>
              <a:rPr lang="en-US" dirty="0"/>
              <a:t>scatter plot shows us that there is a weak relation ship between vote average and runtime and it shows that the longest movie has a high vote </a:t>
            </a:r>
            <a:r>
              <a:rPr lang="en-US" dirty="0" err="1"/>
              <a:t>avergae</a:t>
            </a:r>
            <a:endParaRPr lang="en-US" dirty="0"/>
          </a:p>
        </p:txBody>
      </p:sp>
      <p:pic>
        <p:nvPicPr>
          <p:cNvPr id="6" name="عنصر نائب للمحتوى 5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7556" t="23466" r="50884" b="36233"/>
          <a:stretch/>
        </p:blipFill>
        <p:spPr>
          <a:xfrm>
            <a:off x="4565513" y="2113635"/>
            <a:ext cx="4574655" cy="249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3108" y="281175"/>
            <a:ext cx="8164810" cy="763525"/>
          </a:xfrm>
        </p:spPr>
        <p:txBody>
          <a:bodyPr>
            <a:normAutofit/>
          </a:bodyPr>
          <a:lstStyle/>
          <a:p>
            <a:r>
              <a:rPr lang="en-US" b="1" dirty="0"/>
              <a:t>Data Wrangling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high budget movie leads to a high voting by people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6" name="عنصر نائب للمحتوى 5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11335" t="30183" r="20658" b="9366"/>
          <a:stretch/>
        </p:blipFill>
        <p:spPr>
          <a:xfrm>
            <a:off x="754375" y="1804320"/>
            <a:ext cx="6413610" cy="32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4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77410" y="0"/>
            <a:ext cx="4275740" cy="1350109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Machine learning </a:t>
            </a:r>
            <a:r>
              <a:rPr lang="en-US" sz="3300" b="1" dirty="0"/>
              <a:t>Model </a:t>
            </a:r>
            <a:r>
              <a:rPr lang="en-US" sz="3300" b="1" dirty="0" smtClean="0"/>
              <a:t>  	</a:t>
            </a:r>
            <a:r>
              <a:rPr lang="en-US" sz="3100" b="1" dirty="0" smtClean="0"/>
              <a:t>(Linear regression</a:t>
            </a:r>
            <a:r>
              <a:rPr lang="en-US" sz="3100" b="1" dirty="0"/>
              <a:t>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6879" y="1197405"/>
            <a:ext cx="4040188" cy="846826"/>
          </a:xfrm>
        </p:spPr>
        <p:txBody>
          <a:bodyPr>
            <a:normAutofit/>
          </a:bodyPr>
          <a:lstStyle/>
          <a:p>
            <a:r>
              <a:rPr lang="en-US" dirty="0" smtClean="0"/>
              <a:t>Algorithm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8" y="2036806"/>
            <a:ext cx="8111040" cy="2672814"/>
          </a:xfrm>
        </p:spPr>
        <p:txBody>
          <a:bodyPr>
            <a:normAutofit/>
          </a:bodyPr>
          <a:lstStyle/>
          <a:p>
            <a:pPr lvl="0" algn="l"/>
            <a:r>
              <a:rPr lang="en-US" dirty="0" smtClean="0"/>
              <a:t>linear </a:t>
            </a:r>
            <a:r>
              <a:rPr lang="en-US" dirty="0"/>
              <a:t>Regression model </a:t>
            </a:r>
            <a:r>
              <a:rPr lang="en-US" dirty="0" smtClean="0"/>
              <a:t> =</a:t>
            </a:r>
            <a:r>
              <a:rPr lang="en-US" altLang="en-US" dirty="0">
                <a:latin typeface="Arial Unicode MS" panose="020B0604020202020204" pitchFamily="34" charset="-128"/>
              </a:rPr>
              <a:t>Testing score: </a:t>
            </a:r>
            <a:r>
              <a:rPr lang="en-US" altLang="en-US" dirty="0" smtClean="0">
                <a:latin typeface="Arial Unicode MS" panose="020B0604020202020204" pitchFamily="34" charset="-128"/>
              </a:rPr>
              <a:t>70.0 </a:t>
            </a:r>
            <a:r>
              <a:rPr lang="en-US" altLang="en-US" dirty="0">
                <a:latin typeface="Arial Unicode MS" panose="020B0604020202020204" pitchFamily="34" charset="-128"/>
              </a:rPr>
              <a:t>% </a:t>
            </a:r>
            <a:endParaRPr lang="en-US" dirty="0" smtClean="0"/>
          </a:p>
          <a:p>
            <a:pPr lvl="0" algn="l"/>
            <a:r>
              <a:rPr lang="en-US" dirty="0" smtClean="0"/>
              <a:t> Decision Tree </a:t>
            </a:r>
            <a:r>
              <a:rPr lang="en-US" dirty="0" err="1" smtClean="0"/>
              <a:t>Regressor</a:t>
            </a:r>
            <a:r>
              <a:rPr lang="en-US" dirty="0" smtClean="0"/>
              <a:t> = </a:t>
            </a:r>
            <a:r>
              <a:rPr lang="en-US" altLang="en-US" dirty="0">
                <a:latin typeface="Arial Unicode MS" panose="020B0604020202020204" pitchFamily="34" charset="-128"/>
              </a:rPr>
              <a:t>Testing score: </a:t>
            </a:r>
            <a:r>
              <a:rPr lang="en-US" altLang="en-US" dirty="0">
                <a:latin typeface="Arial Unicode MS" panose="020B0604020202020204" pitchFamily="34" charset="-128"/>
              </a:rPr>
              <a:t>8</a:t>
            </a:r>
            <a:r>
              <a:rPr lang="en-US" altLang="en-US" dirty="0" smtClean="0">
                <a:latin typeface="Arial Unicode MS" panose="020B0604020202020204" pitchFamily="34" charset="-128"/>
              </a:rPr>
              <a:t>0.0 </a:t>
            </a:r>
            <a:r>
              <a:rPr lang="en-US" altLang="en-US" dirty="0">
                <a:latin typeface="Arial Unicode MS" panose="020B0604020202020204" pitchFamily="34" charset="-128"/>
              </a:rPr>
              <a:t>%</a:t>
            </a:r>
            <a:r>
              <a:rPr lang="en-US" altLang="en-US" sz="800" dirty="0"/>
              <a:t> </a:t>
            </a:r>
            <a:endParaRPr lang="en-US" altLang="en-US" sz="4800" dirty="0">
              <a:latin typeface="Arial" panose="020B0604020202020204" pitchFamily="34" charset="0"/>
            </a:endParaRPr>
          </a:p>
          <a:p>
            <a:pPr lvl="0" algn="l"/>
            <a:r>
              <a:rPr lang="en-US" dirty="0"/>
              <a:t> </a:t>
            </a:r>
            <a:r>
              <a:rPr lang="en-US" dirty="0" err="1" smtClean="0"/>
              <a:t>Kneighbors</a:t>
            </a:r>
            <a:r>
              <a:rPr lang="en-US" dirty="0" smtClean="0"/>
              <a:t> </a:t>
            </a:r>
            <a:r>
              <a:rPr lang="en-US" dirty="0" err="1" smtClean="0"/>
              <a:t>Regresso</a:t>
            </a:r>
            <a:r>
              <a:rPr lang="en-US" dirty="0" smtClean="0"/>
              <a:t> = </a:t>
            </a:r>
            <a:r>
              <a:rPr lang="en-US" altLang="en-US" b="1" dirty="0">
                <a:latin typeface="Arial Unicode MS" panose="020B0604020202020204" pitchFamily="34" charset="-128"/>
              </a:rPr>
              <a:t>Testing score: </a:t>
            </a:r>
            <a:r>
              <a:rPr lang="en-US" altLang="en-US" b="1" dirty="0" smtClean="0">
                <a:latin typeface="Arial Unicode MS" panose="020B0604020202020204" pitchFamily="34" charset="-128"/>
              </a:rPr>
              <a:t>80.0 </a:t>
            </a:r>
            <a:r>
              <a:rPr lang="en-US" altLang="en-US" b="1" dirty="0">
                <a:latin typeface="Arial Unicode MS" panose="020B0604020202020204" pitchFamily="34" charset="-128"/>
              </a:rPr>
              <a:t>%</a:t>
            </a:r>
            <a:r>
              <a:rPr lang="en-US" altLang="en-US" sz="800" b="1" dirty="0"/>
              <a:t> </a:t>
            </a:r>
            <a:endParaRPr lang="en-US" altLang="en-US" sz="4800" b="1" dirty="0">
              <a:latin typeface="Arial" panose="020B0604020202020204" pitchFamily="34" charset="0"/>
            </a:endParaRPr>
          </a:p>
          <a:p>
            <a:pPr algn="l"/>
            <a:endParaRPr lang="en-US" dirty="0" smtClean="0"/>
          </a:p>
        </p:txBody>
      </p:sp>
      <p:sp>
        <p:nvSpPr>
          <p:cNvPr id="2" name="عنصر نائب للمحتوى 1"/>
          <p:cNvSpPr>
            <a:spLocks noGrp="1"/>
          </p:cNvSpPr>
          <p:nvPr>
            <p:ph sz="quarter" idx="4"/>
          </p:nvPr>
        </p:nvSpPr>
        <p:spPr>
          <a:xfrm>
            <a:off x="3808476" y="1960930"/>
            <a:ext cx="4805300" cy="235217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9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77410" y="0"/>
            <a:ext cx="3512215" cy="1350109"/>
          </a:xfrm>
        </p:spPr>
        <p:txBody>
          <a:bodyPr>
            <a:normAutofit/>
          </a:bodyPr>
          <a:lstStyle/>
          <a:p>
            <a:r>
              <a:rPr lang="en-US" b="1" dirty="0"/>
              <a:t>Conclusions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8" y="1350110"/>
            <a:ext cx="8111040" cy="335951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Recommendations</a:t>
            </a:r>
          </a:p>
          <a:p>
            <a:pPr algn="l"/>
            <a:r>
              <a:rPr lang="en-US" dirty="0" smtClean="0"/>
              <a:t>The </a:t>
            </a:r>
            <a:r>
              <a:rPr lang="en-US" dirty="0"/>
              <a:t>revenue increase is developing with to the budget prepared to use them for the film..</a:t>
            </a:r>
            <a:endParaRPr lang="en-US" dirty="0"/>
          </a:p>
          <a:p>
            <a:pPr algn="l"/>
            <a:r>
              <a:rPr lang="en-US" dirty="0"/>
              <a:t>Choosing the right time to release the film is essential, as it affects the number of views and income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 </a:t>
            </a:r>
            <a:r>
              <a:rPr lang="en-US" dirty="0"/>
              <a:t>The popularity of the movie is linked to producing company which increases the income of the film.</a:t>
            </a:r>
            <a:endParaRPr lang="en-US" dirty="0"/>
          </a:p>
        </p:txBody>
      </p:sp>
      <p:sp>
        <p:nvSpPr>
          <p:cNvPr id="2" name="عنصر نائب للمحتوى 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4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عرض على الشاشة (9:16)‏</PresentationFormat>
  <Paragraphs>35</Paragraphs>
  <Slides>10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4" baseType="lpstr">
      <vt:lpstr>Arial Unicode MS</vt:lpstr>
      <vt:lpstr>Arial</vt:lpstr>
      <vt:lpstr>Calibri</vt:lpstr>
      <vt:lpstr>Office Theme</vt:lpstr>
      <vt:lpstr>Linear Regression Model For Imdb Dataset By  Eng. Hesham Doom</vt:lpstr>
      <vt:lpstr>Contents</vt:lpstr>
      <vt:lpstr>Introduction</vt:lpstr>
      <vt:lpstr>Data Wrangling</vt:lpstr>
      <vt:lpstr>Data Wrangling</vt:lpstr>
      <vt:lpstr>Data Wrangling</vt:lpstr>
      <vt:lpstr>Data Wrangling</vt:lpstr>
      <vt:lpstr>Machine learning Model    (Linear regression)</vt:lpstr>
      <vt:lpstr>Conclusions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2021-10-31T05:50:05Z</dcterms:modified>
</cp:coreProperties>
</file>