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4" r:id="rId6"/>
    <p:sldId id="265" r:id="rId7"/>
    <p:sldId id="266" r:id="rId8"/>
    <p:sldId id="261" r:id="rId9"/>
    <p:sldId id="267" r:id="rId10"/>
    <p:sldId id="262" r:id="rId11"/>
    <p:sldId id="263" r:id="rId12"/>
    <p:sldId id="269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01"/>
    <a:srgbClr val="FFAF9F"/>
    <a:srgbClr val="2A000F"/>
    <a:srgbClr val="48001A"/>
    <a:srgbClr val="4400EE"/>
    <a:srgbClr val="6C1A00"/>
    <a:srgbClr val="58004E"/>
    <a:srgbClr val="FE9202"/>
    <a:srgbClr val="80008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660" y="-2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1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80" y="1044700"/>
            <a:ext cx="7631835" cy="183246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79" y="3640685"/>
            <a:ext cx="7631836" cy="642397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36" y="281104"/>
            <a:ext cx="822960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11" y="569389"/>
            <a:ext cx="6252689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11" y="1180209"/>
            <a:ext cx="625268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346721"/>
            <a:ext cx="8076896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6440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3680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6440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3680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8260" y="891995"/>
            <a:ext cx="4275740" cy="1640354"/>
          </a:xfrm>
        </p:spPr>
        <p:txBody>
          <a:bodyPr>
            <a:normAutofit/>
          </a:bodyPr>
          <a:lstStyle/>
          <a:p>
            <a:pPr algn="ctr"/>
            <a:r>
              <a:rPr lang="da-DK" sz="3000" b="1" dirty="0"/>
              <a:t>Linear </a:t>
            </a:r>
            <a:r>
              <a:rPr lang="da-DK" sz="3000" b="1" dirty="0" smtClean="0"/>
              <a:t>Regression Model For Imdb Dataset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77410" y="0"/>
            <a:ext cx="4275740" cy="135010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Machine learning </a:t>
            </a:r>
            <a:r>
              <a:rPr lang="en-US" sz="3300" b="1" dirty="0"/>
              <a:t>Model </a:t>
            </a:r>
            <a:r>
              <a:rPr lang="en-US" sz="3300" b="1" dirty="0" smtClean="0"/>
              <a:t>  	</a:t>
            </a:r>
            <a:r>
              <a:rPr lang="en-US" sz="3100" b="1" dirty="0" smtClean="0"/>
              <a:t>(Linear regression</a:t>
            </a:r>
            <a:r>
              <a:rPr lang="en-US" sz="3100" b="1" dirty="0"/>
              <a:t>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79" y="1197405"/>
            <a:ext cx="4040188" cy="846826"/>
          </a:xfrm>
        </p:spPr>
        <p:txBody>
          <a:bodyPr>
            <a:normAutofit/>
          </a:bodyPr>
          <a:lstStyle/>
          <a:p>
            <a:r>
              <a:rPr lang="en-US" dirty="0" smtClean="0"/>
              <a:t>Algorithm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8" y="2036806"/>
            <a:ext cx="8111040" cy="2672814"/>
          </a:xfrm>
        </p:spPr>
        <p:txBody>
          <a:bodyPr>
            <a:normAutofit/>
          </a:bodyPr>
          <a:lstStyle/>
          <a:p>
            <a:pPr lvl="0" algn="l"/>
            <a:r>
              <a:rPr lang="en-US" dirty="0" smtClean="0"/>
              <a:t>linear </a:t>
            </a:r>
            <a:r>
              <a:rPr lang="en-US" dirty="0"/>
              <a:t>Regression model </a:t>
            </a:r>
            <a:r>
              <a:rPr lang="en-US" dirty="0" smtClean="0"/>
              <a:t> =</a:t>
            </a:r>
            <a:r>
              <a:rPr lang="en-US" altLang="en-US" dirty="0">
                <a:latin typeface="Arial Unicode MS" panose="020B0604020202020204" pitchFamily="34" charset="-128"/>
              </a:rPr>
              <a:t>Testing score: 20.0 % </a:t>
            </a:r>
            <a:endParaRPr lang="en-US" dirty="0" smtClean="0"/>
          </a:p>
          <a:p>
            <a:pPr lvl="0" algn="l"/>
            <a:r>
              <a:rPr lang="en-US" dirty="0" smtClean="0"/>
              <a:t> Decision Tree </a:t>
            </a:r>
            <a:r>
              <a:rPr lang="en-US" dirty="0" err="1" smtClean="0"/>
              <a:t>Regressor</a:t>
            </a:r>
            <a:r>
              <a:rPr lang="en-US" dirty="0" smtClean="0"/>
              <a:t> = </a:t>
            </a:r>
            <a:r>
              <a:rPr lang="en-US" altLang="en-US" dirty="0">
                <a:latin typeface="Arial Unicode MS" panose="020B0604020202020204" pitchFamily="34" charset="-128"/>
              </a:rPr>
              <a:t>Testing score: 40.0 %</a:t>
            </a:r>
            <a:r>
              <a:rPr lang="en-US" altLang="en-US" sz="800" dirty="0"/>
              <a:t> 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lvl="0" algn="l"/>
            <a:r>
              <a:rPr lang="en-US" dirty="0"/>
              <a:t> </a:t>
            </a:r>
            <a:r>
              <a:rPr lang="en-US" dirty="0" err="1" smtClean="0"/>
              <a:t>Kneighbors</a:t>
            </a:r>
            <a:r>
              <a:rPr lang="en-US" dirty="0" smtClean="0"/>
              <a:t> </a:t>
            </a:r>
            <a:r>
              <a:rPr lang="en-US" dirty="0" err="1" smtClean="0"/>
              <a:t>Regresso</a:t>
            </a:r>
            <a:r>
              <a:rPr lang="en-US" dirty="0" smtClean="0"/>
              <a:t> = </a:t>
            </a:r>
            <a:r>
              <a:rPr lang="en-US" altLang="en-US" b="1" dirty="0">
                <a:latin typeface="Arial Unicode MS" panose="020B0604020202020204" pitchFamily="34" charset="-128"/>
              </a:rPr>
              <a:t>Testing score: 50.0 %</a:t>
            </a:r>
            <a:r>
              <a:rPr lang="en-US" altLang="en-US" sz="800" b="1" dirty="0"/>
              <a:t> </a:t>
            </a:r>
            <a:endParaRPr lang="en-US" altLang="en-US" sz="4800" b="1" dirty="0">
              <a:latin typeface="Arial" panose="020B0604020202020204" pitchFamily="34" charset="0"/>
            </a:endParaRPr>
          </a:p>
          <a:p>
            <a:pPr algn="l"/>
            <a:endParaRPr lang="en-US" dirty="0" smtClean="0"/>
          </a:p>
        </p:txBody>
      </p:sp>
      <p:sp>
        <p:nvSpPr>
          <p:cNvPr id="2" name="عنصر نائب للمحتوى 1"/>
          <p:cNvSpPr>
            <a:spLocks noGrp="1"/>
          </p:cNvSpPr>
          <p:nvPr>
            <p:ph sz="quarter" idx="4"/>
          </p:nvPr>
        </p:nvSpPr>
        <p:spPr>
          <a:xfrm>
            <a:off x="4266590" y="1960930"/>
            <a:ext cx="4347185" cy="235217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77410" y="0"/>
            <a:ext cx="3512215" cy="1350109"/>
          </a:xfrm>
        </p:spPr>
        <p:txBody>
          <a:bodyPr>
            <a:normAutofit/>
          </a:bodyPr>
          <a:lstStyle/>
          <a:p>
            <a:r>
              <a:rPr lang="en-US" b="1" dirty="0"/>
              <a:t>Conclusions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8" y="2036806"/>
            <a:ext cx="8111040" cy="267281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There </a:t>
            </a:r>
            <a:r>
              <a:rPr lang="en-US" sz="2500" b="1" dirty="0"/>
              <a:t>many factors that affect movies </a:t>
            </a:r>
            <a:r>
              <a:rPr lang="en-US" dirty="0"/>
              <a:t>and make it unique from one another ,in this project </a:t>
            </a:r>
            <a:r>
              <a:rPr lang="en-US" dirty="0" smtClean="0"/>
              <a:t>I </a:t>
            </a:r>
            <a:r>
              <a:rPr lang="en-US" dirty="0"/>
              <a:t>do </a:t>
            </a:r>
            <a:r>
              <a:rPr lang="en-US" dirty="0" err="1"/>
              <a:t>analyse</a:t>
            </a:r>
            <a:r>
              <a:rPr lang="en-US" dirty="0"/>
              <a:t> these factors and know which of them affect movie popularity</a:t>
            </a:r>
            <a:r>
              <a:rPr lang="en-US" dirty="0" smtClean="0"/>
              <a:t>.</a:t>
            </a:r>
            <a:endParaRPr lang="en-US" dirty="0"/>
          </a:p>
          <a:p>
            <a:pPr algn="l"/>
            <a:r>
              <a:rPr lang="en-US" dirty="0"/>
              <a:t>I also found </a:t>
            </a:r>
            <a:r>
              <a:rPr lang="en-US" b="1" dirty="0"/>
              <a:t>that movies released between </a:t>
            </a:r>
            <a:r>
              <a:rPr lang="en-US" dirty="0"/>
              <a:t>1970-1985,leads  to </a:t>
            </a:r>
            <a:r>
              <a:rPr lang="en-US" b="1" dirty="0"/>
              <a:t>be voted higher than </a:t>
            </a:r>
            <a:r>
              <a:rPr lang="en-US" b="1" dirty="0" smtClean="0"/>
              <a:t>others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 I found the </a:t>
            </a:r>
            <a:r>
              <a:rPr lang="en-US" b="1" dirty="0"/>
              <a:t>score is low when I used linear regression </a:t>
            </a:r>
            <a:r>
              <a:rPr lang="en-US" dirty="0"/>
              <a:t>so I tried another algorithm to improve the score of the </a:t>
            </a:r>
            <a:r>
              <a:rPr lang="en-US" dirty="0" smtClean="0"/>
              <a:t>model. </a:t>
            </a:r>
            <a:endParaRPr lang="en-US" dirty="0"/>
          </a:p>
        </p:txBody>
      </p:sp>
      <p:sp>
        <p:nvSpPr>
          <p:cNvPr id="2" name="عنصر نائب للمحتوى 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5A292AEA-2528-46C0-B426-95822B6141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D8B7B198-E4DF-43CD-AD8C-1998843237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29" y="0"/>
            <a:ext cx="9143771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BE67753-EA0E-4819-8D22-0B6600CF7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2701" y="2988"/>
            <a:ext cx="7032474" cy="51435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D76D63AC-0421-45EC-B383-E79A61A78C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77552" y="2989"/>
            <a:ext cx="7329574" cy="51435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B997A32E-7032-4107-9C8B-99DB59EDD5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943BB27F-1470-42CA-91FF-D94BC691C8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E997B002-17FD-47B3-A06A-76802FE15C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E401EA35-9D2E-43B7-860F-EBB8A6C3E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F8C44827-3D81-4FF9-B4A5-5650D1B20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F613D97F-F6DF-4D32-AD91-209A80E7A2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82B0ED5C-927D-4C5F-8F27-1B403820B9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518BDB-11B4-42BF-A163-01E01BA9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048" y="1156801"/>
            <a:ext cx="3890132" cy="1790939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3900" dirty="0">
                <a:solidFill>
                  <a:schemeClr val="tx2"/>
                </a:solidFill>
              </a:rPr>
              <a:t>Thank you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87F87F1B-42BA-4AC7-A4E2-41544DDB2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229" y="-3116"/>
            <a:ext cx="1886211" cy="1630750"/>
            <a:chOff x="-305" y="-4155"/>
            <a:chExt cx="2514948" cy="2174333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68B53067-4E48-4E71-A6A9-A8CAABAFBF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06D1A0D3-4BB8-41D9-9CE7-2884C83F44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81E20F06-3B09-4B89-A36B-AB8BFBCCA5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6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DAE6C3D7-7D5B-4926-877D-45F117BB6B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967346A5-7569-4F15-AB5D-BE3DADF192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0800000">
            <a:off x="7264295" y="3512750"/>
            <a:ext cx="1886211" cy="1630750"/>
            <a:chOff x="-305" y="-4155"/>
            <a:chExt cx="2514948" cy="2174333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E1951533-A568-4765-AB1F-F71D9AFDE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A7214F52-4F3F-4C96-A62E-F1401D6C04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023146A1-291C-4FA0-AB5B-EB04D42398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6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62977932-2B03-4899-8306-5002CEE68E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89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262320"/>
            <a:ext cx="8076894" cy="920985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Data </a:t>
            </a:r>
            <a:r>
              <a:rPr lang="en-US" dirty="0" smtClean="0"/>
              <a:t>Wrangling</a:t>
            </a:r>
          </a:p>
          <a:p>
            <a:r>
              <a:rPr lang="en-US" dirty="0"/>
              <a:t>Exploratory Data </a:t>
            </a:r>
            <a:r>
              <a:rPr lang="en-US" dirty="0" smtClean="0"/>
              <a:t>Analysis</a:t>
            </a:r>
          </a:p>
          <a:p>
            <a:r>
              <a:rPr lang="en-US" dirty="0"/>
              <a:t>Machine learning Model (Linear Regression</a:t>
            </a:r>
            <a:r>
              <a:rPr lang="en-US" dirty="0" smtClean="0"/>
              <a:t>)</a:t>
            </a:r>
          </a:p>
          <a:p>
            <a:r>
              <a:rPr lang="en-US" dirty="0"/>
              <a:t>Conclusions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092" y="433880"/>
            <a:ext cx="6252708" cy="72534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092" y="1128287"/>
            <a:ext cx="6252689" cy="3511061"/>
          </a:xfrm>
        </p:spPr>
        <p:txBody>
          <a:bodyPr/>
          <a:lstStyle/>
          <a:p>
            <a:pPr algn="ctr"/>
            <a:r>
              <a:rPr lang="en-US" dirty="0" smtClean="0"/>
              <a:t>In this </a:t>
            </a:r>
            <a:r>
              <a:rPr lang="en-US" dirty="0"/>
              <a:t>project </a:t>
            </a:r>
            <a:r>
              <a:rPr lang="en-US" dirty="0" smtClean="0"/>
              <a:t>I </a:t>
            </a:r>
            <a:r>
              <a:rPr lang="en-US" dirty="0"/>
              <a:t>will work on a </a:t>
            </a:r>
            <a:r>
              <a:rPr lang="en-US" dirty="0" err="1" smtClean="0"/>
              <a:t>Imdb</a:t>
            </a:r>
            <a:r>
              <a:rPr lang="en-US" dirty="0" smtClean="0"/>
              <a:t>-movies </a:t>
            </a:r>
            <a:r>
              <a:rPr lang="en-US" dirty="0"/>
              <a:t>data which has the properties for the movies which has been released and my goal </a:t>
            </a: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to </a:t>
            </a:r>
            <a:r>
              <a:rPr lang="en-US" b="1" dirty="0"/>
              <a:t>predict IMDB ratings for movies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3108" y="281175"/>
            <a:ext cx="8164810" cy="763525"/>
          </a:xfrm>
        </p:spPr>
        <p:txBody>
          <a:bodyPr>
            <a:normAutofit/>
          </a:bodyPr>
          <a:lstStyle/>
          <a:p>
            <a:r>
              <a:rPr lang="en-US" b="1" dirty="0"/>
              <a:t>Data Wrangling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8" y="2036806"/>
            <a:ext cx="4645941" cy="2672814"/>
          </a:xfrm>
        </p:spPr>
        <p:txBody>
          <a:bodyPr/>
          <a:lstStyle/>
          <a:p>
            <a:pPr algn="l"/>
            <a:r>
              <a:rPr lang="en-US" dirty="0"/>
              <a:t>check for duplicated rows-drop</a:t>
            </a:r>
          </a:p>
          <a:p>
            <a:pPr algn="l"/>
            <a:r>
              <a:rPr lang="en-US" dirty="0"/>
              <a:t>null </a:t>
            </a:r>
            <a:r>
              <a:rPr lang="en-US" dirty="0" smtClean="0"/>
              <a:t>values</a:t>
            </a:r>
          </a:p>
          <a:p>
            <a:pPr algn="l"/>
            <a:r>
              <a:rPr lang="en-US" dirty="0"/>
              <a:t>rename columns for better </a:t>
            </a:r>
            <a:r>
              <a:rPr lang="en-US" dirty="0" smtClean="0"/>
              <a:t>readability</a:t>
            </a:r>
            <a:endParaRPr lang="en-US" dirty="0"/>
          </a:p>
          <a:p>
            <a:pPr algn="l"/>
            <a:r>
              <a:rPr lang="en-US" dirty="0"/>
              <a:t>drop unnecessary columns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عنصر نائب للمحتوى 2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3778" t="33584" r="39549" b="26116"/>
          <a:stretch/>
        </p:blipFill>
        <p:spPr>
          <a:xfrm>
            <a:off x="4419295" y="2497883"/>
            <a:ext cx="4581152" cy="18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3108" y="281175"/>
            <a:ext cx="8164810" cy="763525"/>
          </a:xfrm>
        </p:spPr>
        <p:txBody>
          <a:bodyPr>
            <a:normAutofit/>
          </a:bodyPr>
          <a:lstStyle/>
          <a:p>
            <a:r>
              <a:rPr lang="en-US" b="1" dirty="0"/>
              <a:t>Data Wrangling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عنصر نائب للمحتوى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286" t="29212" r="4696" b="12365"/>
          <a:stretch/>
        </p:blipFill>
        <p:spPr>
          <a:xfrm>
            <a:off x="-100774" y="1197405"/>
            <a:ext cx="9406630" cy="335951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عنصر نائب للمحتوى 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3108" y="281175"/>
            <a:ext cx="8164810" cy="763525"/>
          </a:xfrm>
        </p:spPr>
        <p:txBody>
          <a:bodyPr>
            <a:normAutofit/>
          </a:bodyPr>
          <a:lstStyle/>
          <a:p>
            <a:r>
              <a:rPr lang="en-US" b="1" dirty="0"/>
              <a:t>Data Wrangling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عنصر نائب للمحتوى 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عنصر نائب للمحتوى 8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9171" t="30175" r="3897" b="9350"/>
          <a:stretch/>
        </p:blipFill>
        <p:spPr>
          <a:xfrm>
            <a:off x="-263657" y="931833"/>
            <a:ext cx="9264101" cy="362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3108" y="281175"/>
            <a:ext cx="8164810" cy="763525"/>
          </a:xfrm>
        </p:spPr>
        <p:txBody>
          <a:bodyPr>
            <a:normAutofit/>
          </a:bodyPr>
          <a:lstStyle/>
          <a:p>
            <a:r>
              <a:rPr lang="en-US" b="1" dirty="0"/>
              <a:t>Data Wrangling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عنصر نائب للمحتوى 12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t="40360" r="39549" b="5965"/>
          <a:stretch/>
        </p:blipFill>
        <p:spPr>
          <a:xfrm>
            <a:off x="4516383" y="1411705"/>
            <a:ext cx="5809214" cy="3603325"/>
          </a:xfrm>
          <a:prstGeom prst="rect">
            <a:avLst/>
          </a:prstGeom>
        </p:spPr>
      </p:pic>
      <p:sp>
        <p:nvSpPr>
          <p:cNvPr id="3" name="عنصر نائب للمحتوى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above plot shows the </a:t>
            </a:r>
            <a:r>
              <a:rPr lang="en-US" b="1" dirty="0"/>
              <a:t>number of movies </a:t>
            </a:r>
            <a:r>
              <a:rPr lang="en-US" dirty="0"/>
              <a:t>based on the </a:t>
            </a:r>
            <a:r>
              <a:rPr lang="en-US" b="1" dirty="0"/>
              <a:t>released 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93640" y="128471"/>
            <a:ext cx="2854278" cy="91623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Exploratory Data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79" y="1197405"/>
            <a:ext cx="4040188" cy="846826"/>
          </a:xfrm>
        </p:spPr>
        <p:txBody>
          <a:bodyPr/>
          <a:lstStyle/>
          <a:p>
            <a:r>
              <a:rPr lang="en-US" dirty="0"/>
              <a:t>Research </a:t>
            </a:r>
            <a:r>
              <a:rPr lang="en-US" dirty="0" smtClean="0"/>
              <a:t>Question 1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96260" y="2036806"/>
            <a:ext cx="8111040" cy="267281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what are properties which will be </a:t>
            </a:r>
            <a:r>
              <a:rPr lang="en-US" dirty="0"/>
              <a:t>connected </a:t>
            </a:r>
            <a:r>
              <a:rPr lang="ar-SA" dirty="0" smtClean="0"/>
              <a:t> </a:t>
            </a:r>
            <a:r>
              <a:rPr lang="en-US" dirty="0" smtClean="0"/>
              <a:t> </a:t>
            </a:r>
            <a:r>
              <a:rPr lang="en-US" dirty="0"/>
              <a:t>with highly rated movie </a:t>
            </a:r>
            <a:r>
              <a:rPr lang="en-US" dirty="0" smtClean="0"/>
              <a:t>?</a:t>
            </a:r>
          </a:p>
          <a:p>
            <a:pPr algn="l"/>
            <a:r>
              <a:rPr lang="en-US" b="1" dirty="0"/>
              <a:t>Research Question </a:t>
            </a:r>
            <a:r>
              <a:rPr lang="en-US" b="1" dirty="0" smtClean="0"/>
              <a:t>2 </a:t>
            </a:r>
            <a:r>
              <a:rPr lang="en-US" b="1" dirty="0"/>
              <a:t>(Does high budget movies affect on high voting of viewers</a:t>
            </a:r>
            <a:r>
              <a:rPr lang="en-US" b="1" dirty="0" smtClean="0"/>
              <a:t>?</a:t>
            </a:r>
          </a:p>
          <a:p>
            <a:pPr algn="l"/>
            <a:r>
              <a:rPr lang="en-US" b="1" dirty="0"/>
              <a:t>what is the period in which there are high voting movies?</a:t>
            </a:r>
          </a:p>
          <a:p>
            <a:pPr algn="l"/>
            <a:endParaRPr lang="en-US" b="1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عنصر نائب للمحتوى 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8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3108" y="281175"/>
            <a:ext cx="8164810" cy="763525"/>
          </a:xfrm>
        </p:spPr>
        <p:txBody>
          <a:bodyPr>
            <a:normAutofit/>
          </a:bodyPr>
          <a:lstStyle/>
          <a:p>
            <a:r>
              <a:rPr lang="en-US" b="1" dirty="0"/>
              <a:t>Data Wrangling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high budget movie leads to a high voting by people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6" name="عنصر نائب للمحتوى 5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11335" t="30183" r="20658" b="9366"/>
          <a:stretch/>
        </p:blipFill>
        <p:spPr>
          <a:xfrm>
            <a:off x="754375" y="1804320"/>
            <a:ext cx="6413610" cy="32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4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عرض على الشاشة (9:16)‏</PresentationFormat>
  <Paragraphs>41</Paragraphs>
  <Slides>12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6" baseType="lpstr">
      <vt:lpstr>Arial Unicode MS</vt:lpstr>
      <vt:lpstr>Arial</vt:lpstr>
      <vt:lpstr>Calibri</vt:lpstr>
      <vt:lpstr>Office Theme</vt:lpstr>
      <vt:lpstr>Linear Regression Model For Imdb Dataset</vt:lpstr>
      <vt:lpstr>Contents</vt:lpstr>
      <vt:lpstr>Introduction</vt:lpstr>
      <vt:lpstr>Data Wrangling</vt:lpstr>
      <vt:lpstr>Data Wrangling</vt:lpstr>
      <vt:lpstr>Data Wrangling</vt:lpstr>
      <vt:lpstr>Data Wrangling</vt:lpstr>
      <vt:lpstr>Exploratory Data Analysis</vt:lpstr>
      <vt:lpstr>Data Wrangling</vt:lpstr>
      <vt:lpstr>Machine learning Model    (Linear regression)</vt:lpstr>
      <vt:lpstr>Conclusions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2021-10-25T10:34:03Z</dcterms:modified>
</cp:coreProperties>
</file>