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6" r:id="rId3"/>
    <p:sldId id="298" r:id="rId4"/>
    <p:sldId id="299" r:id="rId5"/>
    <p:sldId id="300" r:id="rId6"/>
    <p:sldId id="265" r:id="rId7"/>
    <p:sldId id="297" r:id="rId8"/>
    <p:sldId id="303" r:id="rId9"/>
    <p:sldId id="305" r:id="rId10"/>
    <p:sldId id="306" r:id="rId11"/>
    <p:sldId id="307" r:id="rId12"/>
    <p:sldId id="308" r:id="rId13"/>
    <p:sldId id="28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73017" autoAdjust="0"/>
  </p:normalViewPr>
  <p:slideViewPr>
    <p:cSldViewPr snapToGrid="0">
      <p:cViewPr varScale="1">
        <p:scale>
          <a:sx n="127" d="100"/>
          <a:sy n="127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Resource Timeline of the configuration item shows the CloudTrail Event as well as the recorded configuration change to the 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5569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we check the resource, `epic-test`, in AWS Config we see the function is now marked as Noncompliant with the custom Annotation we specified in our AWS Config Custom Rule</a:t>
            </a:r>
          </a:p>
        </p:txBody>
      </p:sp>
    </p:spTree>
    <p:extLst>
      <p:ext uri="{BB962C8B-B14F-4D97-AF65-F5344CB8AC3E}">
        <p14:creationId xmlns:p14="http://schemas.microsoft.com/office/powerpoint/2010/main" val="96310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also sends a message to the SNS Topic with an email subscription to notify us of the mis-configuration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7307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is a fully managed service that provides resource inventory, configuration history, and configuration change notifications to enable security, compliance, and governance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It provides an easy way to Assess, Audit, and Evaluate the configuration of resources in your account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With AWS Config enabled, it provides a Resource Inventory of resources in your account where you can then apply rules, receive notifications, and provide remediation policies when resources deviate from a compliance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3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discovers supported resources and generates a configuration item for each resource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This is done via the Describe and List API calls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configuration recorder generates a configuration item and maintains historical records whenever the configuration of a resource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Configuration items are delivered in a stream to a S3 bucket (retention is up to 7 years)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Configuration changes can also be optionally sent via SNS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When AWS Config rules are configured, the recorded configuration is evaluated against the desired configuration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configuration status will be determined to either be COMPLIANT or NON COMPLIANT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Non Compliant resources can then remediated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Conformance Packs can be created that contain a set of rules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These can also be deployed through AWS Organizations.  But this will be beyond the scope of what we will discuss today</a:t>
            </a:r>
          </a:p>
        </p:txBody>
      </p:sp>
    </p:spTree>
    <p:extLst>
      <p:ext uri="{BB962C8B-B14F-4D97-AF65-F5344CB8AC3E}">
        <p14:creationId xmlns:p14="http://schemas.microsoft.com/office/powerpoint/2010/main" val="17828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 configuration is evaluated with AWS Config rules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These rules can either be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Managed Rules, which are pre-defined and customizable rules created by AWS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Custom Rules, are customer authored rules that are backed by Lambda or Guard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Evaluation of rules is done through triggers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With Configuration Changes, the rule is evaluated whenever the configuration of a resource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Using Periodic allows evaluation at a set frequency, for example, every 24 hours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&gt;Remediation of noncompliant resources can be applied through Systems Manager Automation documents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Systems Manager provides a set of managed automation documents or you may create your custom Systems Manager Automation documents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2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AWS Config reports on WHAT has changed, whereas AWS CloudTrail reports on WHO made the change, WHEN, and from WHERE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AWS Config focuses on configuration of AWS resources and HOW they change, whereas AWS CloudTrail focuses on the events that DRIVE those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42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problem we are trying to solve is to ensure we maintain the optimal network configuration of our Lambda functions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know that we should share the same Security Group and Subnet combination between our Lambda functions, especially when we do not have any special inbound rules configured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This configuration can be managed with AWS Config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When a Lambda function changes either from the API or in the Console an event is logged in CloudTrail Events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The configuration recorder creates a configuration item for the resource and an AWS Config Custom Rule evaluates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The AWS Config Custom Rule, backed by AWS Lambda, evaluates whether the configuration item has the correct Security Group and Subnet combination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It performs a </a:t>
            </a:r>
            <a:r>
              <a:rPr lang="en-US" dirty="0" err="1"/>
              <a:t>PutEvaluation</a:t>
            </a:r>
            <a:r>
              <a:rPr lang="en-US" dirty="0"/>
              <a:t> API call to update the configuration status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Upon receipt of this, AWS Config updates the configuration status of the configuration item as either COMPLIANT or NON COMPLIANT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With EventBridge notifications, a notification is also sent to an email subscription on a SNS Topic to alert on the compliancy issue</a:t>
            </a:r>
          </a:p>
        </p:txBody>
      </p:sp>
    </p:spTree>
    <p:extLst>
      <p:ext uri="{BB962C8B-B14F-4D97-AF65-F5344CB8AC3E}">
        <p14:creationId xmlns:p14="http://schemas.microsoft.com/office/powerpoint/2010/main" val="64848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43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we see the `epic-test` Lambda function is updated (the bottom event)</a:t>
            </a:r>
          </a:p>
          <a:p>
            <a:r>
              <a:rPr lang="en-CA" dirty="0"/>
              <a:t>A Subnet is removed from the VPC configuration of the Lambda function, shown in the middle event</a:t>
            </a:r>
          </a:p>
          <a:p>
            <a:r>
              <a:rPr lang="en-CA" dirty="0"/>
              <a:t>The top event shows AWS Config performed a </a:t>
            </a:r>
            <a:r>
              <a:rPr lang="en-CA" dirty="0" err="1"/>
              <a:t>PutEvaluations</a:t>
            </a:r>
            <a:r>
              <a:rPr lang="en-CA" dirty="0"/>
              <a:t> API call to update the configuration status of the configuration item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8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4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92206" y="1606582"/>
            <a:ext cx="7052507" cy="1303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Effective resource management with AWS Config</a:t>
            </a:r>
            <a:endParaRPr sz="3600" dirty="0"/>
          </a:p>
        </p:txBody>
      </p:sp>
      <p:pic>
        <p:nvPicPr>
          <p:cNvPr id="5" name="Graphic 4" descr="AWS Config service icon.">
            <a:extLst>
              <a:ext uri="{FF2B5EF4-FFF2-40B4-BE49-F238E27FC236}">
                <a16:creationId xmlns:a16="http://schemas.microsoft.com/office/drawing/2014/main" id="{39DF7534-7C5B-FEE6-0BE2-482DCDBF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069442" y="3262329"/>
            <a:ext cx="764722" cy="76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B83FE-E86B-5171-7ABD-3E53A068E4F7}"/>
              </a:ext>
            </a:extLst>
          </p:cNvPr>
          <p:cNvSpPr txBox="1"/>
          <p:nvPr/>
        </p:nvSpPr>
        <p:spPr>
          <a:xfrm>
            <a:off x="3857730" y="4445597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November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292B5-74F9-9333-1EBE-D1AA0EBB4B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051E0-C18F-925F-AA1D-1E77919B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59" y="491207"/>
            <a:ext cx="7030194" cy="39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7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9964B3-6DFF-BE22-01E1-5897EC220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AC61D-752D-CD58-E462-4E1593AA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0" y="2130849"/>
            <a:ext cx="8387559" cy="12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AB506-0E31-60E9-CB22-251C43EE9F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C3FD9-67B2-C6FE-3121-FFFA479E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8" y="1895380"/>
            <a:ext cx="572532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Feedback/Questions?</a:t>
            </a:r>
            <a:endParaRPr sz="36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</a:t>
            </a:r>
            <a:endParaRPr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AWS Config?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0115E-E1A7-F9E4-19A7-33266F06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3" y="1548873"/>
            <a:ext cx="7298034" cy="24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5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AWS Config works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C3614-3F94-3A41-CA0C-D9300A426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1" y="1010720"/>
            <a:ext cx="7483369" cy="34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Config Rules and Remediation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AWS Config Systems Manager Automation Remediation">
            <a:extLst>
              <a:ext uri="{FF2B5EF4-FFF2-40B4-BE49-F238E27FC236}">
                <a16:creationId xmlns:a16="http://schemas.microsoft.com/office/drawing/2014/main" id="{41E2AB1A-E7D0-DBBA-358E-995225D6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18" y="1813687"/>
            <a:ext cx="5947375" cy="32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B114C1-9E4C-C255-A8A1-B57A9314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66" y="1254198"/>
            <a:ext cx="4643339" cy="13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Config vs AWS CloudTrail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EBDBE-42AB-BC7F-692E-4634E368A5F0}"/>
              </a:ext>
            </a:extLst>
          </p:cNvPr>
          <p:cNvSpPr txBox="1"/>
          <p:nvPr/>
        </p:nvSpPr>
        <p:spPr>
          <a:xfrm>
            <a:off x="4445302" y="1322461"/>
            <a:ext cx="39125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chemeClr val="accent1"/>
                </a:solidFill>
              </a:rPr>
              <a:t>AWS</a:t>
            </a:r>
            <a:r>
              <a:rPr lang="en-CA" sz="2000" dirty="0"/>
              <a:t> </a:t>
            </a:r>
            <a:r>
              <a:rPr lang="en-CA" sz="2000" dirty="0">
                <a:solidFill>
                  <a:schemeClr val="accent1"/>
                </a:solidFill>
              </a:rPr>
              <a:t>CloudTrail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2000" dirty="0"/>
              <a:t> Focus on events that drive configuration changes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2000" b="1" dirty="0"/>
              <a:t> WHO </a:t>
            </a:r>
            <a:r>
              <a:rPr lang="en-CA" sz="2000" dirty="0"/>
              <a:t>made the change, </a:t>
            </a:r>
            <a:r>
              <a:rPr lang="en-CA" sz="2000" b="1" dirty="0"/>
              <a:t>WHEN</a:t>
            </a:r>
            <a:r>
              <a:rPr lang="en-CA" sz="2000" dirty="0"/>
              <a:t>, and from </a:t>
            </a:r>
            <a:r>
              <a:rPr lang="en-CA" sz="2000" b="1" dirty="0"/>
              <a:t>WHERE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6D8DC-279A-DA1C-0854-5094F4416AD9}"/>
              </a:ext>
            </a:extLst>
          </p:cNvPr>
          <p:cNvSpPr txBox="1"/>
          <p:nvPr/>
        </p:nvSpPr>
        <p:spPr>
          <a:xfrm>
            <a:off x="786150" y="1348920"/>
            <a:ext cx="3785850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US" sz="2000" dirty="0">
                <a:solidFill>
                  <a:schemeClr val="accent1"/>
                </a:solidFill>
              </a:rPr>
              <a:t>AWS Config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 Focus on configuration of resources</a:t>
            </a:r>
            <a:endParaRPr lang="en-US" sz="2000" b="1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 WHAT</a:t>
            </a:r>
            <a:r>
              <a:rPr lang="en-US" sz="2000" dirty="0"/>
              <a:t> has changed and </a:t>
            </a:r>
            <a:r>
              <a:rPr lang="en-US" sz="2000" b="1" dirty="0"/>
              <a:t>HOW </a:t>
            </a:r>
            <a:r>
              <a:rPr lang="en-US" sz="2000" dirty="0"/>
              <a:t>they change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118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330930"/>
            <a:ext cx="3808637" cy="2994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Lambda Hyperplane ENIs are created for each Security Group and Subnet combination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We make the most efficient use of our ENI quota by sharing the same Security Group and Subnet combination</a:t>
            </a:r>
            <a:endParaRPr sz="2000"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aws</a:t>
            </a:r>
            <a:r>
              <a:rPr lang="en-CA" dirty="0"/>
              <a:t>-config-lambda-shared-</a:t>
            </a:r>
            <a:r>
              <a:rPr lang="en-CA" dirty="0" err="1"/>
              <a:t>eni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0D8259-CCAF-A633-8798-64F8572678E6}"/>
              </a:ext>
            </a:extLst>
          </p:cNvPr>
          <p:cNvGrpSpPr/>
          <p:nvPr/>
        </p:nvGrpSpPr>
        <p:grpSpPr>
          <a:xfrm>
            <a:off x="4618918" y="2198578"/>
            <a:ext cx="969929" cy="1048063"/>
            <a:chOff x="4618918" y="2198578"/>
            <a:chExt cx="969929" cy="1048063"/>
          </a:xfrm>
        </p:grpSpPr>
        <p:pic>
          <p:nvPicPr>
            <p:cNvPr id="9" name="Graphic 8" descr="AWS Config service icon.">
              <a:extLst>
                <a:ext uri="{FF2B5EF4-FFF2-40B4-BE49-F238E27FC236}">
                  <a16:creationId xmlns:a16="http://schemas.microsoft.com/office/drawing/2014/main" id="{420D6FC9-ED05-09A2-6343-60448C186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4721522" y="2198578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F91D0FFB-B024-D59C-9327-87BEC7860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918" y="2992725"/>
              <a:ext cx="96992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Config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36AFB0-644D-0FE7-7C80-6F065639D535}"/>
              </a:ext>
            </a:extLst>
          </p:cNvPr>
          <p:cNvGrpSpPr/>
          <p:nvPr/>
        </p:nvGrpSpPr>
        <p:grpSpPr>
          <a:xfrm>
            <a:off x="2984947" y="2218814"/>
            <a:ext cx="1129169" cy="1188172"/>
            <a:chOff x="2984947" y="2218814"/>
            <a:chExt cx="1129169" cy="1188172"/>
          </a:xfrm>
        </p:grpSpPr>
        <p:pic>
          <p:nvPicPr>
            <p:cNvPr id="11" name="Graphic 23" descr="AWS CloudTrail service icon.">
              <a:extLst>
                <a:ext uri="{FF2B5EF4-FFF2-40B4-BE49-F238E27FC236}">
                  <a16:creationId xmlns:a16="http://schemas.microsoft.com/office/drawing/2014/main" id="{8ED33655-9069-F660-ACA5-BBEF24AA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3191354" y="2218814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0CA72335-CC37-6C57-CD50-C33B4F813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947" y="2995613"/>
              <a:ext cx="1129169" cy="41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CloudTrail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72D5A9-31C9-7303-48B7-0211A1D2D886}"/>
              </a:ext>
            </a:extLst>
          </p:cNvPr>
          <p:cNvGrpSpPr/>
          <p:nvPr/>
        </p:nvGrpSpPr>
        <p:grpSpPr>
          <a:xfrm>
            <a:off x="418310" y="3429773"/>
            <a:ext cx="965949" cy="872250"/>
            <a:chOff x="418310" y="3429773"/>
            <a:chExt cx="965949" cy="872250"/>
          </a:xfrm>
        </p:grpSpPr>
        <p:pic>
          <p:nvPicPr>
            <p:cNvPr id="13" name="Graphic 12" descr="Compliance resource icon for the AWS Systems Manager service.">
              <a:extLst>
                <a:ext uri="{FF2B5EF4-FFF2-40B4-BE49-F238E27FC236}">
                  <a16:creationId xmlns:a16="http://schemas.microsoft.com/office/drawing/2014/main" id="{10CAE819-1AD1-B52E-864E-C4B56A7FE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2556" y="3429773"/>
              <a:ext cx="678083" cy="678083"/>
            </a:xfrm>
            <a:prstGeom prst="rect">
              <a:avLst/>
            </a:prstGeom>
          </p:spPr>
        </p:pic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8AEC3A24-5AD9-67CA-CB26-566D65E4A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10" y="4055802"/>
              <a:ext cx="9659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COMPLIANT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4D88D1E-4C69-42FA-DEF5-AEADA7D7F929}"/>
              </a:ext>
            </a:extLst>
          </p:cNvPr>
          <p:cNvGrpSpPr/>
          <p:nvPr/>
        </p:nvGrpSpPr>
        <p:grpSpPr>
          <a:xfrm>
            <a:off x="5537864" y="1950682"/>
            <a:ext cx="678083" cy="871105"/>
            <a:chOff x="5537864" y="1950682"/>
            <a:chExt cx="678083" cy="871105"/>
          </a:xfrm>
        </p:grpSpPr>
        <p:pic>
          <p:nvPicPr>
            <p:cNvPr id="15" name="Graphic 14" descr="OpsCenter resource icon for the AWS Systems Manager service.">
              <a:extLst>
                <a:ext uri="{FF2B5EF4-FFF2-40B4-BE49-F238E27FC236}">
                  <a16:creationId xmlns:a16="http://schemas.microsoft.com/office/drawing/2014/main" id="{CDDEAC32-AD87-A853-83FC-C63DB004A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37864" y="1950682"/>
              <a:ext cx="678083" cy="678083"/>
            </a:xfrm>
            <a:prstGeom prst="rect">
              <a:avLst/>
            </a:prstGeom>
          </p:spPr>
        </p:pic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4EC7D6ED-C444-5417-3B98-FCE66B9CE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096" y="2567871"/>
              <a:ext cx="515617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83DC9D-5D25-81FD-537C-2C4096057455}"/>
              </a:ext>
            </a:extLst>
          </p:cNvPr>
          <p:cNvGrpSpPr/>
          <p:nvPr/>
        </p:nvGrpSpPr>
        <p:grpSpPr>
          <a:xfrm>
            <a:off x="6848561" y="1538495"/>
            <a:ext cx="984097" cy="1024996"/>
            <a:chOff x="6848561" y="1538495"/>
            <a:chExt cx="984097" cy="1024996"/>
          </a:xfrm>
        </p:grpSpPr>
        <p:pic>
          <p:nvPicPr>
            <p:cNvPr id="17" name="Graphic 10" descr="AWS Lambda service icon.">
              <a:extLst>
                <a:ext uri="{FF2B5EF4-FFF2-40B4-BE49-F238E27FC236}">
                  <a16:creationId xmlns:a16="http://schemas.microsoft.com/office/drawing/2014/main" id="{C638C1EB-2D35-07CE-020F-D65A78CA1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6962633" y="1538495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27F99AB-291C-D7BB-8B3C-5DF0FB3C0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561" y="2317270"/>
              <a:ext cx="98409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584480A-7142-8844-BB1E-31A665FADD40}"/>
              </a:ext>
            </a:extLst>
          </p:cNvPr>
          <p:cNvGrpSpPr/>
          <p:nvPr/>
        </p:nvGrpSpPr>
        <p:grpSpPr>
          <a:xfrm>
            <a:off x="6859153" y="2959178"/>
            <a:ext cx="983886" cy="1010943"/>
            <a:chOff x="6859153" y="2959178"/>
            <a:chExt cx="983886" cy="1010943"/>
          </a:xfrm>
        </p:grpSpPr>
        <p:pic>
          <p:nvPicPr>
            <p:cNvPr id="25" name="Graphic 24" descr="Amazon Simple Notification Service (Amazon SNS) service icon.">
              <a:extLst>
                <a:ext uri="{FF2B5EF4-FFF2-40B4-BE49-F238E27FC236}">
                  <a16:creationId xmlns:a16="http://schemas.microsoft.com/office/drawing/2014/main" id="{A7F7925D-C5BB-F169-952C-7B2EB4C03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6962633" y="2959178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98C1FD0A-44EC-06B6-AD62-E8946349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153" y="3723900"/>
              <a:ext cx="9838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27" name="Graphic 26" descr="Email notification resource icon for the Amazon SNS service.">
            <a:extLst>
              <a:ext uri="{FF2B5EF4-FFF2-40B4-BE49-F238E27FC236}">
                <a16:creationId xmlns:a16="http://schemas.microsoft.com/office/drawing/2014/main" id="{F5AB86A7-A5A0-EDDE-671C-FA084DA81A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78975" y="2663456"/>
            <a:ext cx="678083" cy="67808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CFDE626-E6B6-D52F-0DD9-3B52C73E7705}"/>
              </a:ext>
            </a:extLst>
          </p:cNvPr>
          <p:cNvGrpSpPr/>
          <p:nvPr/>
        </p:nvGrpSpPr>
        <p:grpSpPr>
          <a:xfrm>
            <a:off x="910830" y="1519681"/>
            <a:ext cx="1727854" cy="2199790"/>
            <a:chOff x="1063061" y="1494364"/>
            <a:chExt cx="1727854" cy="2199790"/>
          </a:xfrm>
        </p:grpSpPr>
        <p:pic>
          <p:nvPicPr>
            <p:cNvPr id="4" name="Graphic 13" descr="AWS Management Console resource icon for the General Icons category.">
              <a:extLst>
                <a:ext uri="{FF2B5EF4-FFF2-40B4-BE49-F238E27FC236}">
                  <a16:creationId xmlns:a16="http://schemas.microsoft.com/office/drawing/2014/main" id="{761DD217-BECF-FABF-2A8B-24859C797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497045" y="2748886"/>
              <a:ext cx="678083" cy="678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30">
              <a:extLst>
                <a:ext uri="{FF2B5EF4-FFF2-40B4-BE49-F238E27FC236}">
                  <a16:creationId xmlns:a16="http://schemas.microsoft.com/office/drawing/2014/main" id="{FA8CCBC6-8A38-D40D-10C8-28BE6A21E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501" y="3332146"/>
              <a:ext cx="113316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</a:p>
          </p:txBody>
        </p:sp>
        <p:pic>
          <p:nvPicPr>
            <p:cNvPr id="6" name="Graphic 5" descr="Internet resource icon for the General Icons category.">
              <a:extLst>
                <a:ext uri="{FF2B5EF4-FFF2-40B4-BE49-F238E27FC236}">
                  <a16:creationId xmlns:a16="http://schemas.microsoft.com/office/drawing/2014/main" id="{47EB0ACB-AA6D-11A7-7440-6A244FE37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06053" y="1919318"/>
              <a:ext cx="678083" cy="678083"/>
            </a:xfrm>
            <a:prstGeom prst="rect">
              <a:avLst/>
            </a:prstGeom>
          </p:spPr>
        </p:pic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4B0C36CC-2773-DFE0-4BF9-28D083C01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509" y="2439562"/>
              <a:ext cx="113484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FB4308-9F51-9BED-78CA-32903826E05C}"/>
                </a:ext>
              </a:extLst>
            </p:cNvPr>
            <p:cNvSpPr/>
            <p:nvPr/>
          </p:nvSpPr>
          <p:spPr>
            <a:xfrm>
              <a:off x="1063061" y="1508372"/>
              <a:ext cx="1569580" cy="2185782"/>
            </a:xfrm>
            <a:prstGeom prst="rect">
              <a:avLst/>
            </a:prstGeom>
            <a:noFill/>
            <a:ln w="15875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30" descr="Graphic icon.">
              <a:extLst>
                <a:ext uri="{FF2B5EF4-FFF2-40B4-BE49-F238E27FC236}">
                  <a16:creationId xmlns:a16="http://schemas.microsoft.com/office/drawing/2014/main" id="{B2CBB532-831C-F8A6-48F5-E035C31E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063061" y="1507945"/>
              <a:ext cx="346844" cy="346844"/>
            </a:xfrm>
            <a:prstGeom prst="rect">
              <a:avLst/>
            </a:prstGeom>
          </p:spPr>
        </p:pic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807AE16B-E366-2666-8D1F-ACCCBE44E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321" y="1494364"/>
              <a:ext cx="1393594" cy="41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Change Configuration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83435F-38C9-7301-1F2B-897BB3C7D82F}"/>
              </a:ext>
            </a:extLst>
          </p:cNvPr>
          <p:cNvGrpSpPr/>
          <p:nvPr/>
        </p:nvGrpSpPr>
        <p:grpSpPr>
          <a:xfrm>
            <a:off x="1780450" y="3421992"/>
            <a:ext cx="1399919" cy="859775"/>
            <a:chOff x="1780450" y="3421992"/>
            <a:chExt cx="1399919" cy="859775"/>
          </a:xfrm>
        </p:grpSpPr>
        <p:pic>
          <p:nvPicPr>
            <p:cNvPr id="35" name="Graphic 34" descr="Compliance resource icon for the AWS Systems Manager service.">
              <a:extLst>
                <a:ext uri="{FF2B5EF4-FFF2-40B4-BE49-F238E27FC236}">
                  <a16:creationId xmlns:a16="http://schemas.microsoft.com/office/drawing/2014/main" id="{29B5147A-93AA-1F9E-5022-26BD7043C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45964" y="3421992"/>
              <a:ext cx="678083" cy="678083"/>
            </a:xfrm>
            <a:prstGeom prst="rect">
              <a:avLst/>
            </a:prstGeom>
          </p:spPr>
        </p:pic>
        <p:sp>
          <p:nvSpPr>
            <p:cNvPr id="36" name="TextBox 19">
              <a:extLst>
                <a:ext uri="{FF2B5EF4-FFF2-40B4-BE49-F238E27FC236}">
                  <a16:creationId xmlns:a16="http://schemas.microsoft.com/office/drawing/2014/main" id="{44230B4B-99BC-B34B-D7B4-86C291FF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450" y="4035546"/>
              <a:ext cx="13999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FF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NON COMPLIANT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68B5CA-7D90-5F33-5F8F-58058808DC07}"/>
              </a:ext>
            </a:extLst>
          </p:cNvPr>
          <p:cNvCxnSpPr>
            <a:cxnSpLocks/>
          </p:cNvCxnSpPr>
          <p:nvPr/>
        </p:nvCxnSpPr>
        <p:spPr>
          <a:xfrm>
            <a:off x="2638684" y="2592434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B0BD26-D84D-359A-7929-A18DC76B578F}"/>
              </a:ext>
            </a:extLst>
          </p:cNvPr>
          <p:cNvCxnSpPr>
            <a:cxnSpLocks/>
          </p:cNvCxnSpPr>
          <p:nvPr/>
        </p:nvCxnSpPr>
        <p:spPr>
          <a:xfrm>
            <a:off x="4114116" y="2591837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43170E-58FE-A747-E7D6-720EA0F59354}"/>
              </a:ext>
            </a:extLst>
          </p:cNvPr>
          <p:cNvCxnSpPr>
            <a:cxnSpLocks/>
          </p:cNvCxnSpPr>
          <p:nvPr/>
        </p:nvCxnSpPr>
        <p:spPr>
          <a:xfrm flipV="1">
            <a:off x="6215947" y="1944635"/>
            <a:ext cx="632614" cy="253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C6AFE19-5FD6-6366-D306-4DCE0F72F11C}"/>
              </a:ext>
            </a:extLst>
          </p:cNvPr>
          <p:cNvSpPr/>
          <p:nvPr/>
        </p:nvSpPr>
        <p:spPr>
          <a:xfrm>
            <a:off x="5088194" y="871795"/>
            <a:ext cx="2278625" cy="1192979"/>
          </a:xfrm>
          <a:custGeom>
            <a:avLst/>
            <a:gdLst>
              <a:gd name="connsiteX0" fmla="*/ 2278625 w 2278625"/>
              <a:gd name="connsiteY0" fmla="*/ 558799 h 1192979"/>
              <a:gd name="connsiteX1" fmla="*/ 1194619 w 2278625"/>
              <a:gd name="connsiteY1" fmla="*/ 20482 h 1192979"/>
              <a:gd name="connsiteX2" fmla="*/ 0 w 2278625"/>
              <a:gd name="connsiteY2" fmla="*/ 1192979 h 119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625" h="1192979">
                <a:moveTo>
                  <a:pt x="2278625" y="558799"/>
                </a:moveTo>
                <a:cubicBezTo>
                  <a:pt x="1926507" y="236792"/>
                  <a:pt x="1574390" y="-85215"/>
                  <a:pt x="1194619" y="20482"/>
                </a:cubicBezTo>
                <a:cubicBezTo>
                  <a:pt x="814848" y="126179"/>
                  <a:pt x="407424" y="659579"/>
                  <a:pt x="0" y="11929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82E7E2-F3E3-8CC2-F272-D9233AEA84C4}"/>
              </a:ext>
            </a:extLst>
          </p:cNvPr>
          <p:cNvCxnSpPr>
            <a:cxnSpLocks/>
          </p:cNvCxnSpPr>
          <p:nvPr/>
        </p:nvCxnSpPr>
        <p:spPr>
          <a:xfrm>
            <a:off x="5655033" y="2944923"/>
            <a:ext cx="1171671" cy="448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🔌</a:t>
            </a:r>
            <a:r>
              <a:rPr lang="en-CA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Demo Time </a:t>
            </a: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🔨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lt2"/>
                </a:highlight>
              </a:rPr>
              <a:t>AWS Config in action</a:t>
            </a:r>
            <a:endParaRPr sz="18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BD8276-D764-E9D4-599D-EC473C8F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01" y="958012"/>
            <a:ext cx="3535189" cy="22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64B34-89C6-7264-17AB-65647E09F2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7D3AA-2E8F-DFAC-71F1-2E25C8C1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9" y="1979710"/>
            <a:ext cx="7834781" cy="11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8414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827</Words>
  <Application>Microsoft Office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Roboto Slab</vt:lpstr>
      <vt:lpstr>Source Sans Pro</vt:lpstr>
      <vt:lpstr>Cordelia template</vt:lpstr>
      <vt:lpstr>Effective resource management with AWS Config</vt:lpstr>
      <vt:lpstr>What is AWS Config?</vt:lpstr>
      <vt:lpstr>How AWS Config works</vt:lpstr>
      <vt:lpstr>AWS Config Rules and Remediation</vt:lpstr>
      <vt:lpstr>AWS Config vs AWS CloudTrail</vt:lpstr>
      <vt:lpstr>Problem</vt:lpstr>
      <vt:lpstr>aws-config-lambda-shared-eni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Eric</dc:creator>
  <cp:lastModifiedBy>Eric Bach</cp:lastModifiedBy>
  <cp:revision>79</cp:revision>
  <dcterms:modified xsi:type="dcterms:W3CDTF">2023-11-11T23:41:11Z</dcterms:modified>
</cp:coreProperties>
</file>