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8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4F3CA-64B0-4250-A38D-302BF13552FE}" type="datetimeFigureOut">
              <a:rPr lang="en-IN" smtClean="0"/>
              <a:t>05-04-2024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C03E0-7727-401E-B074-657D18FC1ED9}" type="slidenum">
              <a:rPr lang="en-IN" smtClean="0"/>
              <a:t>‹#›</a:t>
            </a:fld>
            <a:endParaRPr lang="en-IN"/>
          </a:p>
        </p:txBody>
      </p:sp>
    </p:spTree>
    <p:extLst>
      <p:ext uri="{BB962C8B-B14F-4D97-AF65-F5344CB8AC3E}">
        <p14:creationId xmlns:p14="http://schemas.microsoft.com/office/powerpoint/2010/main" val="1738041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6C03E0-7727-401E-B074-657D18FC1ED9}" type="slidenum">
              <a:rPr lang="en-IN" smtClean="0"/>
              <a:t>3</a:t>
            </a:fld>
            <a:endParaRPr lang="en-IN"/>
          </a:p>
        </p:txBody>
      </p:sp>
    </p:spTree>
    <p:extLst>
      <p:ext uri="{BB962C8B-B14F-4D97-AF65-F5344CB8AC3E}">
        <p14:creationId xmlns:p14="http://schemas.microsoft.com/office/powerpoint/2010/main" val="300510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A13B12-B3FB-417A-A36C-087360E770C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266661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A13B12-B3FB-417A-A36C-087360E770C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610166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A13B12-B3FB-417A-A36C-087360E770C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391754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A13B12-B3FB-417A-A36C-087360E770C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128340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A13B12-B3FB-417A-A36C-087360E770C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217523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FA13B12-B3FB-417A-A36C-087360E770C6}"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417625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FA13B12-B3FB-417A-A36C-087360E770C6}"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2229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FA13B12-B3FB-417A-A36C-087360E770C6}"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412255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13B12-B3FB-417A-A36C-087360E770C6}"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357659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A13B12-B3FB-417A-A36C-087360E770C6}"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39951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A13B12-B3FB-417A-A36C-087360E770C6}"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E8CE2-EB44-4D8A-9680-6B032EB4F73B}" type="slidenum">
              <a:rPr lang="en-IN" smtClean="0"/>
              <a:t>‹#›</a:t>
            </a:fld>
            <a:endParaRPr lang="en-IN"/>
          </a:p>
        </p:txBody>
      </p:sp>
    </p:spTree>
    <p:extLst>
      <p:ext uri="{BB962C8B-B14F-4D97-AF65-F5344CB8AC3E}">
        <p14:creationId xmlns:p14="http://schemas.microsoft.com/office/powerpoint/2010/main" val="88707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13B12-B3FB-417A-A36C-087360E770C6}" type="datetimeFigureOut">
              <a:rPr lang="en-IN" smtClean="0"/>
              <a:t>05-04-2024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E8CE2-EB44-4D8A-9680-6B032EB4F73B}" type="slidenum">
              <a:rPr lang="en-IN" smtClean="0"/>
              <a:t>‹#›</a:t>
            </a:fld>
            <a:endParaRPr lang="en-IN"/>
          </a:p>
        </p:txBody>
      </p:sp>
    </p:spTree>
    <p:extLst>
      <p:ext uri="{BB962C8B-B14F-4D97-AF65-F5344CB8AC3E}">
        <p14:creationId xmlns:p14="http://schemas.microsoft.com/office/powerpoint/2010/main" val="1834934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640"/>
            <a:ext cx="7772400" cy="1470025"/>
          </a:xfrm>
        </p:spPr>
        <p:txBody>
          <a:bodyPr>
            <a:normAutofit fontScale="90000"/>
          </a:bodyPr>
          <a:lstStyle/>
          <a:p>
            <a:r>
              <a:rPr lang="en-IN" dirty="0"/>
              <a:t/>
            </a:r>
            <a:br>
              <a:rPr lang="en-IN" dirty="0"/>
            </a:br>
            <a:r>
              <a:rPr lang="en-IN" sz="4000" b="1" dirty="0" smtClean="0"/>
              <a:t>3D medical Image </a:t>
            </a:r>
            <a:r>
              <a:rPr lang="en-IN" sz="4000" b="1" dirty="0" smtClean="0"/>
              <a:t>Segmentation using GAN</a:t>
            </a:r>
            <a:endParaRPr lang="en-IN" sz="4000" b="1" dirty="0"/>
          </a:p>
        </p:txBody>
      </p:sp>
      <p:sp>
        <p:nvSpPr>
          <p:cNvPr id="3" name="Subtitle 2"/>
          <p:cNvSpPr>
            <a:spLocks noGrp="1"/>
          </p:cNvSpPr>
          <p:nvPr>
            <p:ph type="subTitle" idx="1"/>
          </p:nvPr>
        </p:nvSpPr>
        <p:spPr>
          <a:xfrm>
            <a:off x="683568" y="1772816"/>
            <a:ext cx="7704856" cy="4536504"/>
          </a:xfrm>
        </p:spPr>
        <p:txBody>
          <a:bodyPr>
            <a:normAutofit/>
          </a:bodyPr>
          <a:lstStyle/>
          <a:p>
            <a:pPr algn="l"/>
            <a:r>
              <a:rPr lang="en-US" b="1" u="sng" dirty="0" smtClean="0">
                <a:solidFill>
                  <a:schemeClr val="tx1"/>
                </a:solidFill>
              </a:rPr>
              <a:t>Agenda :</a:t>
            </a:r>
          </a:p>
          <a:p>
            <a:pPr marL="514350" indent="-514350" algn="l">
              <a:buFont typeface="+mj-lt"/>
              <a:buAutoNum type="arabicPeriod"/>
            </a:pPr>
            <a:r>
              <a:rPr lang="en-US" sz="2800" dirty="0" smtClean="0">
                <a:solidFill>
                  <a:schemeClr val="tx1"/>
                </a:solidFill>
              </a:rPr>
              <a:t>Problem Statement</a:t>
            </a:r>
          </a:p>
          <a:p>
            <a:pPr marL="514350" indent="-514350" algn="l">
              <a:buFont typeface="+mj-lt"/>
              <a:buAutoNum type="arabicPeriod"/>
            </a:pPr>
            <a:r>
              <a:rPr lang="en-US" sz="2800" dirty="0" smtClean="0">
                <a:solidFill>
                  <a:schemeClr val="tx1"/>
                </a:solidFill>
              </a:rPr>
              <a:t>Project Overview</a:t>
            </a:r>
          </a:p>
          <a:p>
            <a:pPr marL="514350" indent="-514350" algn="l">
              <a:buFont typeface="+mj-lt"/>
              <a:buAutoNum type="arabicPeriod"/>
            </a:pPr>
            <a:r>
              <a:rPr lang="en-IN" sz="2800" dirty="0" smtClean="0">
                <a:solidFill>
                  <a:schemeClr val="tx1"/>
                </a:solidFill>
              </a:rPr>
              <a:t>Who Are The End Users?</a:t>
            </a:r>
          </a:p>
          <a:p>
            <a:pPr marL="514350" indent="-514350" algn="l">
              <a:buFont typeface="+mj-lt"/>
              <a:buAutoNum type="arabicPeriod"/>
            </a:pPr>
            <a:r>
              <a:rPr lang="en-IN" sz="2800" dirty="0" smtClean="0">
                <a:solidFill>
                  <a:schemeClr val="tx1"/>
                </a:solidFill>
              </a:rPr>
              <a:t>Your Solution And Its Value Proposition</a:t>
            </a:r>
          </a:p>
          <a:p>
            <a:pPr marL="514350" indent="-514350" algn="l">
              <a:buFont typeface="+mj-lt"/>
              <a:buAutoNum type="arabicPeriod"/>
            </a:pPr>
            <a:r>
              <a:rPr lang="en-IN" sz="2800" dirty="0" smtClean="0">
                <a:solidFill>
                  <a:schemeClr val="tx1"/>
                </a:solidFill>
              </a:rPr>
              <a:t>The Wow In Your Solution</a:t>
            </a:r>
          </a:p>
          <a:p>
            <a:pPr marL="514350" indent="-514350" algn="l">
              <a:buFont typeface="+mj-lt"/>
              <a:buAutoNum type="arabicPeriod"/>
            </a:pPr>
            <a:r>
              <a:rPr lang="en-US" sz="2800" dirty="0" smtClean="0">
                <a:solidFill>
                  <a:schemeClr val="tx1"/>
                </a:solidFill>
              </a:rPr>
              <a:t>Modelling</a:t>
            </a:r>
          </a:p>
          <a:p>
            <a:pPr marL="514350" indent="-514350" algn="l">
              <a:buFont typeface="+mj-lt"/>
              <a:buAutoNum type="arabicPeriod"/>
            </a:pPr>
            <a:r>
              <a:rPr lang="en-US" sz="2800" dirty="0" smtClean="0">
                <a:solidFill>
                  <a:schemeClr val="tx1"/>
                </a:solidFill>
              </a:rPr>
              <a:t>Results</a:t>
            </a:r>
          </a:p>
          <a:p>
            <a:pPr marL="514350" indent="-514350" algn="l">
              <a:buFont typeface="+mj-lt"/>
              <a:buAutoNum type="arabicPeriod"/>
            </a:pPr>
            <a:endParaRPr lang="en-IN" b="1" dirty="0" smtClean="0"/>
          </a:p>
          <a:p>
            <a:pPr marL="514350" indent="-514350" algn="l">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180475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fontScale="92500" lnSpcReduction="20000"/>
          </a:bodyPr>
          <a:lstStyle/>
          <a:p>
            <a:r>
              <a:rPr lang="en-IN" dirty="0"/>
              <a:t>Image segmentation is a crucial task in computer vision, where the goal is to partition an image into multiple segments to simplify its representation or to facilitate further analysis</a:t>
            </a:r>
            <a:r>
              <a:rPr lang="en-IN" dirty="0" smtClean="0"/>
              <a:t>.</a:t>
            </a:r>
          </a:p>
          <a:p>
            <a:r>
              <a:rPr lang="en-IN" dirty="0" smtClean="0"/>
              <a:t> </a:t>
            </a:r>
            <a:r>
              <a:rPr lang="en-IN" dirty="0"/>
              <a:t>Traditional methods often rely on handcrafted features and algorithms, which may lack robustness and scalability. </a:t>
            </a:r>
            <a:r>
              <a:rPr lang="en-IN" dirty="0" smtClean="0"/>
              <a:t>Generative </a:t>
            </a:r>
            <a:r>
              <a:rPr lang="en-IN" dirty="0"/>
              <a:t>Adversarial Networks (GANs) have emerged as a promising approach for image segmentation due to their ability to learn complex data distributions and generate realistic images.</a:t>
            </a:r>
          </a:p>
        </p:txBody>
      </p:sp>
    </p:spTree>
    <p:extLst>
      <p:ext uri="{BB962C8B-B14F-4D97-AF65-F5344CB8AC3E}">
        <p14:creationId xmlns:p14="http://schemas.microsoft.com/office/powerpoint/2010/main" val="241835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Project overview</a:t>
            </a:r>
            <a:endParaRPr lang="en-IN" dirty="0"/>
          </a:p>
        </p:txBody>
      </p:sp>
      <p:sp>
        <p:nvSpPr>
          <p:cNvPr id="3" name="Content Placeholder 2"/>
          <p:cNvSpPr>
            <a:spLocks noGrp="1"/>
          </p:cNvSpPr>
          <p:nvPr>
            <p:ph idx="1"/>
          </p:nvPr>
        </p:nvSpPr>
        <p:spPr>
          <a:xfrm>
            <a:off x="395536" y="1052736"/>
            <a:ext cx="8229600" cy="4525963"/>
          </a:xfrm>
        </p:spPr>
        <p:txBody>
          <a:bodyPr>
            <a:noAutofit/>
          </a:bodyPr>
          <a:lstStyle/>
          <a:p>
            <a:pPr>
              <a:buFont typeface="+mj-lt"/>
              <a:buAutoNum type="arabicPeriod"/>
            </a:pPr>
            <a:r>
              <a:rPr lang="en-IN" sz="2000" dirty="0"/>
              <a:t>The objective of this project is to develop a GAN-based image segmentation model that can effectively segment objects and regions within images</a:t>
            </a:r>
            <a:r>
              <a:rPr lang="en-IN" sz="2000" dirty="0" smtClean="0"/>
              <a:t>.</a:t>
            </a:r>
          </a:p>
          <a:p>
            <a:pPr>
              <a:buFont typeface="+mj-lt"/>
              <a:buAutoNum type="arabicPeriod"/>
            </a:pPr>
            <a:r>
              <a:rPr lang="en-IN" sz="2000" b="1" dirty="0" err="1" smtClean="0"/>
              <a:t>Dataset:</a:t>
            </a:r>
            <a:r>
              <a:rPr lang="en-IN" sz="2000" dirty="0" err="1" smtClean="0"/>
              <a:t>We</a:t>
            </a:r>
            <a:r>
              <a:rPr lang="en-IN" sz="2000" dirty="0" smtClean="0"/>
              <a:t> </a:t>
            </a:r>
            <a:r>
              <a:rPr lang="en-IN" sz="2000" dirty="0"/>
              <a:t>utilize the PASCAL VOC dataset, which consists of images from various categories along with corresponding pixel-level annotations for segmentation masks. The dataset provides a suitable benchmark for evaluating the performance of our GAN-based segmentation model.</a:t>
            </a:r>
          </a:p>
          <a:p>
            <a:pPr>
              <a:buFont typeface="+mj-lt"/>
              <a:buAutoNum type="arabicPeriod"/>
            </a:pPr>
            <a:r>
              <a:rPr lang="en-IN" sz="2000" b="1" dirty="0"/>
              <a:t>Implementation:</a:t>
            </a:r>
            <a:endParaRPr lang="en-IN" sz="2000" dirty="0"/>
          </a:p>
          <a:p>
            <a:r>
              <a:rPr lang="en-IN" sz="2000" dirty="0"/>
              <a:t>We implement the GAN-based image segmentation framework using </a:t>
            </a:r>
            <a:r>
              <a:rPr lang="en-IN" sz="2000" dirty="0" err="1"/>
              <a:t>TensorFlow</a:t>
            </a:r>
            <a:r>
              <a:rPr lang="en-IN" sz="2000" dirty="0"/>
              <a:t>.</a:t>
            </a:r>
          </a:p>
          <a:p>
            <a:r>
              <a:rPr lang="en-IN" sz="2000" dirty="0"/>
              <a:t>We </a:t>
            </a:r>
            <a:r>
              <a:rPr lang="en-IN" sz="2000" dirty="0" err="1"/>
              <a:t>preprocess</a:t>
            </a:r>
            <a:r>
              <a:rPr lang="en-IN" sz="2000" dirty="0"/>
              <a:t> the dataset by resizing images and corresponding segmentation masks to a consistent size and format.</a:t>
            </a:r>
          </a:p>
          <a:p>
            <a:r>
              <a:rPr lang="en-IN" sz="2000" dirty="0"/>
              <a:t>We train the GAN model on the training split of the dataset using the Adam optimizer.</a:t>
            </a:r>
          </a:p>
          <a:p>
            <a:r>
              <a:rPr lang="en-IN" sz="2000" dirty="0"/>
              <a:t>We monitor the training process and tune </a:t>
            </a:r>
            <a:r>
              <a:rPr lang="en-IN" sz="2000" dirty="0" err="1"/>
              <a:t>hyperparameters</a:t>
            </a:r>
            <a:r>
              <a:rPr lang="en-IN" sz="2000" dirty="0"/>
              <a:t> to improve model performance.</a:t>
            </a:r>
          </a:p>
          <a:p>
            <a:endParaRPr lang="en-IN" sz="2000" dirty="0"/>
          </a:p>
        </p:txBody>
      </p:sp>
    </p:spTree>
    <p:extLst>
      <p:ext uri="{BB962C8B-B14F-4D97-AF65-F5344CB8AC3E}">
        <p14:creationId xmlns:p14="http://schemas.microsoft.com/office/powerpoint/2010/main" val="262007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normAutofit fontScale="90000"/>
          </a:bodyPr>
          <a:lstStyle/>
          <a:p>
            <a:r>
              <a:rPr lang="en-IN" dirty="0"/>
              <a:t/>
            </a:r>
            <a:br>
              <a:rPr lang="en-IN" dirty="0"/>
            </a:br>
            <a:r>
              <a:rPr lang="en-IN" b="1" dirty="0"/>
              <a:t>WHO ARE THE END USERS?</a:t>
            </a:r>
            <a:endParaRPr lang="en-IN" dirty="0"/>
          </a:p>
        </p:txBody>
      </p:sp>
      <p:sp>
        <p:nvSpPr>
          <p:cNvPr id="3" name="Content Placeholder 2"/>
          <p:cNvSpPr>
            <a:spLocks noGrp="1"/>
          </p:cNvSpPr>
          <p:nvPr>
            <p:ph idx="1"/>
          </p:nvPr>
        </p:nvSpPr>
        <p:spPr>
          <a:xfrm>
            <a:off x="457200" y="1043608"/>
            <a:ext cx="8229600" cy="4525963"/>
          </a:xfrm>
        </p:spPr>
        <p:txBody>
          <a:bodyPr>
            <a:noAutofit/>
          </a:bodyPr>
          <a:lstStyle/>
          <a:p>
            <a:r>
              <a:rPr lang="en-IN" sz="1800" dirty="0"/>
              <a:t>In image segmentation using GANs, the end users can vary depending on the application domain and the specific use case of the segmentation model. Here are some potential end users</a:t>
            </a:r>
            <a:r>
              <a:rPr lang="en-IN" sz="1800" dirty="0" smtClean="0"/>
              <a:t>:</a:t>
            </a:r>
          </a:p>
          <a:p>
            <a:r>
              <a:rPr lang="en-IN" sz="1800" b="1" dirty="0"/>
              <a:t>Researchers in Computer Vision:</a:t>
            </a:r>
            <a:r>
              <a:rPr lang="en-IN" sz="1800" dirty="0"/>
              <a:t> Researchers in the field of computer vision may use GAN-based image segmentation techniques to advance the state-of-the-art in segmentation algorithms</a:t>
            </a:r>
            <a:r>
              <a:rPr lang="en-IN" sz="1800" dirty="0" smtClean="0"/>
              <a:t>.</a:t>
            </a:r>
          </a:p>
          <a:p>
            <a:r>
              <a:rPr lang="en-IN" sz="1800" b="1" dirty="0"/>
              <a:t>Data Scientists and Machine Learning Practitioners:</a:t>
            </a:r>
            <a:r>
              <a:rPr lang="en-IN" sz="1800" dirty="0"/>
              <a:t> Data scientists and machine learning practitioners may use GAN-based segmentation models as part of larger systems or pipelines for image analysis </a:t>
            </a:r>
            <a:r>
              <a:rPr lang="en-IN" sz="1800" dirty="0" smtClean="0"/>
              <a:t>tasks</a:t>
            </a:r>
          </a:p>
          <a:p>
            <a:r>
              <a:rPr lang="en-IN" sz="1800" b="1" dirty="0"/>
              <a:t>Medical Professionals:</a:t>
            </a:r>
            <a:r>
              <a:rPr lang="en-IN" sz="1800" dirty="0"/>
              <a:t> Medical professionals, including radiologists, oncologists, and medical researchers, can benefit from GAN-based image segmentation for tasks such as </a:t>
            </a:r>
            <a:r>
              <a:rPr lang="en-IN" sz="1800" dirty="0" err="1"/>
              <a:t>tumor</a:t>
            </a:r>
            <a:r>
              <a:rPr lang="en-IN" sz="1800" dirty="0"/>
              <a:t> detection, organ segmentation, and disease diagnosis from medical images (e.g., MRI, CT scans). </a:t>
            </a:r>
            <a:endParaRPr lang="en-IN" sz="1800" dirty="0" smtClean="0"/>
          </a:p>
          <a:p>
            <a:r>
              <a:rPr lang="en-IN" sz="1800" b="1" dirty="0"/>
              <a:t>Autonomous Vehicles and Robotics Engineers:</a:t>
            </a:r>
            <a:r>
              <a:rPr lang="en-IN" sz="1800" dirty="0"/>
              <a:t> Engineers working on autonomous vehicles, robotics, and drones can use GAN-based segmentation models for scene understanding and object detection</a:t>
            </a:r>
            <a:r>
              <a:rPr lang="en-IN" sz="1800" dirty="0" smtClean="0"/>
              <a:t>.</a:t>
            </a:r>
          </a:p>
          <a:p>
            <a:r>
              <a:rPr lang="en-IN" sz="1800" b="1" dirty="0"/>
              <a:t>Security and Surveillance Professionals:</a:t>
            </a:r>
            <a:r>
              <a:rPr lang="en-IN" sz="1800" dirty="0"/>
              <a:t> Professionals in security and surveillance industries may use GAN-based segmentation for object detection and tracking in video surveillance systems.</a:t>
            </a:r>
          </a:p>
        </p:txBody>
      </p:sp>
    </p:spTree>
    <p:extLst>
      <p:ext uri="{BB962C8B-B14F-4D97-AF65-F5344CB8AC3E}">
        <p14:creationId xmlns:p14="http://schemas.microsoft.com/office/powerpoint/2010/main" val="106332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r>
              <a:rPr lang="en-IN" sz="2800" dirty="0"/>
              <a:t/>
            </a:r>
            <a:br>
              <a:rPr lang="en-IN" sz="2800" dirty="0"/>
            </a:br>
            <a:r>
              <a:rPr lang="en-IN" sz="2800" b="1" dirty="0"/>
              <a:t>YOUR SOLUTION AND </a:t>
            </a:r>
            <a:r>
              <a:rPr lang="en-IN" sz="2800" b="1" dirty="0"/>
              <a:t>ITS </a:t>
            </a:r>
            <a:r>
              <a:rPr lang="en-IN" sz="2800" b="1" dirty="0"/>
              <a:t>VALUE PROPOSITION</a:t>
            </a:r>
          </a:p>
        </p:txBody>
      </p:sp>
      <p:sp>
        <p:nvSpPr>
          <p:cNvPr id="3" name="Content Placeholder 2"/>
          <p:cNvSpPr>
            <a:spLocks noGrp="1"/>
          </p:cNvSpPr>
          <p:nvPr>
            <p:ph idx="1"/>
          </p:nvPr>
        </p:nvSpPr>
        <p:spPr>
          <a:xfrm>
            <a:off x="395536" y="1340768"/>
            <a:ext cx="8229600" cy="5184576"/>
          </a:xfrm>
        </p:spPr>
        <p:txBody>
          <a:bodyPr>
            <a:noAutofit/>
          </a:bodyPr>
          <a:lstStyle/>
          <a:p>
            <a:r>
              <a:rPr lang="en-IN" sz="1800" b="1" dirty="0"/>
              <a:t>Generator Network:</a:t>
            </a:r>
            <a:r>
              <a:rPr lang="en-IN" sz="1800" dirty="0"/>
              <a:t> We design a convolutional neural network (CNN)-based generator that takes an input image and outputs a segmentation mask. The generator aims to produce high-resolution segmentation masks that accurately delineate object boundaries.</a:t>
            </a:r>
          </a:p>
          <a:p>
            <a:r>
              <a:rPr lang="en-IN" sz="1800" b="1" dirty="0"/>
              <a:t>Discriminator Network:</a:t>
            </a:r>
            <a:r>
              <a:rPr lang="en-IN" sz="1800" dirty="0"/>
              <a:t> We develop a discriminator network that discriminates between real segmentation masks from the dataset and fake segmentation masks generated by the generator. The discriminator helps to train the generator by providing feedback on the realism of the generated segmentation masks.</a:t>
            </a:r>
          </a:p>
          <a:p>
            <a:r>
              <a:rPr lang="en-IN" sz="1800" b="1" dirty="0"/>
              <a:t>Training Procedure:</a:t>
            </a:r>
            <a:r>
              <a:rPr lang="en-IN" sz="1800" dirty="0"/>
              <a:t> We train the generator and discriminator networks in an adversarial manner. The generator aims to fool the discriminator by generating realistic segmentation masks, while the discriminator aims to distinguish between real and fake segmentation masks.</a:t>
            </a:r>
          </a:p>
          <a:p>
            <a:r>
              <a:rPr lang="en-IN" sz="1800" b="1" dirty="0"/>
              <a:t>Loss Functions:</a:t>
            </a:r>
            <a:r>
              <a:rPr lang="en-IN" sz="1800" dirty="0"/>
              <a:t> We define binary cross-entropy loss for the discriminator and pixel-wise mean squared error loss for the generator.</a:t>
            </a:r>
          </a:p>
          <a:p>
            <a:r>
              <a:rPr lang="en-IN" sz="1800" b="1" dirty="0"/>
              <a:t>Evaluation Metrics:</a:t>
            </a:r>
            <a:r>
              <a:rPr lang="en-IN" sz="1800" dirty="0"/>
              <a:t> We evaluate the performance of the segmentation model using metrics such as Intersection over Union (</a:t>
            </a:r>
            <a:r>
              <a:rPr lang="en-IN" sz="1800" dirty="0" err="1"/>
              <a:t>IoU</a:t>
            </a:r>
            <a:r>
              <a:rPr lang="en-IN" sz="1800" dirty="0"/>
              <a:t>), Dice coefficient, and pixel accuracy.</a:t>
            </a:r>
          </a:p>
          <a:p>
            <a:endParaRPr lang="en-IN" sz="1800" dirty="0"/>
          </a:p>
        </p:txBody>
      </p:sp>
    </p:spTree>
    <p:extLst>
      <p:ext uri="{BB962C8B-B14F-4D97-AF65-F5344CB8AC3E}">
        <p14:creationId xmlns:p14="http://schemas.microsoft.com/office/powerpoint/2010/main" val="95952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THE </a:t>
            </a:r>
            <a:r>
              <a:rPr lang="en-IN" sz="3600" b="1" dirty="0"/>
              <a:t>WOW IN YOUR SOLUTION</a:t>
            </a:r>
            <a:endParaRPr lang="en-IN" sz="3600" dirty="0"/>
          </a:p>
        </p:txBody>
      </p:sp>
      <p:sp>
        <p:nvSpPr>
          <p:cNvPr id="3" name="Content Placeholder 2"/>
          <p:cNvSpPr>
            <a:spLocks noGrp="1"/>
          </p:cNvSpPr>
          <p:nvPr>
            <p:ph idx="1"/>
          </p:nvPr>
        </p:nvSpPr>
        <p:spPr>
          <a:xfrm>
            <a:off x="457200" y="1196752"/>
            <a:ext cx="8229600" cy="5400600"/>
          </a:xfrm>
        </p:spPr>
        <p:txBody>
          <a:bodyPr>
            <a:normAutofit/>
          </a:bodyPr>
          <a:lstStyle/>
          <a:p>
            <a:r>
              <a:rPr lang="en-IN" sz="1800" dirty="0"/>
              <a:t>in image segmentation using GANs stems from their ability to produce high-quality, semantically meaningful segmentation results that push the boundaries of traditional computer vision techniques and unlock new possibilities for applications across various domains</a:t>
            </a:r>
            <a:r>
              <a:rPr lang="en-IN" sz="1800" dirty="0" smtClean="0"/>
              <a:t>.</a:t>
            </a:r>
          </a:p>
          <a:p>
            <a:r>
              <a:rPr lang="en-IN" sz="1800" b="1" dirty="0"/>
              <a:t>High-Quality Results:</a:t>
            </a:r>
            <a:r>
              <a:rPr lang="en-IN" sz="1800" dirty="0"/>
              <a:t> GANs are known for their ability to generate high-quality images that closely resemble real data</a:t>
            </a:r>
            <a:r>
              <a:rPr lang="en-IN" sz="1800" dirty="0" smtClean="0"/>
              <a:t>.</a:t>
            </a:r>
          </a:p>
          <a:p>
            <a:r>
              <a:rPr lang="en-IN" sz="1800" b="1" dirty="0"/>
              <a:t>Data Augmentation and Generalization:</a:t>
            </a:r>
            <a:r>
              <a:rPr lang="en-IN" sz="1800" dirty="0"/>
              <a:t> GANs can learn rich data distributions from limited training data and generate additional synthetic data for </a:t>
            </a:r>
            <a:r>
              <a:rPr lang="en-IN" sz="1800" dirty="0" smtClean="0"/>
              <a:t>training</a:t>
            </a:r>
          </a:p>
          <a:p>
            <a:r>
              <a:rPr lang="en-IN" sz="1800" b="1" dirty="0"/>
              <a:t>Complex Patterns and Structures:</a:t>
            </a:r>
            <a:r>
              <a:rPr lang="en-IN" sz="1800" dirty="0"/>
              <a:t> GANs can capture complex patterns and structures present in images, enabling them to segment objects and regions with intricate shapes and textures accurately</a:t>
            </a:r>
            <a:r>
              <a:rPr lang="en-IN" sz="1800" dirty="0" smtClean="0"/>
              <a:t>.</a:t>
            </a:r>
          </a:p>
          <a:p>
            <a:r>
              <a:rPr lang="en-IN" sz="1800" b="1" dirty="0"/>
              <a:t>Semantic </a:t>
            </a:r>
            <a:r>
              <a:rPr lang="en-IN" sz="1800" b="1" dirty="0" smtClean="0"/>
              <a:t>Understanding</a:t>
            </a:r>
          </a:p>
          <a:p>
            <a:r>
              <a:rPr lang="en-IN" sz="1800" b="1" dirty="0"/>
              <a:t>Adversarial Training </a:t>
            </a:r>
            <a:r>
              <a:rPr lang="en-IN" sz="1800" b="1" dirty="0" smtClean="0"/>
              <a:t>Dynamics</a:t>
            </a:r>
          </a:p>
          <a:p>
            <a:r>
              <a:rPr lang="en-IN" sz="1800" b="1" dirty="0"/>
              <a:t>Real-Time Applications:</a:t>
            </a:r>
            <a:r>
              <a:rPr lang="en-IN" sz="1800" dirty="0"/>
              <a:t> With advancements in model architectures and hardware acceleration, GAN-based image segmentation can be deployed in real-time applications such as augmented reality (AR), virtual reality (VR), and interactive multimedia experiences, enhancing user engagement and immersion.</a:t>
            </a:r>
          </a:p>
        </p:txBody>
      </p:sp>
    </p:spTree>
    <p:extLst>
      <p:ext uri="{BB962C8B-B14F-4D97-AF65-F5344CB8AC3E}">
        <p14:creationId xmlns:p14="http://schemas.microsoft.com/office/powerpoint/2010/main" val="18057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81" t="22433" r="46909" b="18990"/>
          <a:stretch/>
        </p:blipFill>
        <p:spPr bwMode="auto">
          <a:xfrm>
            <a:off x="539552" y="1412776"/>
            <a:ext cx="820891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3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p:txBody>
          <a:bodyPr>
            <a:normAutofit/>
          </a:bodyPr>
          <a:lstStyle/>
          <a:p>
            <a:r>
              <a:rPr lang="en-IN" sz="2400" dirty="0"/>
              <a:t>The segmentation results demonstrate the effectiveness of the GAN-based approach in accurately segmenting objects and regions within images</a:t>
            </a:r>
            <a:r>
              <a:rPr lang="en-IN" sz="2400" dirty="0" smtClean="0"/>
              <a:t>.</a:t>
            </a:r>
          </a:p>
          <a:p>
            <a:r>
              <a:rPr lang="en-IN" sz="2400" dirty="0" smtClean="0"/>
              <a:t>a GAN-based image segmentation model has been successfully </a:t>
            </a:r>
            <a:r>
              <a:rPr lang="en-IN" sz="2400" dirty="0"/>
              <a:t>developed </a:t>
            </a:r>
            <a:r>
              <a:rPr lang="en-IN" sz="2400" dirty="0" smtClean="0"/>
              <a:t>that is capable </a:t>
            </a:r>
            <a:r>
              <a:rPr lang="en-IN" sz="2400" dirty="0"/>
              <a:t>of accurately segmenting objects and regions within images. </a:t>
            </a:r>
            <a:endParaRPr lang="en-IN" sz="2400" dirty="0" smtClean="0"/>
          </a:p>
          <a:p>
            <a:r>
              <a:rPr lang="en-IN" sz="2400" dirty="0" smtClean="0"/>
              <a:t>The results </a:t>
            </a:r>
            <a:r>
              <a:rPr lang="en-IN" sz="2400" dirty="0"/>
              <a:t>demonstrate the effectiveness of the proposed approach and highlight its potential for various computer vision applications.</a:t>
            </a:r>
          </a:p>
        </p:txBody>
      </p:sp>
    </p:spTree>
    <p:extLst>
      <p:ext uri="{BB962C8B-B14F-4D97-AF65-F5344CB8AC3E}">
        <p14:creationId xmlns:p14="http://schemas.microsoft.com/office/powerpoint/2010/main" val="3838062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812</Words>
  <Application>Microsoft Office PowerPoint</Application>
  <PresentationFormat>On-screen Show (4:3)</PresentationFormat>
  <Paragraphs>47</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 3D medical Image Segmentation using GAN</vt:lpstr>
      <vt:lpstr>Problem statement</vt:lpstr>
      <vt:lpstr>Project overview</vt:lpstr>
      <vt:lpstr> WHO ARE THE END USERS?</vt:lpstr>
      <vt:lpstr> YOUR SOLUTION AND ITS VALUE PROPOSITION</vt:lpstr>
      <vt:lpstr>THE WOW IN YOUR SOLUTION</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2021PITCS124</dc:creator>
  <cp:lastModifiedBy>Microsoft account</cp:lastModifiedBy>
  <cp:revision>6</cp:revision>
  <dcterms:created xsi:type="dcterms:W3CDTF">2024-04-01T05:07:15Z</dcterms:created>
  <dcterms:modified xsi:type="dcterms:W3CDTF">2024-04-05T17:25:54Z</dcterms:modified>
</cp:coreProperties>
</file>