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8" r:id="rId3"/>
    <p:sldId id="273" r:id="rId4"/>
    <p:sldId id="268" r:id="rId5"/>
    <p:sldId id="259" r:id="rId6"/>
    <p:sldId id="269" r:id="rId7"/>
    <p:sldId id="270" r:id="rId8"/>
    <p:sldId id="266" r:id="rId9"/>
    <p:sldId id="272" r:id="rId10"/>
    <p:sldId id="261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BB28-E75C-4BCD-AAF0-F4E205A07B1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C9E56-DC6C-414B-BF8D-0CCA8B675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C9E56-DC6C-414B-BF8D-0CCA8B6755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0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0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50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C12472-5052-46A6-94E7-FA97533C59D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B3B43C-12BA-45BA-8499-8A9E574D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science/article/abs/pii/S09252312193090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5E43-B52E-4C25-9B36-B32CD626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810"/>
            <a:ext cx="9144000" cy="1492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b="1" cap="none" dirty="0">
                <a:latin typeface="Boska" pitchFamily="50" charset="0"/>
                <a:cs typeface="Times New Roman" panose="02020603050405020304" pitchFamily="18" charset="0"/>
              </a:rPr>
              <a:t>Home security and door control using rapid face detection method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766D1E-5565-4B9F-9D83-45DBF0380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08" y="1414021"/>
            <a:ext cx="1556384" cy="3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C80788-C0BA-404E-821E-CF40BB6BB1E4}"/>
              </a:ext>
            </a:extLst>
          </p:cNvPr>
          <p:cNvSpPr txBox="1">
            <a:spLocks/>
          </p:cNvSpPr>
          <p:nvPr/>
        </p:nvSpPr>
        <p:spPr>
          <a:xfrm>
            <a:off x="1841631" y="3912014"/>
            <a:ext cx="6196238" cy="134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Aditya Srinivas B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122003016</a:t>
            </a:r>
          </a:p>
          <a:p>
            <a:pPr marL="0" indent="0"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Heshwa B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122003091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Recia" pitchFamily="50" charset="0"/>
                <a:cs typeface="Times New Roman" panose="02020603050405020304" pitchFamily="18" charset="0"/>
              </a:rPr>
              <a:t>Kkrish N A - </a:t>
            </a:r>
            <a:r>
              <a:rPr lang="en-US" sz="1600" dirty="0">
                <a:latin typeface="Recia" pitchFamily="50" charset="0"/>
                <a:cs typeface="Times New Roman" panose="02020603050405020304" pitchFamily="18" charset="0"/>
              </a:rPr>
              <a:t>122003120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0E514-1F17-4669-B63F-7B64415D4ADA}"/>
              </a:ext>
            </a:extLst>
          </p:cNvPr>
          <p:cNvSpPr txBox="1"/>
          <p:nvPr/>
        </p:nvSpPr>
        <p:spPr>
          <a:xfrm>
            <a:off x="6218549" y="4391203"/>
            <a:ext cx="4254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Guide</a:t>
            </a:r>
          </a:p>
          <a:p>
            <a:pPr algn="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Dr. A.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Suganya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Recia" pitchFamily="50" charset="0"/>
              <a:cs typeface="Times New Roman" panose="02020603050405020304" pitchFamily="18" charset="0"/>
            </a:endParaRPr>
          </a:p>
          <a:p>
            <a:pPr algn="r"/>
            <a:r>
              <a:rPr lang="en-US" sz="1400" i="0" u="none" strike="noStrike" dirty="0">
                <a:solidFill>
                  <a:srgbClr val="000000"/>
                </a:solidFill>
                <a:effectLst/>
                <a:latin typeface="Recia" pitchFamily="50" charset="0"/>
                <a:cs typeface="Times New Roman" panose="02020603050405020304" pitchFamily="18" charset="0"/>
              </a:rPr>
              <a:t>Asst. Professor – II, CSE / SoC</a:t>
            </a:r>
          </a:p>
        </p:txBody>
      </p:sp>
    </p:spTree>
    <p:extLst>
      <p:ext uri="{BB962C8B-B14F-4D97-AF65-F5344CB8AC3E}">
        <p14:creationId xmlns:p14="http://schemas.microsoft.com/office/powerpoint/2010/main" val="6667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EF7-A13A-4B34-B895-D39BD66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12" y="472912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Methodology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7E1BDB-EC5C-4F29-80F1-6C307906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Door">
            <a:hlinkClick r:id="" action="ppaction://media"/>
            <a:extLst>
              <a:ext uri="{FF2B5EF4-FFF2-40B4-BE49-F238E27FC236}">
                <a16:creationId xmlns:a16="http://schemas.microsoft.com/office/drawing/2014/main" id="{DB2515DD-1CFC-4A64-9311-78F75ECB62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14689" b="7210"/>
          <a:stretch/>
        </p:blipFill>
        <p:spPr>
          <a:xfrm>
            <a:off x="1763129" y="2001386"/>
            <a:ext cx="853376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EF7-A13A-4B34-B895-D39BD66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9912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App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7E1BDB-EC5C-4F29-80F1-6C307906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D900368-2B97-417A-9F8A-9E19A6CD0B48}"/>
              </a:ext>
            </a:extLst>
          </p:cNvPr>
          <p:cNvGrpSpPr/>
          <p:nvPr/>
        </p:nvGrpSpPr>
        <p:grpSpPr>
          <a:xfrm>
            <a:off x="5047176" y="3766206"/>
            <a:ext cx="4926400" cy="2359375"/>
            <a:chOff x="5309540" y="2451162"/>
            <a:chExt cx="6066066" cy="297428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15A169-32D2-4EA9-864E-4ED31DACAE5B}"/>
                </a:ext>
              </a:extLst>
            </p:cNvPr>
            <p:cNvGrpSpPr/>
            <p:nvPr/>
          </p:nvGrpSpPr>
          <p:grpSpPr>
            <a:xfrm>
              <a:off x="5309540" y="2451162"/>
              <a:ext cx="6066066" cy="2974281"/>
              <a:chOff x="5139857" y="2319718"/>
              <a:chExt cx="6066066" cy="297428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DEB17E1-6C53-492E-803A-A657B4B6D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9857" y="2319718"/>
                <a:ext cx="6066066" cy="2974281"/>
              </a:xfrm>
              <a:prstGeom prst="rect">
                <a:avLst/>
              </a:prstGeom>
            </p:spPr>
          </p:pic>
          <p:pic>
            <p:nvPicPr>
              <p:cNvPr id="1026" name="Picture 2" descr="Door Peephole Images, Stock Photos &amp;amp; Vectors | Shutterstock">
                <a:extLst>
                  <a:ext uri="{FF2B5EF4-FFF2-40B4-BE49-F238E27FC236}">
                    <a16:creationId xmlns:a16="http://schemas.microsoft.com/office/drawing/2014/main" id="{75C1A4E6-DF04-4EEF-9A13-D6F3E5E62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71" b="19267"/>
              <a:stretch/>
            </p:blipFill>
            <p:spPr bwMode="auto">
              <a:xfrm>
                <a:off x="5215272" y="2526385"/>
                <a:ext cx="2028795" cy="1998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Peephole - Wikipedia">
                <a:extLst>
                  <a:ext uri="{FF2B5EF4-FFF2-40B4-BE49-F238E27FC236}">
                    <a16:creationId xmlns:a16="http://schemas.microsoft.com/office/drawing/2014/main" id="{D46CF42F-D5C1-47C8-BD92-9808B32F5D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95" y="2526385"/>
                <a:ext cx="2164375" cy="1985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oor Peephole Images, Stock Photos &amp;amp; Vectors | Shutterstock">
                <a:extLst>
                  <a:ext uri="{FF2B5EF4-FFF2-40B4-BE49-F238E27FC236}">
                    <a16:creationId xmlns:a16="http://schemas.microsoft.com/office/drawing/2014/main" id="{977663A2-FAFE-4E57-9F6B-35FEE656F8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71" r="21748" b="9496"/>
              <a:stretch/>
            </p:blipFill>
            <p:spPr bwMode="auto">
              <a:xfrm>
                <a:off x="9374978" y="2513246"/>
                <a:ext cx="1750222" cy="1985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F5E541-7BC6-4DAE-AD96-9D2CEEF1A069}"/>
                </a:ext>
              </a:extLst>
            </p:cNvPr>
            <p:cNvSpPr txBox="1"/>
            <p:nvPr/>
          </p:nvSpPr>
          <p:spPr>
            <a:xfrm>
              <a:off x="5356184" y="4669451"/>
              <a:ext cx="16667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EB702-E425-43EB-A44E-40CECC335130}"/>
                </a:ext>
              </a:extLst>
            </p:cNvPr>
            <p:cNvSpPr txBox="1"/>
            <p:nvPr/>
          </p:nvSpPr>
          <p:spPr>
            <a:xfrm>
              <a:off x="7384979" y="4660865"/>
              <a:ext cx="1290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229E31-B0DE-4784-A8A5-D8FEA8EF88F7}"/>
                </a:ext>
              </a:extLst>
            </p:cNvPr>
            <p:cNvSpPr txBox="1"/>
            <p:nvPr/>
          </p:nvSpPr>
          <p:spPr>
            <a:xfrm>
              <a:off x="9561990" y="4643172"/>
              <a:ext cx="1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Door 3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3176DA-C706-464D-A7A8-4837DC74B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04" y="1655258"/>
            <a:ext cx="2559249" cy="454977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C6F7DB-3FD6-466C-A6CB-187E6D5F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176" y="1702454"/>
            <a:ext cx="6812280" cy="186873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Control the door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Live stream / see past detections.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SOS feature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Analyze who are all coming in a timeframe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Face recognition for detected faces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917688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788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091262"/>
            <a:ext cx="10515600" cy="396409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H. Jiang, E.G. Learned-Miller,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Face detection with the faster R-CNN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Recia" pitchFamily="50" charset="0"/>
                <a:cs typeface="Times New Roman" panose="02020603050405020304" pitchFamily="18" charset="0"/>
              </a:rPr>
              <a:t>CoRRabs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/1606.03473 (2016)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R. </a:t>
            </a:r>
            <a:r>
              <a:rPr lang="en-US" dirty="0" err="1">
                <a:latin typeface="Recia" pitchFamily="50" charset="0"/>
                <a:cs typeface="Times New Roman" panose="02020603050405020304" pitchFamily="18" charset="0"/>
              </a:rPr>
              <a:t>Girshick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Fast R-CNN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in: Proceedings of the IEEE Conference Computer Vision and Pattern Recognition, 2015, pp. 1440–1448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Cristina </a:t>
            </a:r>
            <a:r>
              <a:rPr lang="en-US" dirty="0" err="1">
                <a:latin typeface="Recia" pitchFamily="50" charset="0"/>
                <a:cs typeface="Times New Roman" panose="02020603050405020304" pitchFamily="18" charset="0"/>
              </a:rPr>
              <a:t>Stolojescu-Crisan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Access Control and Surveillance in a Smart Home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(2021), High-Confidence Computing, pp. 100036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Recia" pitchFamily="50" charset="0"/>
                <a:cs typeface="Times New Roman" panose="02020603050405020304" pitchFamily="18" charset="0"/>
              </a:rPr>
              <a:t>Waheb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A. Jabbar,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Design and Fabrication of Smart Home With Internet of Things Enabled Automation System,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in: IEEE Access (Vol: 7), (2019), pp. 144059 – 144074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3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52A567-C8FF-47CB-9B18-2BF75172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569"/>
            <a:ext cx="8375374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0746-06C1-4478-A7CE-E8D874C6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83" y="2342602"/>
            <a:ext cx="10012051" cy="4029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A fast face detection method via convolutional neural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Year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2019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Journal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Neurocomputing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Indexing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SCI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Publisher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- Elsevier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Base paper URL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  <a:hlinkClick r:id="rId2"/>
              </a:rPr>
              <a:t>https://www.sciencedirect.com/science/article/abs/pii/S0925231219309075</a:t>
            </a: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A5FA6A-5152-4D20-9E01-E7EB53E8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3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52A567-C8FF-47CB-9B18-2BF75172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569"/>
            <a:ext cx="8375374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Status of Guide Approval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A5FA6A-5152-4D20-9E01-E7EB53E8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1399C6-6B88-46E7-AD9B-301CEEB2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407920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we got approved sir!</a:t>
            </a:r>
          </a:p>
        </p:txBody>
      </p:sp>
    </p:spTree>
    <p:extLst>
      <p:ext uri="{BB962C8B-B14F-4D97-AF65-F5344CB8AC3E}">
        <p14:creationId xmlns:p14="http://schemas.microsoft.com/office/powerpoint/2010/main" val="782618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11"/>
            <a:ext cx="8154971" cy="112456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99"/>
            <a:ext cx="10515600" cy="475420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detection speed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is still the biggest bottleneck, which hinders the practical deployment of these face detectors on resource-limited platforms and can’t be used effectively in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real-time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applications.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Products nowadays require a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faster response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from the sensors to prevent something worse to happen. To address this issue, a face detection method based on discriminative complete features (DCFs) is to be used and the efficiency of the face detector is significantly improved.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Since many thefts have been happening, the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security of homes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is becoming vulnerable every day. To secure us from this, a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camera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can be fitted in the door’s peephole to detect and monitor according to users need.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If any movements of a person are detected in front of the door, it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alerts the user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and streams the live video, if the user requests.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Simultaneously this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face detection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model detects the face,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captures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a snap of their face and sends it to the user’s application. Then the user can take action from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remote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, whether to allow the person or not.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19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BBD7-7931-4BB4-A0F4-EC52EF30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316038"/>
            <a:ext cx="10058400" cy="1371600"/>
          </a:xfrm>
        </p:spPr>
        <p:txBody>
          <a:bodyPr/>
          <a:lstStyle/>
          <a:p>
            <a:r>
              <a:rPr lang="en-US" sz="4400" dirty="0">
                <a:latin typeface="Stardom" pitchFamily="50" charset="0"/>
              </a:rPr>
              <a:t>Literature</a:t>
            </a:r>
            <a:r>
              <a:rPr lang="en-US" dirty="0">
                <a:latin typeface="Stardom" pitchFamily="50" charset="0"/>
              </a:rPr>
              <a:t> survey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0733C0-E3DE-42F4-918F-F3DEE7B5E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09788"/>
              </p:ext>
            </p:extLst>
          </p:nvPr>
        </p:nvGraphicFramePr>
        <p:xfrm>
          <a:off x="929640" y="1690688"/>
          <a:ext cx="10515600" cy="43339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535650491"/>
                    </a:ext>
                  </a:extLst>
                </a:gridCol>
                <a:gridCol w="3508955">
                  <a:extLst>
                    <a:ext uri="{9D8B030D-6E8A-4147-A177-3AD203B41FA5}">
                      <a16:colId xmlns:a16="http://schemas.microsoft.com/office/drawing/2014/main" val="3713883211"/>
                    </a:ext>
                  </a:extLst>
                </a:gridCol>
                <a:gridCol w="3416499">
                  <a:extLst>
                    <a:ext uri="{9D8B030D-6E8A-4147-A177-3AD203B41FA5}">
                      <a16:colId xmlns:a16="http://schemas.microsoft.com/office/drawing/2014/main" val="4258968759"/>
                    </a:ext>
                  </a:extLst>
                </a:gridCol>
                <a:gridCol w="1339706">
                  <a:extLst>
                    <a:ext uri="{9D8B030D-6E8A-4147-A177-3AD203B41FA5}">
                      <a16:colId xmlns:a16="http://schemas.microsoft.com/office/drawing/2014/main" val="1468976731"/>
                    </a:ext>
                  </a:extLst>
                </a:gridCol>
              </a:tblGrid>
              <a:tr h="402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21421"/>
                  </a:ext>
                </a:extLst>
              </a:tr>
              <a:tr h="1327224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Face detection using deep learning: An improved faster RCNN approach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A new face detection scheme using deep learning and achieve a good detection performance on the well-known FDDB face detection benchmark evaluation.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Improved by combining many strategies including feature concatenation, hard negative mining, multi-scale training, model pre-training, and proper calibration of key parameters.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456026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Face Detection with the Faster R-CNN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Applying the Faster RCNN, which has recently demonstrated impressive results on various object detection benchmarks, to face detection.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By training a Faster R-CNN model on the large scale WIDER face dataset, we report best results on the WIDER test set and also in FDDB benchmarks.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3833029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Access Control and Surveillance in a Smart Home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Two IoT based systems in the context of Smart homes: </a:t>
                      </a:r>
                      <a:r>
                        <a:rPr lang="en-US" sz="1500" dirty="0" err="1"/>
                        <a:t>qToggle</a:t>
                      </a:r>
                      <a:r>
                        <a:rPr lang="en-US" sz="1500" dirty="0"/>
                        <a:t> for multiple home automation, and </a:t>
                      </a:r>
                      <a:r>
                        <a:rPr lang="en-US" sz="1500" dirty="0" err="1"/>
                        <a:t>MotionEyeOS</a:t>
                      </a:r>
                      <a:r>
                        <a:rPr lang="en-US" sz="1500" dirty="0"/>
                        <a:t>, a video surveillance OS for single-board computers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Most </a:t>
                      </a:r>
                      <a:r>
                        <a:rPr lang="en-US" sz="1500" dirty="0" err="1"/>
                        <a:t>qToggle</a:t>
                      </a:r>
                      <a:r>
                        <a:rPr lang="en-US" sz="1500" dirty="0"/>
                        <a:t> Devices are based on ESP8266/ESP8285 chips or on Raspberry Pi boards and smart sensors, while </a:t>
                      </a:r>
                      <a:r>
                        <a:rPr lang="en-US" sz="1500" dirty="0" err="1"/>
                        <a:t>MotionEye</a:t>
                      </a:r>
                      <a:r>
                        <a:rPr lang="en-US" sz="1500" dirty="0"/>
                        <a:t> uses Raspberry Pi boards.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324747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9DAC9B6-8810-4890-B902-B2DFAE7C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36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11"/>
            <a:ext cx="8154971" cy="112456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794"/>
            <a:ext cx="10515600" cy="3316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Paper: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Face Detection with the Faster R-CNN</a:t>
            </a:r>
          </a:p>
          <a:p>
            <a:pPr marL="0" indent="0" algn="just">
              <a:buNone/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Abstract: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This paper applies the Faster RCNN, which has recently demonstrated impressive results on various object detection benchmarks, to face detection. 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By training a Faster R-CNN model on the large scale WIDER face dataset, they give a good results on the WIDER test set as well as other widely used face detection benchmarks, FDDB.</a:t>
            </a:r>
          </a:p>
          <a:p>
            <a:pPr algn="just"/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79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11"/>
            <a:ext cx="8154971" cy="112456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Drawback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489"/>
            <a:ext cx="10515600" cy="4754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Drawbacks: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Fast R-CNN is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time-consuming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 since it extracts features on an image pyramid.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These are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not effective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at detecting </a:t>
            </a: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small-sized faces </a:t>
            </a: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since the object proposal generation methods are designed for generic objects instead of faces.</a:t>
            </a:r>
          </a:p>
          <a:p>
            <a:pPr algn="just"/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Recia" pitchFamily="50" charset="0"/>
                <a:cs typeface="Times New Roman" panose="02020603050405020304" pitchFamily="18" charset="0"/>
              </a:rPr>
              <a:t>To overcome:</a:t>
            </a:r>
          </a:p>
          <a:p>
            <a:pPr algn="just"/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To eliminate these drawbacks, this paper propose a fast face detection method by direct classification on discriminative complete feature maps.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3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788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Proposed System - 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151912"/>
            <a:ext cx="10515600" cy="40660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This paper propose a fast face detection method based on discriminative complete features (DCFs) extracted by an elaborately designed convolutional neural network, where face detection is directly performed on the complete feature maps.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DCFs have shown the ability of scale invariance, which is beneficial for face detection with high speed and promising performance.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Recia" pitchFamily="50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Therefore like previous papers, extracting multi-scale features on an image pyramid employed in the conventional methods is not required in the proposed method, which can greatly improve its efficiency for face detection.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9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C0B-73A3-4A0C-B27E-C6C21440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788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tardom" pitchFamily="50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9B7C-799D-4E0C-8D1B-3CD07D1D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89352"/>
            <a:ext cx="10515600" cy="406600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Implement this Face detection model into our home security system.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Whenever a person shows up, this model detects the person’s face sooner.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detected face is then captured.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image is then transferred to the user through Raspberry Pi computer via Internet.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The user receives a notification in mobile app.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Recia" pitchFamily="50" charset="0"/>
                <a:cs typeface="Times New Roman" panose="02020603050405020304" pitchFamily="18" charset="0"/>
              </a:rPr>
              <a:t>He/she can control the door’s function to whether allow the person or not.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0610EC-1B3A-4AFF-A160-031E343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79" y="316038"/>
            <a:ext cx="2102179" cy="5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59641F6-3CF9-4BB2-BA57-CBA878CD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82" y="4274011"/>
            <a:ext cx="6149315" cy="18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64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17">
      <a:dk1>
        <a:sysClr val="windowText" lastClr="000000"/>
      </a:dk1>
      <a:lt1>
        <a:srgbClr val="ACD7CA"/>
      </a:lt1>
      <a:dk2>
        <a:srgbClr val="373545"/>
      </a:dk2>
      <a:lt2>
        <a:srgbClr val="CEDBE6"/>
      </a:lt2>
      <a:accent1>
        <a:srgbClr val="75BDA7"/>
      </a:accent1>
      <a:accent2>
        <a:srgbClr val="4A9B82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1354</TotalTime>
  <Words>927</Words>
  <Application>Microsoft Office PowerPoint</Application>
  <PresentationFormat>Widescreen</PresentationFormat>
  <Paragraphs>84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Boska</vt:lpstr>
      <vt:lpstr>Calibri</vt:lpstr>
      <vt:lpstr>Century Gothic</vt:lpstr>
      <vt:lpstr>Garamond</vt:lpstr>
      <vt:lpstr>Recia</vt:lpstr>
      <vt:lpstr>Stardom</vt:lpstr>
      <vt:lpstr>Verdana</vt:lpstr>
      <vt:lpstr>Savon</vt:lpstr>
      <vt:lpstr>Home security and door control using rapid face detection method</vt:lpstr>
      <vt:lpstr>Base Paper</vt:lpstr>
      <vt:lpstr>Status of Guide Approval</vt:lpstr>
      <vt:lpstr>Abstract</vt:lpstr>
      <vt:lpstr>Literature survey</vt:lpstr>
      <vt:lpstr>Existing system</vt:lpstr>
      <vt:lpstr>Drawback of existing system</vt:lpstr>
      <vt:lpstr>Proposed System - Base paper</vt:lpstr>
      <vt:lpstr>Proposed System</vt:lpstr>
      <vt:lpstr>Methodology</vt:lpstr>
      <vt:lpstr>App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rapid face detection method used for home surveillance </dc:title>
  <dc:creator>BAS Aditya</dc:creator>
  <cp:lastModifiedBy>BAS Aditya</cp:lastModifiedBy>
  <cp:revision>19</cp:revision>
  <dcterms:created xsi:type="dcterms:W3CDTF">2021-10-03T05:06:10Z</dcterms:created>
  <dcterms:modified xsi:type="dcterms:W3CDTF">2021-12-30T08:36:17Z</dcterms:modified>
</cp:coreProperties>
</file>