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2" r:id="rId9"/>
    <p:sldId id="269" r:id="rId10"/>
    <p:sldId id="266" r:id="rId11"/>
    <p:sldId id="267" r:id="rId12"/>
    <p:sldId id="268" r:id="rId13"/>
    <p:sldId id="271" r:id="rId14"/>
    <p:sldId id="272" r:id="rId15"/>
    <p:sldId id="273" r:id="rId16"/>
    <p:sldId id="270" r:id="rId17"/>
    <p:sldId id="274" r:id="rId18"/>
    <p:sldId id="275" r:id="rId19"/>
    <p:sldId id="381" r:id="rId20"/>
    <p:sldId id="382" r:id="rId21"/>
    <p:sldId id="383" r:id="rId22"/>
    <p:sldId id="384" r:id="rId23"/>
    <p:sldId id="385" r:id="rId24"/>
    <p:sldId id="387" r:id="rId25"/>
    <p:sldId id="280" r:id="rId26"/>
    <p:sldId id="281" r:id="rId27"/>
    <p:sldId id="325" r:id="rId28"/>
    <p:sldId id="326" r:id="rId29"/>
    <p:sldId id="327" r:id="rId30"/>
    <p:sldId id="328" r:id="rId31"/>
    <p:sldId id="276" r:id="rId32"/>
    <p:sldId id="277" r:id="rId33"/>
    <p:sldId id="278" r:id="rId34"/>
    <p:sldId id="279" r:id="rId35"/>
    <p:sldId id="282" r:id="rId36"/>
    <p:sldId id="289" r:id="rId37"/>
    <p:sldId id="288" r:id="rId38"/>
    <p:sldId id="283" r:id="rId39"/>
    <p:sldId id="284" r:id="rId40"/>
    <p:sldId id="285" r:id="rId41"/>
    <p:sldId id="286" r:id="rId42"/>
    <p:sldId id="291" r:id="rId43"/>
    <p:sldId id="292" r:id="rId44"/>
    <p:sldId id="293" r:id="rId45"/>
    <p:sldId id="287" r:id="rId46"/>
    <p:sldId id="295" r:id="rId47"/>
    <p:sldId id="296" r:id="rId48"/>
    <p:sldId id="290" r:id="rId49"/>
    <p:sldId id="298" r:id="rId50"/>
    <p:sldId id="300" r:id="rId51"/>
    <p:sldId id="303" r:id="rId52"/>
    <p:sldId id="301" r:id="rId53"/>
    <p:sldId id="302" r:id="rId54"/>
    <p:sldId id="299" r:id="rId55"/>
    <p:sldId id="304" r:id="rId56"/>
    <p:sldId id="305" r:id="rId57"/>
    <p:sldId id="306" r:id="rId58"/>
    <p:sldId id="307" r:id="rId59"/>
    <p:sldId id="308" r:id="rId60"/>
    <p:sldId id="311" r:id="rId61"/>
    <p:sldId id="312" r:id="rId62"/>
    <p:sldId id="309" r:id="rId63"/>
    <p:sldId id="322" r:id="rId64"/>
    <p:sldId id="323" r:id="rId65"/>
    <p:sldId id="310" r:id="rId66"/>
    <p:sldId id="314" r:id="rId67"/>
    <p:sldId id="316" r:id="rId68"/>
    <p:sldId id="315" r:id="rId69"/>
    <p:sldId id="317" r:id="rId70"/>
    <p:sldId id="319" r:id="rId71"/>
    <p:sldId id="318" r:id="rId72"/>
    <p:sldId id="324" r:id="rId73"/>
    <p:sldId id="320" r:id="rId74"/>
    <p:sldId id="321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66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7" r:id="rId114"/>
    <p:sldId id="372" r:id="rId115"/>
    <p:sldId id="368" r:id="rId116"/>
    <p:sldId id="371" r:id="rId117"/>
    <p:sldId id="370" r:id="rId118"/>
    <p:sldId id="373" r:id="rId119"/>
    <p:sldId id="374" r:id="rId120"/>
    <p:sldId id="375" r:id="rId121"/>
    <p:sldId id="379" r:id="rId122"/>
    <p:sldId id="380" r:id="rId123"/>
    <p:sldId id="376" r:id="rId124"/>
    <p:sldId id="377" r:id="rId125"/>
    <p:sldId id="378" r:id="rId126"/>
    <p:sldId id="390" r:id="rId127"/>
    <p:sldId id="389" r:id="rId128"/>
    <p:sldId id="393" r:id="rId129"/>
    <p:sldId id="394" r:id="rId130"/>
    <p:sldId id="391" r:id="rId131"/>
    <p:sldId id="392" r:id="rId132"/>
    <p:sldId id="395" r:id="rId133"/>
    <p:sldId id="398" r:id="rId134"/>
    <p:sldId id="399" r:id="rId135"/>
    <p:sldId id="400" r:id="rId136"/>
    <p:sldId id="401" r:id="rId137"/>
    <p:sldId id="402" r:id="rId138"/>
    <p:sldId id="403" r:id="rId139"/>
    <p:sldId id="404" r:id="rId140"/>
    <p:sldId id="405" r:id="rId141"/>
    <p:sldId id="406" r:id="rId142"/>
    <p:sldId id="407" r:id="rId143"/>
    <p:sldId id="408" r:id="rId144"/>
    <p:sldId id="409" r:id="rId145"/>
    <p:sldId id="410" r:id="rId146"/>
    <p:sldId id="411" r:id="rId147"/>
    <p:sldId id="412" r:id="rId148"/>
    <p:sldId id="413" r:id="rId149"/>
    <p:sldId id="414" r:id="rId150"/>
    <p:sldId id="415" r:id="rId151"/>
    <p:sldId id="416" r:id="rId152"/>
    <p:sldId id="417" r:id="rId153"/>
    <p:sldId id="418" r:id="rId154"/>
    <p:sldId id="419" r:id="rId155"/>
    <p:sldId id="420" r:id="rId156"/>
    <p:sldId id="421" r:id="rId157"/>
    <p:sldId id="422" r:id="rId158"/>
    <p:sldId id="423" r:id="rId159"/>
    <p:sldId id="388" r:id="rId16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BBBDC4-D5DF-4088-A3EF-0B40E11BF741}">
          <p14:sldIdLst>
            <p14:sldId id="256"/>
            <p14:sldId id="257"/>
            <p14:sldId id="260"/>
            <p14:sldId id="261"/>
            <p14:sldId id="263"/>
            <p14:sldId id="264"/>
            <p14:sldId id="265"/>
            <p14:sldId id="262"/>
            <p14:sldId id="269"/>
            <p14:sldId id="266"/>
            <p14:sldId id="267"/>
            <p14:sldId id="268"/>
            <p14:sldId id="271"/>
            <p14:sldId id="272"/>
            <p14:sldId id="273"/>
            <p14:sldId id="270"/>
            <p14:sldId id="274"/>
            <p14:sldId id="275"/>
            <p14:sldId id="381"/>
            <p14:sldId id="382"/>
            <p14:sldId id="383"/>
            <p14:sldId id="384"/>
            <p14:sldId id="385"/>
            <p14:sldId id="387"/>
            <p14:sldId id="280"/>
            <p14:sldId id="281"/>
            <p14:sldId id="325"/>
            <p14:sldId id="326"/>
            <p14:sldId id="327"/>
            <p14:sldId id="328"/>
            <p14:sldId id="276"/>
            <p14:sldId id="277"/>
            <p14:sldId id="278"/>
            <p14:sldId id="279"/>
            <p14:sldId id="282"/>
            <p14:sldId id="289"/>
            <p14:sldId id="288"/>
            <p14:sldId id="283"/>
            <p14:sldId id="284"/>
            <p14:sldId id="285"/>
            <p14:sldId id="286"/>
            <p14:sldId id="291"/>
            <p14:sldId id="292"/>
            <p14:sldId id="293"/>
            <p14:sldId id="287"/>
            <p14:sldId id="295"/>
            <p14:sldId id="296"/>
            <p14:sldId id="290"/>
            <p14:sldId id="298"/>
            <p14:sldId id="300"/>
            <p14:sldId id="303"/>
            <p14:sldId id="301"/>
            <p14:sldId id="302"/>
            <p14:sldId id="299"/>
            <p14:sldId id="304"/>
            <p14:sldId id="305"/>
            <p14:sldId id="306"/>
            <p14:sldId id="307"/>
            <p14:sldId id="308"/>
            <p14:sldId id="311"/>
            <p14:sldId id="312"/>
            <p14:sldId id="309"/>
            <p14:sldId id="322"/>
            <p14:sldId id="323"/>
            <p14:sldId id="310"/>
            <p14:sldId id="314"/>
            <p14:sldId id="316"/>
            <p14:sldId id="315"/>
            <p14:sldId id="317"/>
            <p14:sldId id="319"/>
            <p14:sldId id="318"/>
            <p14:sldId id="324"/>
            <p14:sldId id="320"/>
            <p14:sldId id="321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66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72"/>
            <p14:sldId id="368"/>
            <p14:sldId id="371"/>
            <p14:sldId id="370"/>
            <p14:sldId id="373"/>
            <p14:sldId id="374"/>
            <p14:sldId id="375"/>
            <p14:sldId id="379"/>
            <p14:sldId id="380"/>
            <p14:sldId id="376"/>
            <p14:sldId id="377"/>
            <p14:sldId id="378"/>
            <p14:sldId id="390"/>
            <p14:sldId id="389"/>
            <p14:sldId id="393"/>
            <p14:sldId id="394"/>
            <p14:sldId id="391"/>
            <p14:sldId id="392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388"/>
          </p14:sldIdLst>
        </p14:section>
        <p14:section name="Untitled Section" id="{4E75F4CB-4B66-497E-A0D5-70D8BADE88F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0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1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13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91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63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83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5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1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5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876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8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5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8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6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2017. 10. 22.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3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1" Type="http://schemas.openxmlformats.org/officeDocument/2006/relationships/image" Target="../media/image115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8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19" Type="http://schemas.openxmlformats.org/officeDocument/2006/relationships/image" Target="../media/image11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0" Type="http://schemas.openxmlformats.org/officeDocument/2006/relationships/image" Target="../media/image78.png"/><Relationship Id="rId9" Type="http://schemas.openxmlformats.org/officeDocument/2006/relationships/image" Target="../media/image7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INTRODUCTION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QUANTITATIVE FINANCE IN PYTHON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17128" y="5450041"/>
            <a:ext cx="6001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Investing in stocks is quite risky: it depends on </a:t>
            </a:r>
          </a:p>
          <a:p>
            <a:r>
              <a:rPr lang="hu-HU" dirty="0"/>
              <a:t>	</a:t>
            </a:r>
            <a:r>
              <a:rPr lang="hu-HU" dirty="0" smtClean="0"/>
              <a:t>	the volatility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99" y="1861749"/>
            <a:ext cx="7393923" cy="36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26292" y="1270000"/>
            <a:ext cx="808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Solution to Black-Scholes equation</a:t>
            </a:r>
            <a:r>
              <a:rPr lang="hu-HU" dirty="0" smtClean="0"/>
              <a:t>: no dividend yields on the underlying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421924" y="20738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N(x)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4903" y="1926194"/>
                <a:ext cx="701731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03" y="1926194"/>
                <a:ext cx="701731" cy="6646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339675" y="2151861"/>
            <a:ext cx="2276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b="1" dirty="0" smtClean="0"/>
              <a:t>dz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3373" y="1807091"/>
                <a:ext cx="924740" cy="902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4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p>
                        <m:e>
                          <m:sSup>
                            <m:sSup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73" y="1807091"/>
                <a:ext cx="924740" cy="902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200964" y="191844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 smtClean="0"/>
              <a:t>2</a:t>
            </a:r>
            <a:endParaRPr lang="hu-HU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44135" y="2110963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standard normal distribution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50710" y="2877661"/>
            <a:ext cx="69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CALL OPTION</a:t>
            </a:r>
            <a:r>
              <a:rPr lang="hu-HU" dirty="0" smtClean="0"/>
              <a:t>					</a:t>
            </a:r>
            <a:r>
              <a:rPr lang="hu-HU" b="1" u="sng" dirty="0" smtClean="0"/>
              <a:t>PUT OPTION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93317" y="4249875"/>
                <a:ext cx="2533579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</a:t>
                </a:r>
                <a:r>
                  <a:rPr lang="hu-HU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𝐄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  )(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rad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17" y="4249875"/>
                <a:ext cx="2533579" cy="651973"/>
              </a:xfrm>
              <a:prstGeom prst="rect">
                <a:avLst/>
              </a:prstGeom>
              <a:blipFill rotWithShape="0">
                <a:blip r:embed="rId4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019022" y="457586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85799" y="428744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93317" y="4947651"/>
                <a:ext cx="1960088" cy="394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  = d  – </a:t>
                </a:r>
                <a:r>
                  <a:rPr lang="el-GR" b="1" dirty="0" smtClean="0"/>
                  <a:t>σ</a:t>
                </a:r>
                <a:r>
                  <a:rPr lang="hu-HU" b="1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rad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17" y="4947651"/>
                <a:ext cx="1960088" cy="394532"/>
              </a:xfrm>
              <a:prstGeom prst="rect">
                <a:avLst/>
              </a:prstGeom>
              <a:blipFill rotWithShape="0">
                <a:blip r:embed="rId5"/>
                <a:stretch>
                  <a:fillRect l="-2804" t="-3125" b="-2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034918" y="512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82525" y="512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69000" y="352566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S(0)N(d ) – E e        N(d )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70857" y="36924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2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60461" y="36847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1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3949" y="344308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-r(T-t)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6896" y="352566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-S(0)N(-d ) + E e        N(-d )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3558" y="36924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2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83116" y="36847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1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47221" y="344308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-r(T-t)</a:t>
            </a:r>
            <a:endParaRPr lang="hu-HU" sz="1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Greeks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u="sng" dirty="0" smtClean="0"/>
              <a:t>Delta</a:t>
            </a:r>
            <a:r>
              <a:rPr lang="hu-HU" dirty="0" smtClean="0"/>
              <a:t>: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14:m>
                  <m:oMath xmlns:m="http://schemas.openxmlformats.org/officeDocument/2006/math"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4151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03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delta of an option/portfolio is the sensitivity of the </a:t>
            </a:r>
          </a:p>
          <a:p>
            <a:r>
              <a:rPr lang="hu-HU" dirty="0"/>
              <a:t>	</a:t>
            </a:r>
            <a:r>
              <a:rPr lang="hu-HU" dirty="0" smtClean="0"/>
              <a:t>option/portfolio to the underlying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13733" y="3251200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 delta of a portfolio is the sum of deltas of </a:t>
            </a:r>
          </a:p>
          <a:p>
            <a:r>
              <a:rPr lang="hu-HU" dirty="0"/>
              <a:t> </a:t>
            </a:r>
            <a:r>
              <a:rPr lang="hu-HU" dirty="0" smtClean="0"/>
              <a:t>     all individual positions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940908" y="4242486"/>
            <a:ext cx="5890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is important when dealing with delta-hedging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We can eliminate risk if we make sure delta 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equals to the derivative !!!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40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Greeks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</a:t>
            </a:r>
            <a:r>
              <a:rPr lang="hu-HU" b="1" u="sng" dirty="0" smtClean="0"/>
              <a:t>Gamma</a:t>
            </a:r>
            <a:r>
              <a:rPr lang="hu-HU" dirty="0" smtClean="0"/>
              <a:t>: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𝛤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𝛤</a:t>
                </a:r>
                <a14:m>
                  <m:oMath xmlns:m="http://schemas.openxmlformats.org/officeDocument/2006/math"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4151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60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gamma of an option/portfolio is second derivative of the </a:t>
            </a:r>
          </a:p>
          <a:p>
            <a:r>
              <a:rPr lang="hu-HU" dirty="0"/>
              <a:t>	</a:t>
            </a:r>
            <a:r>
              <a:rPr lang="hu-HU" dirty="0" smtClean="0"/>
              <a:t>position with respect to the underlying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13733" y="3251200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basically it is the sensitivity of 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dirty="0" smtClean="0"/>
              <a:t> delta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331309" y="3658197"/>
            <a:ext cx="728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gamma is a measure of how often a position must be rehedged in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order to maintain a delta-neural position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6773" y="253554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36431" y="282399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5689" y="4344040"/>
            <a:ext cx="791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Delta-neutral</a:t>
            </a:r>
            <a:r>
              <a:rPr lang="hu-HU" dirty="0" smtClean="0"/>
              <a:t>: it means the portfolio value remains unchanged when small</a:t>
            </a:r>
          </a:p>
          <a:p>
            <a:r>
              <a:rPr lang="hu-HU" dirty="0"/>
              <a:t>	</a:t>
            </a:r>
            <a:r>
              <a:rPr lang="hu-HU" dirty="0" smtClean="0"/>
              <a:t>changes occur in the value of the underlying</a:t>
            </a:r>
          </a:p>
          <a:p>
            <a:r>
              <a:rPr lang="hu-HU" dirty="0"/>
              <a:t>	</a:t>
            </a:r>
            <a:r>
              <a:rPr lang="hu-HU" dirty="0" smtClean="0"/>
              <a:t>	This is what Black-Scholes model about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2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Greeks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49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</a:t>
            </a:r>
            <a:r>
              <a:rPr lang="hu-HU" b="1" u="sng" dirty="0" smtClean="0"/>
              <a:t>Theta</a:t>
            </a:r>
            <a:r>
              <a:rPr lang="hu-HU" dirty="0" smtClean="0"/>
              <a:t>: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𝛩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1259" y="2445218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𝛩</a:t>
                </a:r>
                <a14:m>
                  <m:oMath xmlns:m="http://schemas.openxmlformats.org/officeDocument/2006/math"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59" y="2445218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3774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16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Theta is the rate of change of the option price with time: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60839" y="4431657"/>
                <a:ext cx="1617769" cy="63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el-G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𝛔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39" y="4431657"/>
                <a:ext cx="1617769" cy="632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309816" y="3178082"/>
            <a:ext cx="11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4.) </a:t>
            </a:r>
            <a:r>
              <a:rPr lang="hu-HU" b="1" u="sng" dirty="0" smtClean="0"/>
              <a:t>Vega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2248930" y="3620532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 models rely heavily on the volatility so it may be important</a:t>
            </a:r>
          </a:p>
          <a:p>
            <a:r>
              <a:rPr lang="hu-HU" dirty="0"/>
              <a:t>	</a:t>
            </a:r>
            <a:r>
              <a:rPr lang="hu-HU" dirty="0" smtClean="0"/>
              <a:t>to monitor the change according to volatility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06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Greeks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74573" y="127000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Black-Scholes formula:</a:t>
            </a:r>
            <a:endParaRPr lang="hu-HU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381286" y="3689495"/>
            <a:ext cx="161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 + </a:t>
            </a:r>
            <a:endParaRPr lang="hu-HU" sz="28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05474" y="3621816"/>
                <a:ext cx="4373313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rgbClr val="FF7C80"/>
                    </a:solidFill>
                  </a:rPr>
                  <a:t> </a:t>
                </a:r>
                <a:r>
                  <a:rPr lang="el-GR" sz="2400" b="1" dirty="0" smtClean="0">
                    <a:solidFill>
                      <a:srgbClr val="FF7C80"/>
                    </a:solidFill>
                  </a:rPr>
                  <a:t>σ</a:t>
                </a:r>
                <a:r>
                  <a:rPr lang="hu-HU" sz="2400" b="1" dirty="0" smtClean="0">
                    <a:solidFill>
                      <a:srgbClr val="FF7C80"/>
                    </a:solidFill>
                  </a:rPr>
                  <a:t>  S  </a:t>
                </a:r>
                <a:r>
                  <a:rPr lang="hu-HU" sz="2400" b="1" dirty="0" smtClean="0">
                    <a:solidFill>
                      <a:srgbClr val="FF7C8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𝛤 – r S 𝛥 – r V = 0 </a:t>
                </a:r>
                <a:r>
                  <a:rPr lang="hu-HU" sz="2400" b="1" dirty="0" smtClean="0">
                    <a:solidFill>
                      <a:srgbClr val="FF7C80"/>
                    </a:solidFill>
                  </a:rPr>
                  <a:t>          </a:t>
                </a:r>
                <a:endParaRPr lang="hu-HU" sz="2000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74" y="3621816"/>
                <a:ext cx="4373313" cy="624082"/>
              </a:xfrm>
              <a:prstGeom prst="rect">
                <a:avLst/>
              </a:prstGeom>
              <a:blipFill rotWithShape="0">
                <a:blip r:embed="rId2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662581" y="3690767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4740" y="368690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9617" y="293510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theta</a:t>
            </a:r>
            <a:endParaRPr lang="hu-H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399193" y="294093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gamma</a:t>
            </a:r>
            <a:endParaRPr lang="hu-HU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493088" y="2944825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delta</a:t>
            </a:r>
            <a:endParaRPr lang="hu-H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69979" y="1892875"/>
                <a:ext cx="724878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79" y="1892875"/>
                <a:ext cx="724878" cy="6319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442875" y="192804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+</a:t>
            </a:r>
            <a:endParaRPr lang="hu-H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57637" y="1887552"/>
                <a:ext cx="2055371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400" b="1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400" b="1" dirty="0" smtClean="0">
                    <a:solidFill>
                      <a:schemeClr val="tx1"/>
                    </a:solidFill>
                  </a:rPr>
                  <a:t>  S            </a:t>
                </a:r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37" y="1887552"/>
                <a:ext cx="2055371" cy="624082"/>
              </a:xfrm>
              <a:prstGeom prst="rect">
                <a:avLst/>
              </a:prstGeom>
              <a:blipFill rotWithShape="0">
                <a:blip r:embed="rId4"/>
                <a:stretch>
                  <a:fillRect r="-3858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449188" y="192771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+</a:t>
            </a:r>
            <a:endParaRPr lang="hu-H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13240" y="1886140"/>
                <a:ext cx="1415772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– r S  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40" y="1886140"/>
                <a:ext cx="1415772" cy="631968"/>
              </a:xfrm>
              <a:prstGeom prst="rect">
                <a:avLst/>
              </a:prstGeom>
              <a:blipFill rotWithShape="0">
                <a:blip r:embed="rId5"/>
                <a:stretch>
                  <a:fillRect r="-34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820142" y="2173869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38396" y="182556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07368" y="1952687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081289" y="194882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54804" y="1859009"/>
                <a:ext cx="53732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04" y="1859009"/>
                <a:ext cx="537327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005444" y="197885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- r V = 0</a:t>
            </a:r>
            <a:endParaRPr lang="hu-HU" sz="2000" b="1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3285070" y="2353941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ight Brace 42"/>
          <p:cNvSpPr/>
          <p:nvPr/>
        </p:nvSpPr>
        <p:spPr>
          <a:xfrm rot="5400000">
            <a:off x="4676623" y="2349385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ight Brace 43"/>
          <p:cNvSpPr/>
          <p:nvPr/>
        </p:nvSpPr>
        <p:spPr>
          <a:xfrm rot="5400000">
            <a:off x="5734348" y="2342937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305630" y="452622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„Black-Scholes formula with the greeks”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117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Implied Volatility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14616" y="1284069"/>
            <a:ext cx="620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Most of the parameters are straightforward when dealing</a:t>
            </a:r>
          </a:p>
          <a:p>
            <a:r>
              <a:rPr lang="hu-HU" dirty="0"/>
              <a:t>	</a:t>
            </a:r>
            <a:r>
              <a:rPr lang="hu-HU" dirty="0" smtClean="0"/>
              <a:t>with the Black-Scholes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466" y="1930400"/>
            <a:ext cx="247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V(S,t,</a:t>
            </a:r>
            <a:r>
              <a:rPr lang="el-GR" sz="2400" b="1" dirty="0" smtClean="0">
                <a:solidFill>
                  <a:srgbClr val="FF7C80"/>
                </a:solidFill>
              </a:rPr>
              <a:t>σ</a:t>
            </a:r>
            <a:r>
              <a:rPr lang="hu-HU" sz="2400" b="1" dirty="0" smtClean="0"/>
              <a:t>,</a:t>
            </a:r>
            <a:r>
              <a:rPr lang="el-GR" sz="2400" b="1" dirty="0" smtClean="0"/>
              <a:t>μ</a:t>
            </a:r>
            <a:r>
              <a:rPr lang="hu-HU" sz="2400" b="1" dirty="0" smtClean="0"/>
              <a:t>,E,T,r)</a:t>
            </a:r>
            <a:endParaRPr lang="hu-H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7523" y="2496065"/>
            <a:ext cx="37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HOW TO CALCULATE VOLATILITY?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1642" y="2881873"/>
            <a:ext cx="581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volatility has something to do with the option price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779373" y="3385751"/>
            <a:ext cx="749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volatility should the investor use to get the correct market price</a:t>
            </a:r>
          </a:p>
          <a:p>
            <a:r>
              <a:rPr lang="hu-HU" dirty="0"/>
              <a:t>	</a:t>
            </a:r>
            <a:r>
              <a:rPr lang="hu-HU" dirty="0" smtClean="0"/>
              <a:t>of the given option? This is called implied-volatility !!!</a:t>
            </a:r>
          </a:p>
          <a:p>
            <a:endParaRPr lang="hu-HU" dirty="0"/>
          </a:p>
          <a:p>
            <a:r>
              <a:rPr lang="hu-HU" dirty="0" smtClean="0"/>
              <a:t>	   We have to solve the Black-Scholes equation:</a:t>
            </a:r>
          </a:p>
          <a:p>
            <a:endParaRPr lang="hu-HU" dirty="0"/>
          </a:p>
          <a:p>
            <a:r>
              <a:rPr lang="hu-HU" dirty="0" smtClean="0"/>
              <a:t>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7290" y="4678412"/>
            <a:ext cx="595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V               (S,t,</a:t>
            </a:r>
            <a:r>
              <a:rPr lang="el-GR" sz="2400" b="1" dirty="0" smtClean="0"/>
              <a:t>σ</a:t>
            </a:r>
            <a:r>
              <a:rPr lang="hu-HU" sz="2400" b="1" dirty="0" smtClean="0"/>
              <a:t>,</a:t>
            </a:r>
            <a:r>
              <a:rPr lang="el-GR" sz="2400" b="1" dirty="0" smtClean="0"/>
              <a:t>μ</a:t>
            </a:r>
            <a:r>
              <a:rPr lang="hu-HU" sz="2400" b="1" dirty="0" smtClean="0"/>
              <a:t>,E,T,r) = known value</a:t>
            </a:r>
            <a:endParaRPr lang="hu-H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96723" y="4970800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Black-Scholes</a:t>
            </a:r>
            <a:endParaRPr lang="hu-HU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87523" y="5432465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use </a:t>
            </a:r>
            <a:r>
              <a:rPr lang="hu-HU" b="1" dirty="0" smtClean="0"/>
              <a:t>Newton-Raphson</a:t>
            </a:r>
            <a:r>
              <a:rPr lang="hu-HU" dirty="0" smtClean="0"/>
              <a:t> method to find </a:t>
            </a:r>
            <a:r>
              <a:rPr lang="el-GR" b="1" dirty="0" smtClean="0"/>
              <a:t>σ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195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33905" y="1330866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make money with Black-Scholes model?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85319" y="1930400"/>
            <a:ext cx="6263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several investors use these kinds of models to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eliminate risk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So calculate the greeks to hedge a given portfolio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985319" y="3459893"/>
            <a:ext cx="7162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y</a:t>
            </a:r>
            <a:r>
              <a:rPr lang="hu-HU" dirty="0" smtClean="0"/>
              <a:t>ou can use Black-Scholes model to find mispriced options</a:t>
            </a:r>
          </a:p>
          <a:p>
            <a:r>
              <a:rPr lang="hu-HU" dirty="0"/>
              <a:t>	</a:t>
            </a:r>
            <a:r>
              <a:rPr lang="hu-HU" dirty="0" smtClean="0"/>
              <a:t>in the market</a:t>
            </a:r>
          </a:p>
          <a:p>
            <a:r>
              <a:rPr lang="hu-HU" dirty="0"/>
              <a:t>	</a:t>
            </a:r>
            <a:r>
              <a:rPr lang="hu-HU" dirty="0" smtClean="0"/>
              <a:t>	~ you can buy or sell accordingly to make a profit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6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Capital Management </a:t>
            </a:r>
            <a:r>
              <a:rPr lang="hu-HU" b="1" dirty="0" smtClean="0"/>
              <a:t>(LTCM)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48714" y="144986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his hedge fund was founded in </a:t>
            </a:r>
            <a:r>
              <a:rPr lang="hu-HU" b="1" dirty="0" smtClean="0">
                <a:sym typeface="Wingdings" panose="05000000000000000000" pitchFamily="2" charset="2"/>
              </a:rPr>
              <a:t>1994</a:t>
            </a:r>
            <a:r>
              <a:rPr lang="hu-HU" dirty="0" smtClean="0">
                <a:sym typeface="Wingdings" panose="05000000000000000000" pitchFamily="2" charset="2"/>
              </a:rPr>
              <a:t> by the former vice-chairman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of Salomon Brothers – John W. </a:t>
            </a:r>
            <a:r>
              <a:rPr lang="hu-HU" b="1" dirty="0" smtClean="0">
                <a:sym typeface="Wingdings" panose="05000000000000000000" pitchFamily="2" charset="2"/>
              </a:rPr>
              <a:t>Meriwether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8714" y="2290120"/>
            <a:ext cx="7226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l</a:t>
            </a:r>
            <a:r>
              <a:rPr lang="hu-HU" dirty="0" smtClean="0">
                <a:sym typeface="Wingdings" panose="05000000000000000000" pitchFamily="2" charset="2"/>
              </a:rPr>
              <a:t>ots of members were academics: such as the Nobel-prize winner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Myron Scholes and Robert C. Merton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they used quite complex models such as paris-trading or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Black-Scholes model !!!</a:t>
            </a:r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61" y="3684378"/>
            <a:ext cx="4140021" cy="28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Capital Management </a:t>
            </a:r>
            <a:r>
              <a:rPr lang="hu-HU" b="1" dirty="0" smtClean="0"/>
              <a:t>(LTCM)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2897" y="1342768"/>
            <a:ext cx="540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Because of the asian financial crisis in 1997 and </a:t>
            </a:r>
          </a:p>
          <a:p>
            <a:r>
              <a:rPr lang="hu-HU" dirty="0"/>
              <a:t>t</a:t>
            </a:r>
            <a:r>
              <a:rPr lang="hu-HU" dirty="0" smtClean="0"/>
              <a:t>he </a:t>
            </a:r>
            <a:r>
              <a:rPr lang="hu-HU" dirty="0"/>
              <a:t>r</a:t>
            </a:r>
            <a:r>
              <a:rPr lang="hu-HU" dirty="0" smtClean="0"/>
              <a:t>ussian financial crisis in 1998 </a:t>
            </a:r>
            <a:r>
              <a:rPr lang="hu-HU" b="1" dirty="0" smtClean="0"/>
              <a:t>LTCM</a:t>
            </a:r>
            <a:r>
              <a:rPr lang="hu-HU" dirty="0" smtClean="0"/>
              <a:t> collapsed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762897" y="1997515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ym typeface="Wingdings" panose="05000000000000000000" pitchFamily="2" charset="2"/>
              </a:rPr>
              <a:t>What as the key of success?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938618" y="2375263"/>
            <a:ext cx="6074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The quants in </a:t>
            </a:r>
            <a:r>
              <a:rPr lang="hu-HU" b="1" dirty="0" smtClean="0">
                <a:sym typeface="Wingdings" panose="05000000000000000000" pitchFamily="2" charset="2"/>
              </a:rPr>
              <a:t>LTCM</a:t>
            </a:r>
            <a:r>
              <a:rPr lang="hu-HU" dirty="0" smtClean="0">
                <a:sym typeface="Wingdings" panose="05000000000000000000" pitchFamily="2" charset="2"/>
              </a:rPr>
              <a:t> tried to hedge market risk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There are two approaches: Black-Scholes model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pairs-trading strategy 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374171" y="3372913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MARKET-NEUTRAL STRATEGIES !!!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24432" y="3929449"/>
            <a:ext cx="664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market-neutral strategy tries to profit from both increasing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and decreasing stock prices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4432" y="4575780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usually combining long and short positions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 in different assets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84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Capital Management </a:t>
            </a:r>
            <a:r>
              <a:rPr lang="hu-HU" b="1" dirty="0" smtClean="0"/>
              <a:t>(LTCM)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8670" y="1270000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Pairs-trading strategy: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6465" y="1661639"/>
            <a:ext cx="682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Combining long and short positions in a pair of highly correlated</a:t>
            </a:r>
          </a:p>
          <a:p>
            <a:r>
              <a:rPr lang="hu-HU" dirty="0"/>
              <a:t>	</a:t>
            </a:r>
            <a:r>
              <a:rPr lang="hu-HU" dirty="0" smtClean="0"/>
              <a:t>financial instruments (such as stocks)</a:t>
            </a:r>
          </a:p>
          <a:p>
            <a:r>
              <a:rPr lang="hu-HU" dirty="0"/>
              <a:t>	 </a:t>
            </a:r>
            <a:r>
              <a:rPr lang="hu-HU" dirty="0" smtClean="0"/>
              <a:t> ~ it is a form of statistical-arbitrage strategy </a:t>
            </a:r>
          </a:p>
          <a:p>
            <a:r>
              <a:rPr lang="hu-HU" dirty="0"/>
              <a:t>	</a:t>
            </a:r>
            <a:r>
              <a:rPr lang="hu-HU" dirty="0" smtClean="0"/>
              <a:t>	developed in the 1980s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408670" y="3036844"/>
            <a:ext cx="8281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 correlation between the two stocks weakens: investor should long the</a:t>
            </a:r>
          </a:p>
          <a:p>
            <a:r>
              <a:rPr lang="hu-HU" dirty="0" smtClean="0"/>
              <a:t>underperforming stock and short the outperforming stock </a:t>
            </a:r>
            <a:r>
              <a:rPr lang="hu-HU" dirty="0" smtClean="0">
                <a:sym typeface="Wingdings" panose="05000000000000000000" pitchFamily="2" charset="2"/>
              </a:rPr>
              <a:t> because they are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expected to converge in the future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u="sng" dirty="0" smtClean="0">
                <a:sym typeface="Wingdings" panose="05000000000000000000" pitchFamily="2" charset="2"/>
              </a:rPr>
              <a:t>For example</a:t>
            </a:r>
            <a:r>
              <a:rPr lang="hu-HU" dirty="0" smtClean="0">
                <a:sym typeface="Wingdings" panose="05000000000000000000" pitchFamily="2" charset="2"/>
              </a:rPr>
              <a:t>: CocaCola and Pepsi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they have similar business idea so they are similar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466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36825" y="2056052"/>
            <a:ext cx="90075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u="sng" dirty="0" smtClean="0"/>
              <a:t>What is </a:t>
            </a:r>
            <a:r>
              <a:rPr lang="hu-HU" b="1" u="sng" dirty="0" smtClean="0"/>
              <a:t>volatility</a:t>
            </a:r>
            <a:r>
              <a:rPr lang="hu-HU" dirty="0" smtClean="0"/>
              <a:t>?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 statistical measure of the dispersion of returns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for a given security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~ amount of uncertainty/risk about the size of changes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in the value of a given security (stock, bond etc.)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we can measure volatility with standard deviation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or variance between returns of the same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security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     HIGHER THE VOLATILITY, THE RISKIER THE SECURITY !!!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u="sng" dirty="0" smtClean="0">
                <a:sym typeface="Wingdings" panose="05000000000000000000" pitchFamily="2" charset="2"/>
              </a:rPr>
              <a:t>How to approximate volatility</a:t>
            </a:r>
            <a:r>
              <a:rPr lang="hu-HU" dirty="0" smtClean="0">
                <a:sym typeface="Wingdings" panose="05000000000000000000" pitchFamily="2" charset="2"/>
              </a:rPr>
              <a:t>? With </a:t>
            </a:r>
            <a:r>
              <a:rPr lang="hu-HU" b="1" dirty="0" smtClean="0">
                <a:sym typeface="Wingdings" panose="05000000000000000000" pitchFamily="2" charset="2"/>
              </a:rPr>
              <a:t>CAPM</a:t>
            </a:r>
            <a:r>
              <a:rPr lang="hu-HU" dirty="0" smtClean="0">
                <a:sym typeface="Wingdings" panose="05000000000000000000" pitchFamily="2" charset="2"/>
              </a:rPr>
              <a:t> beta value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15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Capital Management </a:t>
            </a:r>
            <a:r>
              <a:rPr lang="hu-HU" b="1" dirty="0" smtClean="0"/>
              <a:t>(LTCM)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8670" y="1270000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Pairs-trading strategy: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6465" y="1661639"/>
            <a:ext cx="682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Combining long and short positions in a pair of highly correlated</a:t>
            </a:r>
          </a:p>
          <a:p>
            <a:r>
              <a:rPr lang="hu-HU" dirty="0"/>
              <a:t>	</a:t>
            </a:r>
            <a:r>
              <a:rPr lang="hu-HU" dirty="0" smtClean="0"/>
              <a:t>financial instruments (such as stocks)</a:t>
            </a:r>
          </a:p>
          <a:p>
            <a:r>
              <a:rPr lang="hu-HU" dirty="0"/>
              <a:t>	 </a:t>
            </a:r>
            <a:r>
              <a:rPr lang="hu-HU" dirty="0" smtClean="0"/>
              <a:t> ~ it is a form of statistical-arbitrage strategy </a:t>
            </a:r>
          </a:p>
          <a:p>
            <a:r>
              <a:rPr lang="hu-HU" dirty="0"/>
              <a:t>	</a:t>
            </a:r>
            <a:r>
              <a:rPr lang="hu-HU" dirty="0" smtClean="0"/>
              <a:t>	developed in the 1980s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37969" y="3258411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48499" y="6121743"/>
            <a:ext cx="4246673" cy="1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115" y="28842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8" name="Freeform 7"/>
          <p:cNvSpPr/>
          <p:nvPr/>
        </p:nvSpPr>
        <p:spPr>
          <a:xfrm>
            <a:off x="1280984" y="3954507"/>
            <a:ext cx="3295135" cy="168051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Freeform 8"/>
          <p:cNvSpPr/>
          <p:nvPr/>
        </p:nvSpPr>
        <p:spPr>
          <a:xfrm>
            <a:off x="1128584" y="3690551"/>
            <a:ext cx="3575221" cy="2108887"/>
          </a:xfrm>
          <a:custGeom>
            <a:avLst/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499555" y="5362776"/>
            <a:ext cx="205946" cy="2059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2499555" y="5792178"/>
            <a:ext cx="205946" cy="20594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2821703" y="5296472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Coca-Cola</a:t>
            </a:r>
            <a:endParaRPr lang="hu-H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1703" y="5725874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Pepsi</a:t>
            </a:r>
            <a:endParaRPr lang="hu-H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6493" y="3067164"/>
            <a:ext cx="60099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Pepsi </a:t>
            </a:r>
            <a:r>
              <a:rPr lang="hu-HU" sz="1600" b="1" dirty="0" smtClean="0"/>
              <a:t>(PEP</a:t>
            </a:r>
            <a:r>
              <a:rPr lang="hu-HU" sz="1600" dirty="0" smtClean="0"/>
              <a:t>) and CocaCola (</a:t>
            </a:r>
            <a:r>
              <a:rPr lang="hu-HU" sz="1600" b="1" dirty="0" smtClean="0"/>
              <a:t>KO</a:t>
            </a:r>
            <a:r>
              <a:rPr lang="hu-HU" sz="1600" dirty="0" smtClean="0"/>
              <a:t>) are companies</a:t>
            </a:r>
          </a:p>
          <a:p>
            <a:r>
              <a:rPr lang="hu-HU" sz="1600" dirty="0" smtClean="0"/>
              <a:t>with similar products: they are historically correlated</a:t>
            </a:r>
          </a:p>
          <a:p>
            <a:endParaRPr lang="hu-HU" sz="1600" dirty="0"/>
          </a:p>
          <a:p>
            <a:r>
              <a:rPr lang="hu-HU" sz="1600" dirty="0"/>
              <a:t> </a:t>
            </a:r>
            <a:r>
              <a:rPr lang="hu-HU" sz="1600" dirty="0" smtClean="0"/>
              <a:t>  If </a:t>
            </a:r>
            <a:r>
              <a:rPr lang="hu-HU" sz="1600" b="1" dirty="0" smtClean="0"/>
              <a:t>PEP</a:t>
            </a:r>
            <a:r>
              <a:rPr lang="hu-HU" sz="1600" dirty="0" smtClean="0"/>
              <a:t> goes up a significant amount while </a:t>
            </a:r>
            <a:r>
              <a:rPr lang="hu-HU" sz="1600" b="1" dirty="0" smtClean="0"/>
              <a:t>KO</a:t>
            </a:r>
            <a:r>
              <a:rPr lang="hu-HU" sz="1600" dirty="0" smtClean="0"/>
              <a:t> stays the same,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pairs trader should buy </a:t>
            </a:r>
            <a:r>
              <a:rPr lang="hu-HU" sz="1600" b="1" dirty="0" smtClean="0"/>
              <a:t>KO</a:t>
            </a:r>
            <a:r>
              <a:rPr lang="hu-HU" sz="1600" dirty="0" smtClean="0"/>
              <a:t> stock and sell </a:t>
            </a:r>
            <a:r>
              <a:rPr lang="hu-HU" sz="1600" b="1" dirty="0" smtClean="0"/>
              <a:t>PEP</a:t>
            </a:r>
            <a:r>
              <a:rPr lang="hu-HU" sz="1600" dirty="0" smtClean="0"/>
              <a:t> stock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~ so the trader assumes the companies would return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to their historical balance point</a:t>
            </a:r>
            <a:endParaRPr lang="hu-H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1933" y="593055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88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Monte-Carlo Simulation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96995" y="1466335"/>
            <a:ext cx="7798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an option: the underlying asset (stock) follows</a:t>
            </a:r>
          </a:p>
          <a:p>
            <a:r>
              <a:rPr lang="hu-HU" dirty="0"/>
              <a:t> </a:t>
            </a:r>
            <a:r>
              <a:rPr lang="hu-HU" dirty="0" smtClean="0"/>
              <a:t>  a Wiener-process or Brownian-motion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so by simulating these stochastic processes we can determine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 price of financial instruments (option)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267201" y="282832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dS(t) = </a:t>
            </a:r>
            <a:r>
              <a:rPr lang="el-GR" b="1" dirty="0" smtClean="0"/>
              <a:t>μ</a:t>
            </a:r>
            <a:r>
              <a:rPr lang="hu-HU" b="1" dirty="0" smtClean="0"/>
              <a:t> S(t) dt + </a:t>
            </a:r>
            <a:r>
              <a:rPr lang="el-GR" b="1" dirty="0" smtClean="0"/>
              <a:t>σ</a:t>
            </a:r>
            <a:r>
              <a:rPr lang="hu-HU" b="1" dirty="0" smtClean="0"/>
              <a:t> S(t) dW 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1684" y="3359318"/>
            <a:ext cx="776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obtain the </a:t>
            </a:r>
            <a:r>
              <a:rPr lang="hu-HU" b="1" dirty="0" smtClean="0"/>
              <a:t>log S(t) </a:t>
            </a:r>
            <a:r>
              <a:rPr lang="hu-HU" dirty="0" smtClean="0"/>
              <a:t>because we know that stock prices</a:t>
            </a:r>
          </a:p>
          <a:p>
            <a:r>
              <a:rPr lang="hu-HU" dirty="0"/>
              <a:t>	</a:t>
            </a:r>
            <a:r>
              <a:rPr lang="hu-HU" dirty="0" smtClean="0"/>
              <a:t>can not be negative. So let’s use Ito’s lemma with </a:t>
            </a:r>
            <a:r>
              <a:rPr lang="hu-HU" b="1" dirty="0" smtClean="0"/>
              <a:t>F(S) = log S(t)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1" y="4140536"/>
                <a:ext cx="3566939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 log S(t) = ( </a:t>
                </a:r>
                <a:r>
                  <a:rPr lang="el-GR" b="1" dirty="0" smtClean="0"/>
                  <a:t>μ</a:t>
                </a:r>
                <a:r>
                  <a:rPr lang="hu-HU" b="1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)dt + </a:t>
                </a:r>
                <a:r>
                  <a:rPr lang="el-GR" b="1" dirty="0" smtClean="0"/>
                  <a:t>σ</a:t>
                </a:r>
                <a:r>
                  <a:rPr lang="hu-HU" b="1" dirty="0"/>
                  <a:t> </a:t>
                </a:r>
                <a:r>
                  <a:rPr lang="hu-HU" b="1" dirty="0" smtClean="0"/>
                  <a:t>dW </a:t>
                </a:r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4140536"/>
                <a:ext cx="3566939" cy="491096"/>
              </a:xfrm>
              <a:prstGeom prst="rect">
                <a:avLst/>
              </a:prstGeom>
              <a:blipFill rotWithShape="0">
                <a:blip r:embed="rId2"/>
                <a:stretch>
                  <a:fillRect l="-1368" r="-342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85322" y="4766519"/>
                <a:ext cx="478111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log S(t) = log S(0) + ( </a:t>
                </a:r>
                <a:r>
                  <a:rPr lang="el-GR" b="1" dirty="0" smtClean="0"/>
                  <a:t>μ</a:t>
                </a:r>
                <a:r>
                  <a:rPr lang="hu-HU" b="1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 t + </a:t>
                </a:r>
                <a:r>
                  <a:rPr lang="el-GR" b="1" dirty="0" smtClean="0"/>
                  <a:t>σ</a:t>
                </a:r>
                <a:r>
                  <a:rPr lang="hu-HU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𝐝𝐖</m:t>
                        </m:r>
                      </m:e>
                    </m:nary>
                  </m:oMath>
                </a14:m>
                <a:r>
                  <a:rPr lang="hu-HU" b="1" dirty="0" smtClean="0"/>
                  <a:t> </a:t>
                </a:r>
                <a:endParaRPr lang="hu-H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22" y="4766519"/>
                <a:ext cx="4781117" cy="491096"/>
              </a:xfrm>
              <a:prstGeom prst="rect">
                <a:avLst/>
              </a:prstGeom>
              <a:blipFill rotWithShape="0">
                <a:blip r:embed="rId3"/>
                <a:stretch>
                  <a:fillRect l="-1148" t="-100000" r="-893" b="-16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0" y="5380982"/>
                <a:ext cx="6489341" cy="68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Wiener-process is a random walk with mean </a:t>
                </a:r>
                <a:r>
                  <a:rPr lang="hu-HU" b="1" dirty="0" smtClean="0"/>
                  <a:t>0</a:t>
                </a:r>
                <a:r>
                  <a:rPr lang="hu-HU" dirty="0" smtClean="0"/>
                  <a:t> and variance </a:t>
                </a:r>
                <a:r>
                  <a:rPr lang="hu-HU" b="1" dirty="0" smtClean="0"/>
                  <a:t>t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so can be rewritten as </a:t>
                </a:r>
                <a:r>
                  <a:rPr lang="hu-HU" b="1" dirty="0" smtClean="0"/>
                  <a:t>N(0,t) </a:t>
                </a:r>
                <a:r>
                  <a:rPr lang="hu-HU" dirty="0" smtClean="0"/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rad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380982"/>
                <a:ext cx="6489341" cy="685252"/>
              </a:xfrm>
              <a:prstGeom prst="rect">
                <a:avLst/>
              </a:prstGeom>
              <a:blipFill rotWithShape="0">
                <a:blip r:embed="rId4"/>
                <a:stretch>
                  <a:fillRect l="-751" t="-6250" b="-98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Monte-Carlo Simulation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96995" y="1466335"/>
            <a:ext cx="621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make a risk-neutral assumption: the </a:t>
            </a:r>
            <a:r>
              <a:rPr lang="el-GR" b="1" dirty="0" smtClean="0"/>
              <a:t>μ</a:t>
            </a:r>
            <a:r>
              <a:rPr lang="hu-HU" dirty="0" smtClean="0"/>
              <a:t> drift becomes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r</a:t>
            </a:r>
            <a:r>
              <a:rPr lang="hu-HU" dirty="0" smtClean="0"/>
              <a:t> risk-free interest rate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95135" y="2372497"/>
                <a:ext cx="4027641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S(T) = S(0)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m:rPr>
                            <m:nor/>
                          </m:rPr>
                          <a:rPr lang="hu-HU" b="1" i="0" dirty="0" smtClean="0"/>
                          <m:t>[(</m:t>
                        </m:r>
                        <m:r>
                          <m:rPr>
                            <m:nor/>
                          </m:rPr>
                          <a:rPr lang="hu-HU" b="1" dirty="0"/>
                          <m:t> 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r</m:t>
                        </m:r>
                        <m:r>
                          <m:rPr>
                            <m:nor/>
                          </m:rPr>
                          <a:rPr lang="hu-HU" b="1" dirty="0"/>
                          <m:t> − </m:t>
                        </m:r>
                        <m:f>
                          <m:f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hu-HU" b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1"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p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hu-HU" b="1" dirty="0"/>
                          <m:t>)</m:t>
                        </m:r>
                        <m:r>
                          <m:rPr>
                            <m:nor/>
                          </m:rPr>
                          <a:rPr lang="hu-HU" b="1" dirty="0"/>
                          <m:t>t</m:t>
                        </m:r>
                        <m:r>
                          <m:rPr>
                            <m:nor/>
                          </m:rPr>
                          <a:rPr lang="hu-HU" b="1" dirty="0"/>
                          <m:t> + </m:t>
                        </m:r>
                        <m:r>
                          <m:rPr>
                            <m:nor/>
                          </m:rPr>
                          <a:rPr lang="el-GR" b="1" dirty="0"/>
                          <m:t>σ</m:t>
                        </m:r>
                        <m:rad>
                          <m:radPr>
                            <m:degHide m:val="on"/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hu-HU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N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(0,1)]</m:t>
                        </m:r>
                      </m:sup>
                    </m:sSup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35" y="2372497"/>
                <a:ext cx="4027641" cy="480709"/>
              </a:xfrm>
              <a:prstGeom prst="rect">
                <a:avLst/>
              </a:prstGeom>
              <a:blipFill rotWithShape="0">
                <a:blip r:embed="rId2"/>
                <a:stretch>
                  <a:fillRect l="-1364" b="-189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74075" y="2969401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this exponential function defines the stock</a:t>
            </a:r>
          </a:p>
          <a:p>
            <a:r>
              <a:rPr lang="hu-HU" dirty="0"/>
              <a:t>	</a:t>
            </a:r>
            <a:r>
              <a:rPr lang="hu-HU" dirty="0" smtClean="0"/>
              <a:t>price at </a:t>
            </a:r>
            <a:r>
              <a:rPr lang="hu-HU" b="1" dirty="0" smtClean="0"/>
              <a:t>T</a:t>
            </a:r>
            <a:r>
              <a:rPr lang="hu-HU" dirty="0" smtClean="0"/>
              <a:t> maturity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191265" y="3733803"/>
            <a:ext cx="7045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n Monte-Carlo simulation we generate a large amount of stock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price estimates with this equation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option price is the expected value of a pay-off function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+ we have to use a discounted factor (time value of money)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97643" y="5419135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max(S-E,0)                         max(E-S,0) </a:t>
            </a:r>
          </a:p>
          <a:p>
            <a:r>
              <a:rPr lang="hu-HU" sz="1600" dirty="0" smtClean="0"/>
              <a:t> call option	</a:t>
            </a:r>
            <a:r>
              <a:rPr lang="hu-HU" b="1" dirty="0" smtClean="0"/>
              <a:t>	   </a:t>
            </a:r>
            <a:r>
              <a:rPr lang="hu-HU" sz="1600" dirty="0" smtClean="0"/>
              <a:t>put option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632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69989" y="1515762"/>
            <a:ext cx="7733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is a trade-off between risk and return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~ conclusion of </a:t>
            </a:r>
            <a:r>
              <a:rPr lang="hu-HU" b="1" dirty="0" smtClean="0">
                <a:sym typeface="Wingdings" panose="05000000000000000000" pitchFamily="2" charset="2"/>
              </a:rPr>
              <a:t>Modern Portfolio Theory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b="1" dirty="0" smtClean="0">
                <a:sym typeface="Wingdings" panose="05000000000000000000" pitchFamily="2" charset="2"/>
              </a:rPr>
              <a:t>CAPM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measuring return is quite straightforward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but what about risk?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 There are several measures: variance, standard deviation to measure 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total risk  + beta to measure market risk ...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491047" y="3929448"/>
            <a:ext cx="762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THESE MEASURES DO NOT CONSIDER A PROBABILITY DISTRIBUTION !!!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98357" y="4404142"/>
            <a:ext cx="684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is another measure with this feature: </a:t>
            </a:r>
            <a:r>
              <a:rPr lang="hu-HU" b="1" i="1" dirty="0" smtClean="0"/>
              <a:t>Value at Risk </a:t>
            </a:r>
            <a:r>
              <a:rPr lang="hu-HU" dirty="0" smtClean="0"/>
              <a:t>(VaR)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27297" y="1937308"/>
            <a:ext cx="1655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7964" y="155283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S(t+1)  -  S(t)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88864" y="19442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8910" y="1745734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 R(t)   </a:t>
            </a:r>
            <a:r>
              <a:rPr lang="hu-HU" dirty="0" smtClean="0"/>
              <a:t>return in the interval </a:t>
            </a:r>
            <a:r>
              <a:rPr lang="hu-HU" b="1" dirty="0" smtClean="0"/>
              <a:t>[t,t+1]</a:t>
            </a:r>
            <a:endParaRPr lang="hu-HU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8" y="2396505"/>
            <a:ext cx="3871792" cy="2889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0637" y="2581171"/>
            <a:ext cx="5565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As we have seen the daily returns (monthly returns)</a:t>
            </a:r>
          </a:p>
          <a:p>
            <a:r>
              <a:rPr lang="hu-HU" dirty="0" smtClean="0"/>
              <a:t>has approximately normal distribution !!!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n</a:t>
            </a:r>
            <a:r>
              <a:rPr lang="hu-HU" dirty="0" smtClean="0">
                <a:sym typeface="Wingdings" panose="05000000000000000000" pitchFamily="2" charset="2"/>
              </a:rPr>
              <a:t>ormal distributions can be defined by two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parameters: mean and variance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returns can be defined by these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parameters as well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688864" y="5285830"/>
            <a:ext cx="4988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R(t) = mean + x * standard deviation</a:t>
            </a:r>
          </a:p>
          <a:p>
            <a:r>
              <a:rPr lang="hu-HU" b="1" dirty="0"/>
              <a:t>	</a:t>
            </a:r>
            <a:endParaRPr lang="hu-HU" b="1" dirty="0" smtClean="0"/>
          </a:p>
          <a:p>
            <a:r>
              <a:rPr lang="hu-HU" b="1" dirty="0"/>
              <a:t>  </a:t>
            </a:r>
            <a:r>
              <a:rPr lang="hu-HU" b="1" dirty="0" smtClean="0"/>
              <a:t> </a:t>
            </a:r>
            <a:r>
              <a:rPr lang="hu-HU" dirty="0" smtClean="0"/>
              <a:t>~ we can define return as a random variable</a:t>
            </a:r>
          </a:p>
          <a:p>
            <a:r>
              <a:rPr lang="hu-HU" dirty="0"/>
              <a:t>	</a:t>
            </a:r>
            <a:r>
              <a:rPr lang="hu-HU" dirty="0" smtClean="0"/>
              <a:t>drawn from a normal distribution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97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61535" y="1515761"/>
            <a:ext cx="75980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VaR</a:t>
            </a:r>
            <a:r>
              <a:rPr lang="hu-HU" dirty="0" smtClean="0"/>
              <a:t> is a number measure in price units</a:t>
            </a:r>
          </a:p>
          <a:p>
            <a:r>
              <a:rPr lang="hu-HU" dirty="0"/>
              <a:t>	</a:t>
            </a:r>
            <a:r>
              <a:rPr lang="hu-HU" dirty="0" smtClean="0"/>
              <a:t>It tells you that in a large percetage of cases your portfolio is</a:t>
            </a:r>
          </a:p>
          <a:p>
            <a:r>
              <a:rPr lang="hu-HU" dirty="0"/>
              <a:t>	</a:t>
            </a:r>
            <a:r>
              <a:rPr lang="hu-HU" dirty="0" smtClean="0"/>
              <a:t>	likely to not lose more than that amount of money</a:t>
            </a:r>
          </a:p>
          <a:p>
            <a:endParaRPr lang="hu-HU" dirty="0"/>
          </a:p>
          <a:p>
            <a:r>
              <a:rPr lang="hu-HU" dirty="0" smtClean="0"/>
              <a:t>	„</a:t>
            </a:r>
            <a:r>
              <a:rPr lang="hu-HU" b="1" dirty="0" smtClean="0"/>
              <a:t>VaR</a:t>
            </a:r>
            <a:r>
              <a:rPr lang="hu-HU" dirty="0" smtClean="0"/>
              <a:t> measures the amount of potential loss that could happen</a:t>
            </a:r>
          </a:p>
          <a:p>
            <a:r>
              <a:rPr lang="hu-HU" dirty="0"/>
              <a:t>	</a:t>
            </a:r>
            <a:r>
              <a:rPr lang="hu-HU" dirty="0" smtClean="0"/>
              <a:t>        in an investment (or a portfolio of investments)</a:t>
            </a:r>
          </a:p>
          <a:p>
            <a:r>
              <a:rPr lang="hu-HU" dirty="0"/>
              <a:t>	</a:t>
            </a:r>
            <a:r>
              <a:rPr lang="hu-HU" dirty="0" smtClean="0"/>
              <a:t>	 over a given period of time (with a given</a:t>
            </a:r>
          </a:p>
          <a:p>
            <a:r>
              <a:rPr lang="hu-HU" dirty="0"/>
              <a:t>	</a:t>
            </a:r>
            <a:r>
              <a:rPr lang="hu-HU" dirty="0" smtClean="0"/>
              <a:t>		degree of confidence)”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b="1" dirty="0" smtClean="0"/>
              <a:t>2.) </a:t>
            </a:r>
            <a:r>
              <a:rPr lang="hu-HU" dirty="0" smtClean="0"/>
              <a:t>easy to understand and easy to interpret</a:t>
            </a:r>
          </a:p>
          <a:p>
            <a:r>
              <a:rPr lang="hu-HU" dirty="0"/>
              <a:t>	S</a:t>
            </a:r>
            <a:r>
              <a:rPr lang="hu-HU" dirty="0" smtClean="0"/>
              <a:t>tandard deviation or beta is not that straightforward</a:t>
            </a:r>
          </a:p>
          <a:p>
            <a:endParaRPr lang="hu-HU" dirty="0"/>
          </a:p>
          <a:p>
            <a:r>
              <a:rPr lang="hu-HU" b="1" dirty="0" smtClean="0"/>
              <a:t>3.) </a:t>
            </a:r>
            <a:r>
              <a:rPr lang="hu-HU" dirty="0" smtClean="0"/>
              <a:t>you can compare different types of assets or portfolios with </a:t>
            </a:r>
            <a:r>
              <a:rPr lang="hu-HU" b="1" dirty="0" smtClean="0"/>
              <a:t>VaR</a:t>
            </a:r>
          </a:p>
          <a:p>
            <a:r>
              <a:rPr lang="hu-HU" dirty="0" smtClean="0"/>
              <a:t>	You can compare profitability and risk of different units and</a:t>
            </a:r>
          </a:p>
          <a:p>
            <a:r>
              <a:rPr lang="hu-HU" dirty="0"/>
              <a:t>	</a:t>
            </a:r>
            <a:r>
              <a:rPr lang="hu-HU" dirty="0" smtClean="0"/>
              <a:t>	make a decision accordingly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i="1" dirty="0" smtClean="0"/>
              <a:t>„risk budgeting”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1338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36821" y="1342766"/>
            <a:ext cx="661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Variance method</a:t>
            </a:r>
            <a:r>
              <a:rPr lang="hu-HU" b="1" dirty="0" smtClean="0"/>
              <a:t>: </a:t>
            </a:r>
            <a:r>
              <a:rPr lang="hu-HU" dirty="0" smtClean="0"/>
              <a:t>assumes returns are normally distributed</a:t>
            </a:r>
            <a:endParaRPr lang="hu-H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98140" y="2743198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density of normal distribution function is important: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3110" y="3917776"/>
                <a:ext cx="3240567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800" b="1" dirty="0"/>
                  <a:t>f</a:t>
                </a:r>
                <a:r>
                  <a:rPr lang="hu-HU" sz="2800" b="1" dirty="0" smtClean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hu-HU" sz="28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sz="28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sz="2800" b="1" i="0" smtClean="0">
                                <a:latin typeface="Cambria Math" panose="02040503050406030204" pitchFamily="18" charset="0"/>
                              </a:rPr>
                              <m:t>𝛑</m:t>
                            </m:r>
                            <m:sSup>
                              <m:sSupPr>
                                <m:ctrlPr>
                                  <a:rPr lang="el-GR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800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e>
                              <m:sup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hu-HU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a:rPr lang="hu-HU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u-HU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u-HU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800" b="1" i="0" smtClean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hu-HU" sz="28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800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e>
                              <m:sup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hu-HU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10" y="3917776"/>
                <a:ext cx="3240567" cy="1001684"/>
              </a:xfrm>
              <a:prstGeom prst="rect">
                <a:avLst/>
              </a:prstGeom>
              <a:blipFill rotWithShape="0">
                <a:blip r:embed="rId2"/>
                <a:stretch>
                  <a:fillRect l="-39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98140" y="1713466"/>
            <a:ext cx="791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after something like this: on february 10, 2017, we own 100 shares</a:t>
            </a:r>
          </a:p>
          <a:p>
            <a:r>
              <a:rPr lang="hu-HU" dirty="0" smtClean="0"/>
              <a:t>of Appla (AAPL). The maximum loss tomorrow is $1750 with 99%</a:t>
            </a:r>
          </a:p>
          <a:p>
            <a:r>
              <a:rPr lang="hu-HU" dirty="0" smtClean="0"/>
              <a:t>confidence level  </a:t>
            </a:r>
            <a:endParaRPr lang="hu-H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45" y="3634945"/>
            <a:ext cx="3358511" cy="20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6821" y="1342766"/>
            <a:ext cx="648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density function is closely related to probability</a:t>
            </a:r>
          </a:p>
          <a:p>
            <a:r>
              <a:rPr lang="hu-HU" dirty="0"/>
              <a:t>	</a:t>
            </a:r>
            <a:r>
              <a:rPr lang="hu-HU" dirty="0" smtClean="0"/>
              <a:t>~ the integral of the function yields the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42714" y="2069268"/>
                <a:ext cx="3098862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P(a&lt;x&lt;b)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sz="24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sub>
                      <m:sup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sup>
                      <m:e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  <m:d>
                          <m:dPr>
                            <m:ctrlP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𝐝𝐱</m:t>
                        </m:r>
                      </m:e>
                    </m:nary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14" y="2069268"/>
                <a:ext cx="3098862" cy="608372"/>
              </a:xfrm>
              <a:prstGeom prst="rect">
                <a:avLst/>
              </a:prstGeom>
              <a:blipFill rotWithShape="0">
                <a:blip r:embed="rId2"/>
                <a:stretch>
                  <a:fillRect l="-3150" b="-1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66" y="3027438"/>
            <a:ext cx="4425207" cy="264839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364983" y="3970638"/>
            <a:ext cx="0" cy="1367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</p:cNvCxnSpPr>
          <p:nvPr/>
        </p:nvCxnSpPr>
        <p:spPr>
          <a:xfrm>
            <a:off x="5000370" y="3027438"/>
            <a:ext cx="13" cy="231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73221" y="3440968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377339" y="3725175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73221" y="4017617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7338" y="4310064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381457" y="4602508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58570" y="4916903"/>
            <a:ext cx="433575" cy="43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850314" y="5204975"/>
            <a:ext cx="141831" cy="141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75046" y="3123810"/>
            <a:ext cx="415907" cy="415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41837" y="5375776"/>
            <a:ext cx="92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a          b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54747" y="5658884"/>
            <a:ext cx="333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the definite integral is the area under </a:t>
            </a:r>
          </a:p>
          <a:p>
            <a:r>
              <a:rPr lang="hu-HU" sz="1400" dirty="0" smtClean="0"/>
              <a:t>the bell-shaped curve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420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6821" y="1342766"/>
            <a:ext cx="8590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make sure the loss is not going to be greater than</a:t>
            </a:r>
          </a:p>
          <a:p>
            <a:r>
              <a:rPr lang="hu-HU" dirty="0"/>
              <a:t>	</a:t>
            </a:r>
            <a:r>
              <a:rPr lang="hu-HU" dirty="0" smtClean="0"/>
              <a:t>a predefined value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Prob{ </a:t>
            </a:r>
            <a:r>
              <a:rPr lang="el-GR" b="1" dirty="0" smtClean="0"/>
              <a:t>δπ</a:t>
            </a:r>
            <a:r>
              <a:rPr lang="hu-HU" b="1" dirty="0" smtClean="0"/>
              <a:t> &lt; -$5million } = 0.05  </a:t>
            </a:r>
            <a:r>
              <a:rPr lang="hu-HU" dirty="0" smtClean="0"/>
              <a:t>(if the confidence level is 95%)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/>
              <a:t> Prob{ </a:t>
            </a:r>
            <a:r>
              <a:rPr lang="el-GR" b="1" dirty="0"/>
              <a:t>δπ</a:t>
            </a:r>
            <a:r>
              <a:rPr lang="hu-HU" b="1" dirty="0"/>
              <a:t> &lt; </a:t>
            </a:r>
            <a:r>
              <a:rPr lang="hu-HU" b="1" dirty="0" smtClean="0"/>
              <a:t>-VaR} </a:t>
            </a:r>
            <a:r>
              <a:rPr lang="hu-HU" b="1" dirty="0"/>
              <a:t>= </a:t>
            </a:r>
            <a:r>
              <a:rPr lang="hu-HU" b="1" dirty="0" smtClean="0"/>
              <a:t>1-c </a:t>
            </a:r>
            <a:endParaRPr lang="hu-HU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66" y="3027438"/>
            <a:ext cx="4425207" cy="264839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734901" y="5070503"/>
            <a:ext cx="0" cy="27184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66271" y="2714400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73612" y="2174821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99933" y="5083202"/>
            <a:ext cx="0" cy="271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57600" y="5139267"/>
            <a:ext cx="0" cy="215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19498" y="5139267"/>
            <a:ext cx="0" cy="220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68696" y="5207000"/>
            <a:ext cx="0" cy="148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30598" y="5207000"/>
            <a:ext cx="0" cy="148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88264" y="5245100"/>
            <a:ext cx="0" cy="109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45931" y="5245100"/>
            <a:ext cx="0" cy="109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07835" y="5278967"/>
            <a:ext cx="0" cy="7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69732" y="5278967"/>
            <a:ext cx="0" cy="80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23165" y="5308600"/>
            <a:ext cx="0" cy="46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68130" y="5308600"/>
            <a:ext cx="0" cy="46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17335" y="5308600"/>
            <a:ext cx="0" cy="46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75000" y="5312833"/>
            <a:ext cx="0" cy="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 rot="5400000">
            <a:off x="3260378" y="5185575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TextBox 49"/>
          <p:cNvSpPr txBox="1"/>
          <p:nvPr/>
        </p:nvSpPr>
        <p:spPr>
          <a:xfrm>
            <a:off x="727520" y="5671749"/>
            <a:ext cx="5783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t</a:t>
            </a:r>
            <a:r>
              <a:rPr lang="hu-HU" sz="1400" dirty="0" smtClean="0"/>
              <a:t>his is the probability of losing some money: this is what we are after</a:t>
            </a:r>
          </a:p>
          <a:p>
            <a:r>
              <a:rPr lang="hu-HU" sz="1400" dirty="0"/>
              <a:t> </a:t>
            </a:r>
            <a:r>
              <a:rPr lang="hu-HU" sz="1400" dirty="0" smtClean="0"/>
              <a:t>    ~ this area is 0.01 for 99% degree of confidence and 0.05 for</a:t>
            </a:r>
          </a:p>
          <a:p>
            <a:r>
              <a:rPr lang="hu-HU" sz="1400" dirty="0"/>
              <a:t>	</a:t>
            </a:r>
            <a:r>
              <a:rPr lang="hu-HU" sz="1400" dirty="0" smtClean="0"/>
              <a:t>	95% confidence level !!!</a:t>
            </a:r>
            <a:endParaRPr lang="hu-HU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597745" y="5276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z</a:t>
            </a:r>
            <a:endParaRPr lang="hu-HU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438775" y="3108318"/>
            <a:ext cx="4559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z</a:t>
            </a:r>
            <a:r>
              <a:rPr lang="hu-HU" dirty="0" smtClean="0"/>
              <a:t> defines the number of standard</a:t>
            </a:r>
          </a:p>
          <a:p>
            <a:r>
              <a:rPr lang="hu-HU" dirty="0" smtClean="0"/>
              <a:t>   deviations from the mean: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99%</a:t>
            </a:r>
            <a:r>
              <a:rPr lang="hu-HU" dirty="0" smtClean="0"/>
              <a:t> confidence level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z=2.33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</a:t>
            </a:r>
            <a:r>
              <a:rPr lang="hu-HU" b="1" dirty="0" smtClean="0">
                <a:sym typeface="Wingdings" panose="05000000000000000000" pitchFamily="2" charset="2"/>
              </a:rPr>
              <a:t>95%</a:t>
            </a:r>
            <a:r>
              <a:rPr lang="hu-HU" dirty="0" smtClean="0">
                <a:sym typeface="Wingdings" panose="05000000000000000000" pitchFamily="2" charset="2"/>
              </a:rPr>
              <a:t> confidence level  </a:t>
            </a:r>
            <a:r>
              <a:rPr lang="hu-HU" b="1" dirty="0" smtClean="0">
                <a:sym typeface="Wingdings" panose="05000000000000000000" pitchFamily="2" charset="2"/>
              </a:rPr>
              <a:t>z=1.64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996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6821" y="1342766"/>
            <a:ext cx="8590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make sure the loss is not going to be greater than</a:t>
            </a:r>
          </a:p>
          <a:p>
            <a:r>
              <a:rPr lang="hu-HU" dirty="0"/>
              <a:t>	</a:t>
            </a:r>
            <a:r>
              <a:rPr lang="hu-HU" dirty="0" smtClean="0"/>
              <a:t>a predefined value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Prob{ </a:t>
            </a:r>
            <a:r>
              <a:rPr lang="el-GR" b="1" dirty="0" smtClean="0"/>
              <a:t>δπ</a:t>
            </a:r>
            <a:r>
              <a:rPr lang="hu-HU" b="1" dirty="0" smtClean="0"/>
              <a:t> &lt; -$5million } = 0.05  </a:t>
            </a:r>
            <a:r>
              <a:rPr lang="hu-HU" dirty="0" smtClean="0"/>
              <a:t>(if the confidence level is 95%)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/>
              <a:t> Prob{ </a:t>
            </a:r>
            <a:r>
              <a:rPr lang="el-GR" b="1" dirty="0"/>
              <a:t>δπ</a:t>
            </a:r>
            <a:r>
              <a:rPr lang="hu-HU" b="1" dirty="0"/>
              <a:t> &lt; </a:t>
            </a:r>
            <a:r>
              <a:rPr lang="hu-HU" b="1" dirty="0" smtClean="0"/>
              <a:t>-VaR} </a:t>
            </a:r>
            <a:r>
              <a:rPr lang="hu-HU" b="1" dirty="0"/>
              <a:t>= </a:t>
            </a:r>
            <a:r>
              <a:rPr lang="hu-HU" b="1" dirty="0" smtClean="0"/>
              <a:t>1-c </a:t>
            </a:r>
            <a:endParaRPr lang="hu-HU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66271" y="2714400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73612" y="2174821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19375" y="2905106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-----------------------------------------------------------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474543" y="3346662"/>
            <a:ext cx="39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VaR = position ( </a:t>
            </a:r>
            <a:r>
              <a:rPr lang="el-GR" b="1" dirty="0" smtClean="0"/>
              <a:t>μ</a:t>
            </a:r>
            <a:r>
              <a:rPr lang="hu-HU" b="1" dirty="0" smtClean="0"/>
              <a:t>          - z </a:t>
            </a:r>
            <a:r>
              <a:rPr lang="el-GR" b="1" dirty="0" smtClean="0"/>
              <a:t>σ</a:t>
            </a:r>
            <a:r>
              <a:rPr lang="hu-HU" b="1" dirty="0" smtClean="0"/>
              <a:t>         )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68321" y="3521803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period</a:t>
            </a:r>
            <a:endParaRPr lang="hu-HU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01796" y="3512277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period</a:t>
            </a:r>
            <a:endParaRPr lang="hu-H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3531" y="3985669"/>
            <a:ext cx="7119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another problem to deal with: the mean and the variance</a:t>
            </a:r>
          </a:p>
          <a:p>
            <a:r>
              <a:rPr lang="hu-HU" dirty="0" smtClean="0"/>
              <a:t>applied to the daily returns! But the time interval for </a:t>
            </a:r>
            <a:r>
              <a:rPr lang="hu-HU" b="1" dirty="0" smtClean="0"/>
              <a:t>VaR</a:t>
            </a:r>
            <a:r>
              <a:rPr lang="hu-HU" dirty="0" smtClean="0"/>
              <a:t> is</a:t>
            </a:r>
          </a:p>
          <a:p>
            <a:r>
              <a:rPr lang="hu-HU" dirty="0" smtClean="0"/>
              <a:t>not necessary 1 day ...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3612" y="5065088"/>
                <a:ext cx="2067489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σ</a:t>
                </a:r>
                <a:r>
                  <a:rPr lang="hu-HU" b="1" dirty="0" smtClean="0"/>
                  <a:t>       = </a:t>
                </a:r>
                <a:r>
                  <a:rPr lang="el-GR" b="1" dirty="0" smtClean="0"/>
                  <a:t>σ</a:t>
                </a:r>
                <a:r>
                  <a:rPr lang="hu-HU" b="1" dirty="0" smtClean="0"/>
                  <a:t>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hu-HU" b="1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2" y="5065088"/>
                <a:ext cx="2067489" cy="374398"/>
              </a:xfrm>
              <a:prstGeom prst="rect">
                <a:avLst/>
              </a:prstGeom>
              <a:blipFill rotWithShape="0">
                <a:blip r:embed="rId2"/>
                <a:stretch>
                  <a:fillRect l="-2360" t="-9836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225349" y="525195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  <a:r>
              <a:rPr lang="hu-HU" sz="1400" b="1" dirty="0" smtClean="0"/>
              <a:t>-day</a:t>
            </a:r>
            <a:endParaRPr lang="hu-HU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51599" y="525195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daily</a:t>
            </a:r>
            <a:endParaRPr lang="hu-HU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073612" y="562023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μ</a:t>
            </a:r>
            <a:r>
              <a:rPr lang="hu-HU" b="1" dirty="0" smtClean="0"/>
              <a:t>       = </a:t>
            </a:r>
            <a:r>
              <a:rPr lang="el-GR" b="1" dirty="0" smtClean="0"/>
              <a:t>μ</a:t>
            </a:r>
            <a:r>
              <a:rPr lang="hu-HU" b="1" dirty="0" smtClean="0"/>
              <a:t>        n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225349" y="580709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  <a:r>
              <a:rPr lang="hu-HU" sz="1400" b="1" dirty="0" smtClean="0"/>
              <a:t>-day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051599" y="580709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daily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0201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COMMODITIES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103" y="1930400"/>
            <a:ext cx="75376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Commodities are raw products: gold, silver, oil ...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the price of these products are unpredictable BUT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often show seasonal effects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scarcity of the product results in higher prices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and vica-versa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 most trading is done on the </a:t>
            </a:r>
            <a:r>
              <a:rPr lang="hu-HU" b="1" dirty="0" smtClean="0">
                <a:sym typeface="Wingdings" panose="05000000000000000000" pitchFamily="2" charset="2"/>
              </a:rPr>
              <a:t>future market 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You can make deals to buy/sell a given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commodity at some time in the future !!!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37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6821" y="1342766"/>
            <a:ext cx="8590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make sure the loss is not going to be greater than</a:t>
            </a:r>
          </a:p>
          <a:p>
            <a:r>
              <a:rPr lang="hu-HU" dirty="0"/>
              <a:t>	</a:t>
            </a:r>
            <a:r>
              <a:rPr lang="hu-HU" dirty="0" smtClean="0"/>
              <a:t>a predefined value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Prob{ </a:t>
            </a:r>
            <a:r>
              <a:rPr lang="el-GR" b="1" dirty="0" smtClean="0"/>
              <a:t>δπ</a:t>
            </a:r>
            <a:r>
              <a:rPr lang="hu-HU" b="1" dirty="0" smtClean="0"/>
              <a:t> &lt; -$5million } = 0.05  </a:t>
            </a:r>
            <a:r>
              <a:rPr lang="hu-HU" dirty="0" smtClean="0"/>
              <a:t>(if the confidence level is 95%)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/>
              <a:t> Prob{ </a:t>
            </a:r>
            <a:r>
              <a:rPr lang="el-GR" b="1" dirty="0"/>
              <a:t>δπ</a:t>
            </a:r>
            <a:r>
              <a:rPr lang="hu-HU" b="1" dirty="0"/>
              <a:t> &lt; </a:t>
            </a:r>
            <a:r>
              <a:rPr lang="hu-HU" b="1" dirty="0" smtClean="0"/>
              <a:t>-VaR} </a:t>
            </a:r>
            <a:r>
              <a:rPr lang="hu-HU" b="1" dirty="0"/>
              <a:t>= </a:t>
            </a:r>
            <a:r>
              <a:rPr lang="hu-HU" b="1" dirty="0" smtClean="0"/>
              <a:t>1-c </a:t>
            </a:r>
            <a:endParaRPr lang="hu-HU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66271" y="2714400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73612" y="2174821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19375" y="2905106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-----------------------------------------------------------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1185" y="3391269"/>
                <a:ext cx="3847848" cy="4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rgbClr val="FF7C80"/>
                    </a:solidFill>
                  </a:rPr>
                  <a:t>VaR = </a:t>
                </a:r>
                <a:r>
                  <a:rPr lang="hu-HU" sz="2000" b="1" dirty="0" smtClean="0">
                    <a:solidFill>
                      <a:srgbClr val="FF7C8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𝛥S </a:t>
                </a:r>
                <a:r>
                  <a:rPr lang="hu-HU" sz="2000" b="1" dirty="0">
                    <a:solidFill>
                      <a:srgbClr val="FF7C80"/>
                    </a:solidFill>
                  </a:rPr>
                  <a:t>[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 </a:t>
                </a:r>
                <a:r>
                  <a:rPr lang="el-GR" sz="2000" b="1" dirty="0" smtClean="0">
                    <a:solidFill>
                      <a:srgbClr val="FF7C80"/>
                    </a:solidFill>
                  </a:rPr>
                  <a:t>μ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  </a:t>
                </a:r>
                <a:r>
                  <a:rPr lang="el-GR" sz="2000" b="1" dirty="0" smtClean="0">
                    <a:solidFill>
                      <a:srgbClr val="FF7C80"/>
                    </a:solidFill>
                  </a:rPr>
                  <a:t>δ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t - </a:t>
                </a:r>
                <a:r>
                  <a:rPr lang="el-GR" sz="2000" b="1" dirty="0">
                    <a:solidFill>
                      <a:srgbClr val="FF7C80"/>
                    </a:solidFill>
                  </a:rPr>
                  <a:t>σ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FF7C80"/>
                            </a:solidFill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hu-HU" sz="2000" b="1" dirty="0">
                            <a:solidFill>
                              <a:srgbClr val="FF7C80"/>
                            </a:solidFill>
                          </a:rPr>
                          <m:t>t</m:t>
                        </m:r>
                      </m:e>
                    </m:rad>
                  </m:oMath>
                </a14:m>
                <a:r>
                  <a:rPr lang="hu-HU" sz="2000" b="1" dirty="0" smtClean="0">
                    <a:solidFill>
                      <a:srgbClr val="FF7C80"/>
                    </a:solidFill>
                  </a:rPr>
                  <a:t> </a:t>
                </a:r>
                <a:r>
                  <a:rPr lang="el-GR" sz="2000" b="1" dirty="0" smtClean="0">
                    <a:solidFill>
                      <a:srgbClr val="FF7C80"/>
                    </a:solidFill>
                  </a:rPr>
                  <a:t>α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(1-c) ]</a:t>
                </a:r>
                <a:endParaRPr lang="hu-HU" sz="2000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85" y="3391269"/>
                <a:ext cx="3847848" cy="436914"/>
              </a:xfrm>
              <a:prstGeom prst="rect">
                <a:avLst/>
              </a:prstGeom>
              <a:blipFill rotWithShape="0">
                <a:blip r:embed="rId2"/>
                <a:stretch>
                  <a:fillRect l="-1585" r="-792" b="-2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76475" y="4057650"/>
            <a:ext cx="682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if we calculate VaR for tomorrow: so </a:t>
            </a:r>
            <a:r>
              <a:rPr lang="el-GR" b="1" dirty="0"/>
              <a:t>δ</a:t>
            </a:r>
            <a:r>
              <a:rPr lang="hu-HU" b="1" dirty="0"/>
              <a:t>t</a:t>
            </a:r>
            <a:r>
              <a:rPr lang="hu-HU" dirty="0" smtClean="0">
                <a:sym typeface="Wingdings" panose="05000000000000000000" pitchFamily="2" charset="2"/>
              </a:rPr>
              <a:t> is small, we can omit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</a:t>
            </a:r>
            <a:r>
              <a:rPr lang="hu-HU" b="1" dirty="0" smtClean="0">
                <a:sym typeface="Wingdings" panose="05000000000000000000" pitchFamily="2" charset="2"/>
              </a:rPr>
              <a:t> </a:t>
            </a:r>
            <a:r>
              <a:rPr lang="el-GR" b="1" dirty="0" smtClean="0"/>
              <a:t>μ</a:t>
            </a:r>
            <a:r>
              <a:rPr lang="hu-HU" b="1" dirty="0" smtClean="0"/>
              <a:t> </a:t>
            </a:r>
            <a:r>
              <a:rPr lang="hu-HU" dirty="0" smtClean="0"/>
              <a:t>term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76474" y="4742573"/>
            <a:ext cx="696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if we calculate </a:t>
            </a:r>
            <a:r>
              <a:rPr lang="hu-HU" b="1" dirty="0" smtClean="0">
                <a:sym typeface="Wingdings" panose="05000000000000000000" pitchFamily="2" charset="2"/>
              </a:rPr>
              <a:t>VaR</a:t>
            </a:r>
            <a:r>
              <a:rPr lang="hu-HU" dirty="0" smtClean="0">
                <a:sym typeface="Wingdings" panose="05000000000000000000" pitchFamily="2" charset="2"/>
              </a:rPr>
              <a:t> for longer periods (years): we have to take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drift into consideration as well</a:t>
            </a:r>
            <a:endParaRPr lang="hu-HU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76473" y="5436519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l-GR" b="1" dirty="0"/>
              <a:t>α</a:t>
            </a:r>
            <a:r>
              <a:rPr lang="hu-HU" b="1" dirty="0"/>
              <a:t>(1-c</a:t>
            </a:r>
            <a:r>
              <a:rPr lang="hu-HU" b="1" dirty="0" smtClean="0"/>
              <a:t>) </a:t>
            </a:r>
            <a:r>
              <a:rPr lang="hu-HU" dirty="0" smtClean="0"/>
              <a:t>is the inverse cumulative distribution function for</a:t>
            </a:r>
          </a:p>
          <a:p>
            <a:pPr lvl="1"/>
            <a:r>
              <a:rPr lang="hu-HU" dirty="0" smtClean="0"/>
              <a:t>the standardized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538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– Monte-Carlo approach</a:t>
            </a:r>
            <a:endParaRPr lang="hu-HU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696995" y="1466335"/>
            <a:ext cx="609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prices follow a Wiener-process or Brownian-motion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1" y="199012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dS(t) = </a:t>
            </a:r>
            <a:r>
              <a:rPr lang="el-GR" b="1" dirty="0" smtClean="0"/>
              <a:t>μ</a:t>
            </a:r>
            <a:r>
              <a:rPr lang="hu-HU" b="1" dirty="0" smtClean="0"/>
              <a:t> S(t) dt + </a:t>
            </a:r>
            <a:r>
              <a:rPr lang="el-GR" b="1" dirty="0" smtClean="0"/>
              <a:t>σ</a:t>
            </a:r>
            <a:r>
              <a:rPr lang="hu-HU" b="1" dirty="0" smtClean="0"/>
              <a:t> S(t) dW 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11684" y="2521118"/>
            <a:ext cx="776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obtain the </a:t>
            </a:r>
            <a:r>
              <a:rPr lang="hu-HU" b="1" dirty="0" smtClean="0"/>
              <a:t>log S(t) </a:t>
            </a:r>
            <a:r>
              <a:rPr lang="hu-HU" dirty="0" smtClean="0"/>
              <a:t>because we know that stock prices</a:t>
            </a:r>
          </a:p>
          <a:p>
            <a:r>
              <a:rPr lang="hu-HU" dirty="0"/>
              <a:t>	</a:t>
            </a:r>
            <a:r>
              <a:rPr lang="hu-HU" dirty="0" smtClean="0"/>
              <a:t>can not be negative. So let’s use Ito’s lemma with </a:t>
            </a:r>
            <a:r>
              <a:rPr lang="hu-HU" b="1" dirty="0" smtClean="0"/>
              <a:t>F(S) = log S(t)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67201" y="3302336"/>
                <a:ext cx="3566939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 log S(t) = ( </a:t>
                </a:r>
                <a:r>
                  <a:rPr lang="el-GR" b="1" dirty="0" smtClean="0"/>
                  <a:t>μ</a:t>
                </a:r>
                <a:r>
                  <a:rPr lang="hu-HU" b="1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)dt + </a:t>
                </a:r>
                <a:r>
                  <a:rPr lang="el-GR" b="1" dirty="0" smtClean="0"/>
                  <a:t>σ</a:t>
                </a:r>
                <a:r>
                  <a:rPr lang="hu-HU" b="1" dirty="0"/>
                  <a:t> </a:t>
                </a:r>
                <a:r>
                  <a:rPr lang="hu-HU" b="1" dirty="0" smtClean="0"/>
                  <a:t>dW </a:t>
                </a:r>
                <a:endParaRPr lang="hu-H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3302336"/>
                <a:ext cx="3566939" cy="491096"/>
              </a:xfrm>
              <a:prstGeom prst="rect">
                <a:avLst/>
              </a:prstGeom>
              <a:blipFill rotWithShape="0">
                <a:blip r:embed="rId2"/>
                <a:stretch>
                  <a:fillRect l="-1368" r="-342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85322" y="3928319"/>
                <a:ext cx="478111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log S(t) = log S(0) + ( </a:t>
                </a:r>
                <a:r>
                  <a:rPr lang="el-GR" b="1" dirty="0" smtClean="0"/>
                  <a:t>μ</a:t>
                </a:r>
                <a:r>
                  <a:rPr lang="hu-HU" b="1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 t + </a:t>
                </a:r>
                <a:r>
                  <a:rPr lang="el-GR" b="1" dirty="0" smtClean="0"/>
                  <a:t>σ</a:t>
                </a:r>
                <a:r>
                  <a:rPr lang="hu-HU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𝐝𝐖</m:t>
                        </m:r>
                      </m:e>
                    </m:nary>
                  </m:oMath>
                </a14:m>
                <a:r>
                  <a:rPr lang="hu-HU" b="1" dirty="0" smtClean="0"/>
                  <a:t> </a:t>
                </a:r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22" y="3928319"/>
                <a:ext cx="4781117" cy="491096"/>
              </a:xfrm>
              <a:prstGeom prst="rect">
                <a:avLst/>
              </a:prstGeom>
              <a:blipFill rotWithShape="0">
                <a:blip r:embed="rId3"/>
                <a:stretch>
                  <a:fillRect l="-1148" t="-98765" r="-893" b="-1567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800" y="4542782"/>
                <a:ext cx="6489341" cy="68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Wiener-process is a random walk with mean </a:t>
                </a:r>
                <a:r>
                  <a:rPr lang="hu-HU" b="1" dirty="0" smtClean="0"/>
                  <a:t>0</a:t>
                </a:r>
                <a:r>
                  <a:rPr lang="hu-HU" dirty="0" smtClean="0"/>
                  <a:t> and variance </a:t>
                </a:r>
                <a:r>
                  <a:rPr lang="hu-HU" b="1" dirty="0" smtClean="0"/>
                  <a:t>t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so can be rewritten as </a:t>
                </a:r>
                <a:r>
                  <a:rPr lang="hu-HU" b="1" dirty="0" smtClean="0"/>
                  <a:t>N(0,t) </a:t>
                </a:r>
                <a:r>
                  <a:rPr lang="hu-HU" dirty="0" smtClean="0"/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rad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542782"/>
                <a:ext cx="6489341" cy="685252"/>
              </a:xfrm>
              <a:prstGeom prst="rect">
                <a:avLst/>
              </a:prstGeom>
              <a:blipFill rotWithShape="0">
                <a:blip r:embed="rId4"/>
                <a:stretch>
                  <a:fillRect l="-751" t="-5310" b="-88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– Monte-Carlo approach</a:t>
            </a:r>
            <a:endParaRPr lang="hu-HU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696995" y="1466335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Solution of this stochastic differential equation: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5135" y="1924822"/>
                <a:ext cx="4069319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S(t) = S(0)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m:rPr>
                            <m:nor/>
                          </m:rPr>
                          <a:rPr lang="hu-HU" b="1" i="0" dirty="0" smtClean="0"/>
                          <m:t>[(</m:t>
                        </m:r>
                        <m:r>
                          <a:rPr lang="el-GR" b="1" i="0" dirty="0" smtClean="0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m:rPr>
                            <m:nor/>
                          </m:rPr>
                          <a:rPr lang="hu-HU" b="1" dirty="0" smtClean="0"/>
                          <m:t> </m:t>
                        </m:r>
                        <m:r>
                          <m:rPr>
                            <m:nor/>
                          </m:rPr>
                          <a:rPr lang="hu-HU" b="1" dirty="0"/>
                          <m:t>− </m:t>
                        </m:r>
                        <m:f>
                          <m:f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hu-HU" b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1"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p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hu-HU" b="1" dirty="0"/>
                          <m:t>)</m:t>
                        </m:r>
                        <m:r>
                          <m:rPr>
                            <m:nor/>
                          </m:rPr>
                          <a:rPr lang="hu-HU" b="1" dirty="0"/>
                          <m:t>t</m:t>
                        </m:r>
                        <m:r>
                          <m:rPr>
                            <m:nor/>
                          </m:rPr>
                          <a:rPr lang="hu-HU" b="1" dirty="0"/>
                          <m:t> + </m:t>
                        </m:r>
                        <m:r>
                          <m:rPr>
                            <m:nor/>
                          </m:rPr>
                          <a:rPr lang="el-GR" b="1" dirty="0"/>
                          <m:t>σ</m:t>
                        </m:r>
                        <m:rad>
                          <m:radPr>
                            <m:degHide m:val="on"/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hu-HU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N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(0,1)]</m:t>
                        </m:r>
                      </m:sup>
                    </m:sSup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35" y="1924822"/>
                <a:ext cx="4069319" cy="480709"/>
              </a:xfrm>
              <a:prstGeom prst="rect">
                <a:avLst/>
              </a:prstGeom>
              <a:blipFill rotWithShape="0">
                <a:blip r:embed="rId2"/>
                <a:stretch>
                  <a:fillRect l="-1349" b="-189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674075" y="2521726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this exponential function defines the stock</a:t>
            </a:r>
          </a:p>
          <a:p>
            <a:r>
              <a:rPr lang="hu-HU" dirty="0"/>
              <a:t>	</a:t>
            </a:r>
            <a:r>
              <a:rPr lang="hu-HU" dirty="0" smtClean="0"/>
              <a:t>price at a given </a:t>
            </a:r>
            <a:r>
              <a:rPr lang="hu-HU" b="1" dirty="0" smtClean="0"/>
              <a:t>t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1228116" y="3262266"/>
            <a:ext cx="80906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n </a:t>
            </a:r>
            <a:r>
              <a:rPr lang="hu-HU" b="1" dirty="0" smtClean="0">
                <a:sym typeface="Wingdings" panose="05000000000000000000" pitchFamily="2" charset="2"/>
              </a:rPr>
              <a:t>Monte-Carlo simulation </a:t>
            </a:r>
            <a:r>
              <a:rPr lang="hu-HU" dirty="0" smtClean="0">
                <a:sym typeface="Wingdings" panose="05000000000000000000" pitchFamily="2" charset="2"/>
              </a:rPr>
              <a:t>we generate a large amount of stock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price estimates with this equation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to sort the stock prices from the smallest to the largest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If we need the </a:t>
            </a:r>
            <a:r>
              <a:rPr lang="hu-HU" b="1" dirty="0" smtClean="0">
                <a:sym typeface="Wingdings" panose="05000000000000000000" pitchFamily="2" charset="2"/>
              </a:rPr>
              <a:t>VaR</a:t>
            </a:r>
            <a:r>
              <a:rPr lang="hu-HU" dirty="0" smtClean="0">
                <a:sym typeface="Wingdings" panose="05000000000000000000" pitchFamily="2" charset="2"/>
              </a:rPr>
              <a:t> with 99% confidence level: we need the 1%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lowest percentile </a:t>
            </a:r>
            <a:r>
              <a:rPr lang="hu-HU" b="1" dirty="0" smtClean="0">
                <a:sym typeface="Wingdings" panose="05000000000000000000" pitchFamily="2" charset="2"/>
              </a:rPr>
              <a:t>S’(t) </a:t>
            </a:r>
            <a:r>
              <a:rPr lang="hu-HU" dirty="0" smtClean="0">
                <a:sym typeface="Wingdings" panose="05000000000000000000" pitchFamily="2" charset="2"/>
              </a:rPr>
              <a:t>in this series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      ~ because there is 1% chance that </a:t>
            </a:r>
            <a:r>
              <a:rPr lang="hu-HU" b="1" dirty="0" smtClean="0">
                <a:sym typeface="Wingdings" panose="05000000000000000000" pitchFamily="2" charset="2"/>
              </a:rPr>
              <a:t>S(t)</a:t>
            </a:r>
            <a:r>
              <a:rPr lang="hu-HU" dirty="0" smtClean="0">
                <a:sym typeface="Wingdings" panose="05000000000000000000" pitchFamily="2" charset="2"/>
              </a:rPr>
              <a:t> could fall to </a:t>
            </a:r>
            <a:r>
              <a:rPr lang="hu-HU" b="1" dirty="0" smtClean="0">
                <a:sym typeface="Wingdings" panose="05000000000000000000" pitchFamily="2" charset="2"/>
              </a:rPr>
              <a:t>S’(t) </a:t>
            </a:r>
            <a:r>
              <a:rPr lang="hu-HU" dirty="0" smtClean="0">
                <a:sym typeface="Wingdings" panose="05000000000000000000" pitchFamily="2" charset="2"/>
              </a:rPr>
              <a:t>or less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918018" y="5347824"/>
            <a:ext cx="296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VaR     = S(t) – S’(t)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3583" y="554201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99%</a:t>
            </a:r>
            <a:endParaRPr lang="hu-HU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Investing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33525" y="1352550"/>
            <a:ext cx="745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Algorithmic trading is about making money quickly: using quantitative</a:t>
            </a:r>
          </a:p>
          <a:p>
            <a:r>
              <a:rPr lang="hu-HU" dirty="0" smtClean="0"/>
              <a:t>	methods to outperform the market !!!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5475" y="2281793"/>
            <a:ext cx="702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Value investing</a:t>
            </a:r>
            <a:r>
              <a:rPr lang="hu-HU" b="1" dirty="0" smtClean="0"/>
              <a:t>: </a:t>
            </a:r>
            <a:r>
              <a:rPr lang="hu-HU" dirty="0" smtClean="0"/>
              <a:t>Benjamin Graham’s and Warren Buffet’s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2857" y="2741831"/>
            <a:ext cx="65743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his is a strategy where stocks are selected that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rade for less than their intrinsic value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so stocks that are considered to be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undervalued by the market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value investors believe the market overreacts to news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(whether bad or good news): resulting in stock price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movements that do not correspond with a company’s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long-term fundamentals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33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Investing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23950" y="1343025"/>
            <a:ext cx="7143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v</a:t>
            </a:r>
            <a:r>
              <a:rPr lang="hu-HU" dirty="0" smtClean="0">
                <a:sym typeface="Wingdings" panose="05000000000000000000" pitchFamily="2" charset="2"/>
              </a:rPr>
              <a:t>alue investors have the tendency to </a:t>
            </a:r>
            <a:r>
              <a:rPr lang="hu-HU" b="1" dirty="0" smtClean="0">
                <a:sym typeface="Wingdings" panose="05000000000000000000" pitchFamily="2" charset="2"/>
              </a:rPr>
              <a:t>invest in companies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not in stocks !!!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    ~ companies with good long-term prospects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v</a:t>
            </a:r>
            <a:r>
              <a:rPr lang="hu-HU" dirty="0" smtClean="0">
                <a:sym typeface="Wingdings" panose="05000000000000000000" pitchFamily="2" charset="2"/>
              </a:rPr>
              <a:t>alue investors </a:t>
            </a:r>
            <a:r>
              <a:rPr lang="hu-HU" b="1" dirty="0" smtClean="0">
                <a:sym typeface="Wingdings" panose="05000000000000000000" pitchFamily="2" charset="2"/>
              </a:rPr>
              <a:t>buy stocks</a:t>
            </a:r>
            <a:r>
              <a:rPr lang="hu-HU" dirty="0" smtClean="0">
                <a:sym typeface="Wingdings" panose="05000000000000000000" pitchFamily="2" charset="2"/>
              </a:rPr>
              <a:t> when the market price is significantly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b</a:t>
            </a:r>
            <a:r>
              <a:rPr lang="hu-HU" b="1" dirty="0" smtClean="0">
                <a:sym typeface="Wingdings" panose="05000000000000000000" pitchFamily="2" charset="2"/>
              </a:rPr>
              <a:t>elow the underlying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3950" y="3276600"/>
            <a:ext cx="75387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v</a:t>
            </a:r>
            <a:r>
              <a:rPr lang="hu-HU" dirty="0" smtClean="0">
                <a:sym typeface="Wingdings" panose="05000000000000000000" pitchFamily="2" charset="2"/>
              </a:rPr>
              <a:t>alue investing is a long-term investing - „</a:t>
            </a:r>
            <a:r>
              <a:rPr lang="hu-HU" b="1" dirty="0" smtClean="0">
                <a:sym typeface="Wingdings" panose="05000000000000000000" pitchFamily="2" charset="2"/>
              </a:rPr>
              <a:t>buy and hold</a:t>
            </a:r>
            <a:r>
              <a:rPr lang="hu-HU" dirty="0" smtClean="0">
                <a:sym typeface="Wingdings" panose="05000000000000000000" pitchFamily="2" charset="2"/>
              </a:rPr>
              <a:t>”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No short-term trends + no quantitative methods to hedge risk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no machine learning techniques to make money 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short-term mispricings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value investors </a:t>
            </a:r>
            <a:r>
              <a:rPr lang="hu-HU" b="1" dirty="0" smtClean="0">
                <a:sym typeface="Wingdings" panose="05000000000000000000" pitchFamily="2" charset="2"/>
              </a:rPr>
              <a:t>ignore the crowd</a:t>
            </a:r>
            <a:r>
              <a:rPr lang="hu-HU" dirty="0" smtClean="0">
                <a:sym typeface="Wingdings" panose="05000000000000000000" pitchFamily="2" charset="2"/>
              </a:rPr>
              <a:t>: most people buy shares when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given stock price arises + sell when prices decline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„buy high sell low behaviour”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Value investors decide whether to buy or sell according to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relationship between the value and the price of the stock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151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Efficient Market Hypothesis</a:t>
            </a:r>
            <a:br>
              <a:rPr lang="hu-HU" b="1" u="sng" dirty="0" smtClean="0"/>
            </a:b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314450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„It is impossible to beat the market”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0275" y="1863725"/>
            <a:ext cx="603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because stock market efficiency causes existing stock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prices to always reflect all relevant information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200275" y="2638425"/>
            <a:ext cx="7199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according to </a:t>
            </a:r>
            <a:r>
              <a:rPr lang="hu-HU" b="1" dirty="0" smtClean="0">
                <a:sym typeface="Wingdings" panose="05000000000000000000" pitchFamily="2" charset="2"/>
              </a:rPr>
              <a:t>Efficient Market Hypothesis </a:t>
            </a:r>
            <a:r>
              <a:rPr lang="hu-HU" dirty="0" smtClean="0">
                <a:sym typeface="Wingdings" panose="05000000000000000000" pitchFamily="2" charset="2"/>
              </a:rPr>
              <a:t>stocks always trade at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their fair value: making it impossible for investors to buy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undervalued stocks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it is impossible to outperform the market with stock selection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</a:t>
            </a:r>
            <a:r>
              <a:rPr lang="hu-HU" dirty="0" smtClean="0">
                <a:sym typeface="Wingdings" panose="05000000000000000000" pitchFamily="2" charset="2"/>
              </a:rPr>
              <a:t>r market timing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85775" y="4521120"/>
            <a:ext cx="926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THE ONLY WAY AN INVESTOR CAN OBTAIN HIGHER RETURNS IS TO TAKE MORE RISK !!!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362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machine learning?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15147" y="1639671"/>
            <a:ext cx="775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as an application of </a:t>
            </a:r>
            <a:r>
              <a:rPr lang="hu-HU" b="1" dirty="0" smtClean="0"/>
              <a:t>artificial intelligence </a:t>
            </a:r>
            <a:r>
              <a:rPr lang="hu-HU" dirty="0" smtClean="0"/>
              <a:t>(</a:t>
            </a:r>
            <a:r>
              <a:rPr lang="hu-HU" b="1" dirty="0" smtClean="0"/>
              <a:t>AI</a:t>
            </a:r>
            <a:r>
              <a:rPr lang="hu-HU" dirty="0" smtClean="0"/>
              <a:t>)</a:t>
            </a:r>
            <a:r>
              <a:rPr lang="hu-HU" b="1" dirty="0" smtClean="0"/>
              <a:t> </a:t>
            </a:r>
            <a:r>
              <a:rPr lang="hu-HU" dirty="0" smtClean="0"/>
              <a:t>that provides a system </a:t>
            </a:r>
          </a:p>
          <a:p>
            <a:r>
              <a:rPr lang="hu-HU" dirty="0"/>
              <a:t>t</a:t>
            </a:r>
            <a:r>
              <a:rPr lang="hu-HU" dirty="0" smtClean="0"/>
              <a:t>he ability to </a:t>
            </a:r>
            <a:r>
              <a:rPr lang="hu-HU" b="1" dirty="0" smtClean="0"/>
              <a:t>automatically learn </a:t>
            </a:r>
            <a:r>
              <a:rPr lang="hu-HU" dirty="0" smtClean="0"/>
              <a:t>without being explicitly programmed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270874" y="2516315"/>
            <a:ext cx="7074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graph algorithms, numerical computations etc.: we know the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exact algorithm: we implement in in Java, C++ or Python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270874" y="3286896"/>
            <a:ext cx="7188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machine learning approach: we provide data to an algorithm and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algorithm itself finds out the relationship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between the features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806371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43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Credit scoring in insurance companies:</a:t>
            </a:r>
            <a:endParaRPr lang="hu-HU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3471"/>
            <a:ext cx="3587579" cy="48094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9592" y="1806832"/>
            <a:ext cx="5534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huge dataset about the clients</a:t>
            </a:r>
          </a:p>
          <a:p>
            <a:r>
              <a:rPr lang="hu-HU" dirty="0"/>
              <a:t> </a:t>
            </a:r>
            <a:r>
              <a:rPr lang="hu-HU" dirty="0" smtClean="0"/>
              <a:t> ~ these are called „</a:t>
            </a:r>
            <a:r>
              <a:rPr lang="hu-HU" b="1" dirty="0" smtClean="0"/>
              <a:t>features</a:t>
            </a:r>
            <a:r>
              <a:rPr lang="hu-HU" dirty="0" smtClean="0"/>
              <a:t>”: age, income...</a:t>
            </a:r>
          </a:p>
          <a:p>
            <a:r>
              <a:rPr lang="hu-HU" dirty="0"/>
              <a:t>	</a:t>
            </a:r>
            <a:r>
              <a:rPr lang="hu-HU" dirty="0" smtClean="0"/>
              <a:t>+ whether the client has defaulted or not</a:t>
            </a:r>
          </a:p>
          <a:p>
            <a:endParaRPr lang="hu-HU" dirty="0"/>
          </a:p>
          <a:p>
            <a:r>
              <a:rPr lang="hu-HU" b="1" dirty="0"/>
              <a:t> </a:t>
            </a:r>
            <a:r>
              <a:rPr lang="hu-HU" b="1" dirty="0" smtClean="0"/>
              <a:t>  WE TRAIN OUR MACHINE LEARNING ALGORITHM </a:t>
            </a:r>
            <a:br>
              <a:rPr lang="hu-HU" b="1" dirty="0" smtClean="0"/>
            </a:br>
            <a:r>
              <a:rPr lang="hu-HU" b="1" dirty="0" smtClean="0"/>
              <a:t>	</a:t>
            </a:r>
            <a:r>
              <a:rPr lang="hu-HU" b="1" dirty="0"/>
              <a:t> </a:t>
            </a:r>
            <a:r>
              <a:rPr lang="hu-HU" b="1" dirty="0" smtClean="0"/>
              <a:t>          ON THIS DATASET </a:t>
            </a:r>
            <a:endParaRPr lang="hu-HU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052415" y="3577634"/>
            <a:ext cx="1" cy="34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2044" y="3933523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learns the relationship between the features</a:t>
            </a:r>
            <a:endParaRPr lang="hu-HU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052415" y="4381070"/>
            <a:ext cx="1" cy="34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15698" y="4794827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hen there is a new client with all the</a:t>
            </a:r>
          </a:p>
          <a:p>
            <a:r>
              <a:rPr lang="hu-HU" dirty="0" smtClean="0"/>
              <a:t>parameters: the algorithm can decide</a:t>
            </a:r>
          </a:p>
          <a:p>
            <a:r>
              <a:rPr lang="hu-HU" dirty="0"/>
              <a:t>w</a:t>
            </a:r>
            <a:r>
              <a:rPr lang="hu-HU" dirty="0" smtClean="0"/>
              <a:t>hether he/she will be able </a:t>
            </a:r>
          </a:p>
          <a:p>
            <a:r>
              <a:rPr lang="hu-HU" dirty="0" smtClean="0"/>
              <a:t>to pay back the loan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889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43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Credit scoring in insurance companies:</a:t>
            </a:r>
            <a:endParaRPr lang="hu-HU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3471"/>
            <a:ext cx="3587579" cy="480943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947317" y="2125014"/>
            <a:ext cx="0" cy="3377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1428" y="5154395"/>
            <a:ext cx="4094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15632" y="496972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income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4621428" y="178623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loan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6989805" y="2428119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5984789" y="2557849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5700832" y="3097427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984789" y="3813945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454346" y="3484606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6054810" y="3310021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6013869" y="4519181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886831" y="3892204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7133967" y="4414148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7203989" y="3777049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566453" y="3786100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7508789" y="4081849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7426410" y="2926924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832389" y="2405449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6870603" y="4696745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5515024" y="4183297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6462582" y="2837288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6392561" y="4099952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6870602" y="3174976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1054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43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Credit scoring in insurance companies:</a:t>
            </a:r>
            <a:endParaRPr lang="hu-HU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3471"/>
            <a:ext cx="3587579" cy="480943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947317" y="2125014"/>
            <a:ext cx="0" cy="3377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1428" y="5154395"/>
            <a:ext cx="4094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15632" y="496972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income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4621428" y="178623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loan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6989805" y="2428119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5984789" y="2557849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5700832" y="3097427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984789" y="3813945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454346" y="3484606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6054810" y="3310021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6013869" y="4519181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886831" y="3892204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7133967" y="4414148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7203989" y="3777049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566453" y="3786100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7508789" y="4081849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7426410" y="2926924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832389" y="2405449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6870603" y="4696745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5515024" y="4183297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6462582" y="2837288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6392561" y="4099952"/>
            <a:ext cx="140043" cy="140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6870602" y="3174976"/>
            <a:ext cx="140043" cy="140043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6806760" y="3492583"/>
            <a:ext cx="140043" cy="14004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6923431" y="336864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?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181683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CURRENCIES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103" y="1930400"/>
            <a:ext cx="88713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Another financial equity is the exchange rate: so the rate at which a </a:t>
            </a:r>
          </a:p>
          <a:p>
            <a:r>
              <a:rPr lang="hu-HU" dirty="0"/>
              <a:t>	</a:t>
            </a:r>
            <a:r>
              <a:rPr lang="hu-HU" dirty="0" smtClean="0"/>
              <a:t>	given currency can be exchanged for another</a:t>
            </a:r>
          </a:p>
          <a:p>
            <a:r>
              <a:rPr lang="hu-HU" dirty="0"/>
              <a:t>	</a:t>
            </a:r>
            <a:r>
              <a:rPr lang="hu-HU" dirty="0" smtClean="0"/>
              <a:t>		</a:t>
            </a:r>
          </a:p>
          <a:p>
            <a:r>
              <a:rPr lang="hu-HU" b="1" dirty="0"/>
              <a:t>	</a:t>
            </a:r>
            <a:r>
              <a:rPr lang="hu-HU" b="1" dirty="0" smtClean="0"/>
              <a:t>		FOREX = Foreign Exchange</a:t>
            </a:r>
          </a:p>
          <a:p>
            <a:endParaRPr lang="hu-HU" b="1" dirty="0"/>
          </a:p>
          <a:p>
            <a:r>
              <a:rPr lang="hu-HU" b="1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the top currencies to consider: </a:t>
            </a:r>
            <a:r>
              <a:rPr lang="hu-HU" b="1" dirty="0" smtClean="0">
                <a:sym typeface="Wingdings" panose="05000000000000000000" pitchFamily="2" charset="2"/>
              </a:rPr>
              <a:t>USD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CAD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AUD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YEN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EUR</a:t>
            </a:r>
            <a:endParaRPr lang="hu-HU" b="1" dirty="0" smtClean="0"/>
          </a:p>
          <a:p>
            <a:r>
              <a:rPr lang="hu-HU" dirty="0" smtClean="0"/>
              <a:t>	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there may be some mispricings: you can make arbitrage profits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by exploiting these mispricings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For example: with </a:t>
            </a:r>
            <a:r>
              <a:rPr lang="hu-HU" b="1" dirty="0" smtClean="0">
                <a:sym typeface="Wingdings" panose="05000000000000000000" pitchFamily="2" charset="2"/>
              </a:rPr>
              <a:t>Bellman-Ford algorithm</a:t>
            </a:r>
            <a:endParaRPr lang="hu-HU" b="1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fluctuation in exchange rates is unpredictable BUT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it has something to do with interest rates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58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644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Facebook Ad Manager</a:t>
            </a:r>
            <a:r>
              <a:rPr lang="hu-HU" dirty="0" smtClean="0"/>
              <a:t>: machine learning algorithm as well</a:t>
            </a:r>
            <a:endParaRPr lang="hu-H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81" y="2785805"/>
            <a:ext cx="437249" cy="4372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30" y="3441678"/>
            <a:ext cx="437249" cy="4372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93" y="3089908"/>
            <a:ext cx="437249" cy="437249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06" y="3258450"/>
            <a:ext cx="437249" cy="437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56" y="3863545"/>
            <a:ext cx="437249" cy="4372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05" y="3209732"/>
            <a:ext cx="437249" cy="437249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9" y="2532835"/>
            <a:ext cx="437249" cy="4372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54" y="4224702"/>
            <a:ext cx="437249" cy="437249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79" y="3932816"/>
            <a:ext cx="437249" cy="4372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17" y="2967058"/>
            <a:ext cx="437249" cy="4372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79" y="3643955"/>
            <a:ext cx="437249" cy="437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28" y="4296802"/>
            <a:ext cx="437249" cy="4372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97784" y="512230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AUDIENCE</a:t>
            </a:r>
            <a:endParaRPr lang="hu-HU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9940" y="3722324"/>
            <a:ext cx="190803" cy="4300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5479" y="4519036"/>
            <a:ext cx="190803" cy="4300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7053" y="2483381"/>
            <a:ext cx="190803" cy="43002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725588" y="1680497"/>
            <a:ext cx="56605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 smtClean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Facebook learns from data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(thats why to wait for </a:t>
            </a:r>
            <a:r>
              <a:rPr lang="hu-HU" b="1" dirty="0" smtClean="0">
                <a:sym typeface="Wingdings" panose="05000000000000000000" pitchFamily="2" charset="2"/>
              </a:rPr>
              <a:t>2-3</a:t>
            </a:r>
            <a:r>
              <a:rPr lang="hu-HU" dirty="0" smtClean="0">
                <a:sym typeface="Wingdings" panose="05000000000000000000" pitchFamily="2" charset="2"/>
              </a:rPr>
              <a:t> days)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Facebook learns the interests and profile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of people taking action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(add to cart or purchase)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Facebook tries to find similar people in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your targeted audience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</a:t>
            </a:r>
            <a:r>
              <a:rPr lang="hu-HU" b="1" u="sng" dirty="0" smtClean="0">
                <a:sym typeface="Wingdings" panose="05000000000000000000" pitchFamily="2" charset="2"/>
              </a:rPr>
              <a:t>THIS IS WHY TO USE PIXEL !!!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60797003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450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977048" y="1942490"/>
            <a:ext cx="33436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06686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66598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19315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28924" y="1463377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5286" y="1523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#1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6696697" y="15162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Lag #2</a:t>
            </a:r>
            <a:endParaRPr lang="hu-HU" dirty="0"/>
          </a:p>
        </p:txBody>
      </p:sp>
      <p:sp>
        <p:nvSpPr>
          <p:cNvPr id="88" name="TextBox 87"/>
          <p:cNvSpPr txBox="1"/>
          <p:nvPr/>
        </p:nvSpPr>
        <p:spPr>
          <a:xfrm>
            <a:off x="7522723" y="15018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#3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8240143" y="156771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</a:t>
            </a:r>
            <a:r>
              <a:rPr lang="hu-HU" sz="1400" b="1" dirty="0" smtClean="0"/>
              <a:t>DIRECTION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4513717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977048" y="1942490"/>
            <a:ext cx="33436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06686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66598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19315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28924" y="1463377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5286" y="1523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#1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6696697" y="15162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Lag #2</a:t>
            </a:r>
            <a:endParaRPr lang="hu-HU" dirty="0"/>
          </a:p>
        </p:txBody>
      </p:sp>
      <p:sp>
        <p:nvSpPr>
          <p:cNvPr id="88" name="TextBox 87"/>
          <p:cNvSpPr txBox="1"/>
          <p:nvPr/>
        </p:nvSpPr>
        <p:spPr>
          <a:xfrm>
            <a:off x="7522723" y="15018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#3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8240143" y="156771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</a:t>
            </a:r>
            <a:r>
              <a:rPr lang="hu-HU" sz="1400" b="1" dirty="0" smtClean="0"/>
              <a:t>DIRECTION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46766" y="1973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r11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908909" y="19783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r12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689434" y="19794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80032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977048" y="1942490"/>
            <a:ext cx="33436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06686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66598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19315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28924" y="1463377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5286" y="1523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#1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6696697" y="15162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Lag #2</a:t>
            </a:r>
            <a:endParaRPr lang="hu-HU" dirty="0"/>
          </a:p>
        </p:txBody>
      </p:sp>
      <p:sp>
        <p:nvSpPr>
          <p:cNvPr id="88" name="TextBox 87"/>
          <p:cNvSpPr txBox="1"/>
          <p:nvPr/>
        </p:nvSpPr>
        <p:spPr>
          <a:xfrm>
            <a:off x="7522723" y="15018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#3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8240143" y="156771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</a:t>
            </a:r>
            <a:r>
              <a:rPr lang="hu-HU" sz="1400" b="1" dirty="0" smtClean="0"/>
              <a:t>DIRECTION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46766" y="1973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r11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908909" y="19783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r12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689434" y="19794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r13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503398" y="19805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68701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977048" y="1942490"/>
            <a:ext cx="33436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06686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66598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19315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28924" y="1463377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5286" y="1523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#1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6696697" y="15162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Lag #2</a:t>
            </a:r>
            <a:endParaRPr lang="hu-HU" dirty="0"/>
          </a:p>
        </p:txBody>
      </p:sp>
      <p:sp>
        <p:nvSpPr>
          <p:cNvPr id="88" name="TextBox 87"/>
          <p:cNvSpPr txBox="1"/>
          <p:nvPr/>
        </p:nvSpPr>
        <p:spPr>
          <a:xfrm>
            <a:off x="7522723" y="15018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#3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8240143" y="156771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</a:t>
            </a:r>
            <a:r>
              <a:rPr lang="hu-HU" sz="1400" b="1" dirty="0" smtClean="0"/>
              <a:t>DIRECTION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46766" y="1973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r11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908909" y="19783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r12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689434" y="19794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r13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503398" y="19805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6150882" y="22826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6913025" y="22872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693550" y="228839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876124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977048" y="1942490"/>
            <a:ext cx="33436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06686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66598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19315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28924" y="1463377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5286" y="1523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#1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6696697" y="15162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Lag #2</a:t>
            </a:r>
            <a:endParaRPr lang="hu-HU" dirty="0"/>
          </a:p>
        </p:txBody>
      </p:sp>
      <p:sp>
        <p:nvSpPr>
          <p:cNvPr id="88" name="TextBox 87"/>
          <p:cNvSpPr txBox="1"/>
          <p:nvPr/>
        </p:nvSpPr>
        <p:spPr>
          <a:xfrm>
            <a:off x="7522723" y="15018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#3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8240143" y="156771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</a:t>
            </a:r>
            <a:r>
              <a:rPr lang="hu-HU" sz="1400" b="1" dirty="0" smtClean="0"/>
              <a:t>DIRECTION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46766" y="1973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r11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908909" y="19783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r12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689434" y="19794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r13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503398" y="19805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6150882" y="22826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6913025" y="22872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693550" y="228839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507516" y="229772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780127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977048" y="1942490"/>
            <a:ext cx="33436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06686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66598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19315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28924" y="1463377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5286" y="1523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#1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6696697" y="15162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Lag #2</a:t>
            </a:r>
            <a:endParaRPr lang="hu-HU" dirty="0"/>
          </a:p>
        </p:txBody>
      </p:sp>
      <p:sp>
        <p:nvSpPr>
          <p:cNvPr id="88" name="TextBox 87"/>
          <p:cNvSpPr txBox="1"/>
          <p:nvPr/>
        </p:nvSpPr>
        <p:spPr>
          <a:xfrm>
            <a:off x="7522723" y="15018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#3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8240143" y="156771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</a:t>
            </a:r>
            <a:r>
              <a:rPr lang="hu-HU" sz="1400" b="1" dirty="0" smtClean="0"/>
              <a:t>DIRECTION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46766" y="1973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r11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908909" y="19783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r12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689434" y="19794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r13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503398" y="19805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6150882" y="22826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6913025" y="22872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693550" y="228839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507516" y="229772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6163236" y="25750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6925379" y="2579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7705904" y="25808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24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977048" y="1942490"/>
            <a:ext cx="33436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06686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66598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19315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28924" y="1463377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5286" y="1523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#1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6696697" y="15162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Lag #2</a:t>
            </a:r>
            <a:endParaRPr lang="hu-HU" dirty="0"/>
          </a:p>
        </p:txBody>
      </p:sp>
      <p:sp>
        <p:nvSpPr>
          <p:cNvPr id="88" name="TextBox 87"/>
          <p:cNvSpPr txBox="1"/>
          <p:nvPr/>
        </p:nvSpPr>
        <p:spPr>
          <a:xfrm>
            <a:off x="7522723" y="15018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#3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8240143" y="156771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</a:t>
            </a:r>
            <a:r>
              <a:rPr lang="hu-HU" sz="1400" b="1" dirty="0" smtClean="0"/>
              <a:t>DIRECTION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46766" y="1973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r11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908909" y="19783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r12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689434" y="19794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r13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503398" y="19805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6150882" y="22826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6913025" y="22872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693550" y="228839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507516" y="229772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6163236" y="25750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6925379" y="2579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7705904" y="25808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8371538" y="25964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DOWN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193103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977048" y="1942490"/>
            <a:ext cx="33436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06686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66598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19315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28924" y="1463377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5286" y="1523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#1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6696697" y="15162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Lag #2</a:t>
            </a:r>
            <a:endParaRPr lang="hu-HU" dirty="0"/>
          </a:p>
        </p:txBody>
      </p:sp>
      <p:sp>
        <p:nvSpPr>
          <p:cNvPr id="88" name="TextBox 87"/>
          <p:cNvSpPr txBox="1"/>
          <p:nvPr/>
        </p:nvSpPr>
        <p:spPr>
          <a:xfrm>
            <a:off x="7522723" y="15018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#3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8240143" y="156771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</a:t>
            </a:r>
            <a:r>
              <a:rPr lang="hu-HU" sz="1400" b="1" dirty="0" smtClean="0"/>
              <a:t>DIRECTION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46766" y="1973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r11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908909" y="19783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r12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689434" y="19794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r13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503398" y="19805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6150882" y="22826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6913025" y="22872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693550" y="228839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507516" y="229772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6163236" y="25750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6925379" y="2579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7705904" y="25808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8371538" y="25964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280997" y="323685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6295" y="323685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658" y="323685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3784" y="323685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32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CURRENCIES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42616"/>
              </p:ext>
            </p:extLst>
          </p:nvPr>
        </p:nvGraphicFramePr>
        <p:xfrm>
          <a:off x="1366569" y="3064550"/>
          <a:ext cx="812800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43611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EUR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GBP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CAD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0.741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1.061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1.011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0.889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1.433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1.366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GBP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1.126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1.614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1.538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0.698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0.953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CAD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1.049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20102" y="1930400"/>
            <a:ext cx="6513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Here is a table of exchange rates</a:t>
            </a:r>
          </a:p>
          <a:p>
            <a:r>
              <a:rPr lang="hu-HU" dirty="0"/>
              <a:t>	</a:t>
            </a:r>
            <a:r>
              <a:rPr lang="hu-HU" dirty="0" smtClean="0"/>
              <a:t>It contains the relative values </a:t>
            </a:r>
          </a:p>
          <a:p>
            <a:r>
              <a:rPr lang="hu-HU" dirty="0"/>
              <a:t>	</a:t>
            </a:r>
            <a:r>
              <a:rPr lang="hu-HU" dirty="0" smtClean="0"/>
              <a:t>	~ are there any arbitrage opportunities?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2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28585" y="126313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Predicting stock prices</a:t>
            </a:r>
            <a:r>
              <a:rPr lang="hu-HU" dirty="0" smtClean="0"/>
              <a:t>: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8928" y="245452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3039" y="548390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994" y="2097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45108" y="529924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7026" y="540976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192" y="284380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011167" y="245452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9311" y="31527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9309" y="349048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3428" y="37994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9308" y="406713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5189" y="437605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5187" y="471380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7544" y="502272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5048" y="529276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38324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8316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941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98717" y="541388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90015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34858" y="541799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42632" y="541387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46283" y="540563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54059" y="540976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45357" y="5413876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90200" y="5413876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56788" y="5409754"/>
            <a:ext cx="0" cy="1652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977048" y="1942490"/>
            <a:ext cx="33436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06686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66598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319315" y="1459258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328924" y="1463377"/>
            <a:ext cx="0" cy="3428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5286" y="15230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#1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6696697" y="15162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Lag #2</a:t>
            </a:r>
            <a:endParaRPr lang="hu-HU" dirty="0"/>
          </a:p>
        </p:txBody>
      </p:sp>
      <p:sp>
        <p:nvSpPr>
          <p:cNvPr id="88" name="TextBox 87"/>
          <p:cNvSpPr txBox="1"/>
          <p:nvPr/>
        </p:nvSpPr>
        <p:spPr>
          <a:xfrm>
            <a:off x="7522723" y="15018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Lag #3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8240143" y="156771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</a:t>
            </a:r>
            <a:r>
              <a:rPr lang="hu-HU" sz="1400" b="1" dirty="0" smtClean="0"/>
              <a:t>DIRECTION</a:t>
            </a:r>
            <a:endParaRPr lang="hu-H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46766" y="1973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r11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908909" y="19783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r12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689434" y="19794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r13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503398" y="19805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6150882" y="22826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6913025" y="22872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693550" y="228839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507516" y="229772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UP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6163236" y="25750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r21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6925379" y="25797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r22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7705904" y="25808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r23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8371538" y="25964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DOWN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280997" y="323685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6295" y="323685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658" y="323685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3784" y="323685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46766" y="432626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r91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6908909" y="433089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r92</a:t>
            </a:r>
            <a:endParaRPr lang="hu-HU" dirty="0"/>
          </a:p>
        </p:txBody>
      </p:sp>
      <p:sp>
        <p:nvSpPr>
          <p:cNvPr id="79" name="TextBox 78"/>
          <p:cNvSpPr txBox="1"/>
          <p:nvPr/>
        </p:nvSpPr>
        <p:spPr>
          <a:xfrm>
            <a:off x="7689434" y="43320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r93</a:t>
            </a:r>
            <a:endParaRPr lang="hu-HU" dirty="0"/>
          </a:p>
        </p:txBody>
      </p:sp>
      <p:sp>
        <p:nvSpPr>
          <p:cNvPr id="90" name="TextBox 89"/>
          <p:cNvSpPr txBox="1"/>
          <p:nvPr/>
        </p:nvSpPr>
        <p:spPr>
          <a:xfrm>
            <a:off x="8543949" y="432626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???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1119209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43913" y="1284069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the features: the lagged percentage returns of a given stock</a:t>
            </a:r>
          </a:p>
          <a:p>
            <a:r>
              <a:rPr lang="hu-HU" dirty="0"/>
              <a:t>	</a:t>
            </a:r>
            <a:r>
              <a:rPr lang="hu-HU" dirty="0" smtClean="0"/>
              <a:t>+ we have a categorical dependent variable: direction (up/down)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190486" y="2100649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logistic regression provides a probability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42051" y="2842054"/>
                <a:ext cx="4827668" cy="6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rgbClr val="FF7C80"/>
                    </a:solidFill>
                  </a:rPr>
                  <a:t>p(y=UP|L  L  L 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2400" b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l-GR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 i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 i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 i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num>
                      <m:den>
                        <m:r>
                          <a:rPr lang="hu-HU" sz="2400" b="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sz="2400" b="1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l-GR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endParaRPr lang="hu-HU" sz="2400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51" y="2842054"/>
                <a:ext cx="4827668" cy="685829"/>
              </a:xfrm>
              <a:prstGeom prst="rect">
                <a:avLst/>
              </a:prstGeom>
              <a:blipFill rotWithShape="0">
                <a:blip r:embed="rId2"/>
                <a:stretch>
                  <a:fillRect l="-1894" b="-61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17771" y="320194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1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091" y="321178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8288" y="32076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3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7995" y="296667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0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9193" y="295844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1   1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4633" y="2962557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2   2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8836" y="296833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3   3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0395" y="333326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0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1593" y="3325029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1   1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07033" y="332914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2   2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1236" y="3334923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3   3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3861" y="3041993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„logistic function”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324420" y="3712209"/>
            <a:ext cx="648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it yields the probability for having an </a:t>
            </a:r>
            <a:r>
              <a:rPr lang="hu-HU" b="1" dirty="0" smtClean="0"/>
              <a:t>UP</a:t>
            </a:r>
            <a:r>
              <a:rPr lang="hu-HU" dirty="0" smtClean="0"/>
              <a:t> day given that we</a:t>
            </a:r>
          </a:p>
          <a:p>
            <a:r>
              <a:rPr lang="hu-HU" dirty="0" smtClean="0"/>
              <a:t>      have the previous time period’s returns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90486" y="4448499"/>
            <a:ext cx="7503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linear regression is not working this time: we are after probabilities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between </a:t>
            </a:r>
            <a:r>
              <a:rPr lang="hu-HU" b="1" dirty="0" smtClean="0">
                <a:sym typeface="Wingdings" panose="05000000000000000000" pitchFamily="2" charset="2"/>
              </a:rPr>
              <a:t>[0,1] </a:t>
            </a:r>
            <a:r>
              <a:rPr lang="hu-HU" dirty="0" smtClean="0">
                <a:sym typeface="Wingdings" panose="05000000000000000000" pitchFamily="2" charset="2"/>
              </a:rPr>
              <a:t>for all values of </a:t>
            </a:r>
            <a:r>
              <a:rPr lang="hu-HU" b="1" dirty="0" smtClean="0">
                <a:sym typeface="Wingdings" panose="05000000000000000000" pitchFamily="2" charset="2"/>
              </a:rPr>
              <a:t>L</a:t>
            </a:r>
          </a:p>
          <a:p>
            <a:pPr lvl="1"/>
            <a:endParaRPr lang="hu-HU" b="1" dirty="0">
              <a:sym typeface="Wingdings" panose="05000000000000000000" pitchFamily="2" charset="2"/>
            </a:endParaRP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	~ </a:t>
            </a:r>
            <a:r>
              <a:rPr lang="hu-HU" dirty="0" smtClean="0">
                <a:sym typeface="Wingdings" panose="05000000000000000000" pitchFamily="2" charset="2"/>
              </a:rPr>
              <a:t>with linear regression we would obtain negative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values as well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18029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27651" y="1507524"/>
                <a:ext cx="4827668" cy="685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rgbClr val="FF7C80"/>
                    </a:solidFill>
                  </a:rPr>
                  <a:t>p(y=UP|L  L  L 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2400" b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l-GR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 i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 i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 i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num>
                      <m:den>
                        <m:r>
                          <a:rPr lang="hu-HU" sz="2400" b="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sz="2400" b="1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l-GR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  <m:r>
                              <a:rPr lang="hu-HU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endParaRPr lang="hu-HU" sz="2400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51" y="1507524"/>
                <a:ext cx="4827668" cy="685829"/>
              </a:xfrm>
              <a:prstGeom prst="rect">
                <a:avLst/>
              </a:prstGeom>
              <a:blipFill rotWithShape="0">
                <a:blip r:embed="rId2"/>
                <a:stretch>
                  <a:fillRect l="-1894" b="-61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03371" y="186741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1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7691" y="187725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888" y="18731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3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3595" y="163214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0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4793" y="162391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1   1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0233" y="1628027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2   2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4436" y="163380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3   3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5995" y="199873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0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7193" y="1990499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1   1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2633" y="199461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2   2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66836" y="2000393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3   3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9461" y="1707463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„logistic function”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295742" y="2458992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>
                <a:sym typeface="Wingdings" panose="05000000000000000000" pitchFamily="2" charset="2"/>
              </a:rPr>
              <a:t>What are these </a:t>
            </a:r>
            <a:r>
              <a:rPr lang="el-GR" b="1" u="sng" dirty="0" smtClean="0">
                <a:sym typeface="Wingdings" panose="05000000000000000000" pitchFamily="2" charset="2"/>
              </a:rPr>
              <a:t>β</a:t>
            </a:r>
            <a:r>
              <a:rPr lang="hu-HU" u="sng" dirty="0" smtClean="0">
                <a:sym typeface="Wingdings" panose="05000000000000000000" pitchFamily="2" charset="2"/>
              </a:rPr>
              <a:t> values</a:t>
            </a:r>
            <a:r>
              <a:rPr lang="hu-HU" dirty="0" smtClean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757461" y="3030637"/>
            <a:ext cx="6416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his is what we are after: fitting the model means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f</a:t>
            </a:r>
            <a:r>
              <a:rPr lang="hu-HU" dirty="0" smtClean="0">
                <a:sym typeface="Wingdings" panose="05000000000000000000" pitchFamily="2" charset="2"/>
              </a:rPr>
              <a:t>inding the </a:t>
            </a:r>
            <a:r>
              <a:rPr lang="el-GR" b="1" dirty="0" smtClean="0">
                <a:sym typeface="Wingdings" panose="05000000000000000000" pitchFamily="2" charset="2"/>
              </a:rPr>
              <a:t>β</a:t>
            </a:r>
            <a:r>
              <a:rPr lang="hu-HU" dirty="0" smtClean="0">
                <a:sym typeface="Wingdings" panose="05000000000000000000" pitchFamily="2" charset="2"/>
              </a:rPr>
              <a:t> coefficients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here are several methods to find these values: with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gradient descent </a:t>
            </a:r>
            <a:r>
              <a:rPr lang="hu-HU" dirty="0" smtClean="0">
                <a:sym typeface="Wingdings" panose="05000000000000000000" pitchFamily="2" charset="2"/>
              </a:rPr>
              <a:t>or </a:t>
            </a:r>
            <a:r>
              <a:rPr lang="hu-HU" b="1" dirty="0" smtClean="0">
                <a:sym typeface="Wingdings" panose="05000000000000000000" pitchFamily="2" charset="2"/>
              </a:rPr>
              <a:t>maximum likelihood method </a:t>
            </a:r>
          </a:p>
        </p:txBody>
      </p:sp>
    </p:spTree>
    <p:extLst>
      <p:ext uri="{BB962C8B-B14F-4D97-AF65-F5344CB8AC3E}">
        <p14:creationId xmlns:p14="http://schemas.microsoft.com/office/powerpoint/2010/main" val="305030386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8347" y="14825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K-nearest neighbors classifiers can classify examples by assigning them the class of the most similar labeled examples</a:t>
            </a:r>
          </a:p>
          <a:p>
            <a:r>
              <a:rPr lang="hu-HU" dirty="0" smtClean="0"/>
              <a:t>very </a:t>
            </a:r>
            <a:r>
              <a:rPr lang="hu-HU" dirty="0" smtClean="0"/>
              <a:t>simple </a:t>
            </a:r>
            <a:r>
              <a:rPr lang="hu-HU" b="1" dirty="0" smtClean="0"/>
              <a:t>BUT</a:t>
            </a:r>
            <a:r>
              <a:rPr lang="hu-HU" dirty="0" smtClean="0"/>
              <a:t> extremely powerful algorithm !!!</a:t>
            </a:r>
          </a:p>
          <a:p>
            <a:r>
              <a:rPr lang="hu-HU" b="1" dirty="0" smtClean="0"/>
              <a:t>kNN</a:t>
            </a:r>
            <a:r>
              <a:rPr lang="hu-HU" dirty="0" smtClean="0"/>
              <a:t> is well suited for classification tasks where the relationship between the features are very complex and hard to understand</a:t>
            </a:r>
          </a:p>
          <a:p>
            <a:r>
              <a:rPr lang="hu-HU" dirty="0" smtClean="0"/>
              <a:t>we </a:t>
            </a:r>
            <a:r>
              <a:rPr lang="hu-HU" dirty="0" smtClean="0"/>
              <a:t>have a training dataset </a:t>
            </a:r>
            <a:r>
              <a:rPr lang="hu-HU" dirty="0" smtClean="0">
                <a:sym typeface="Wingdings" panose="05000000000000000000" pitchFamily="2" charset="2"/>
              </a:rPr>
              <a:t> examples that are classified into several categories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we </a:t>
            </a:r>
            <a:r>
              <a:rPr lang="hu-HU" dirty="0" smtClean="0">
                <a:sym typeface="Wingdings" panose="05000000000000000000" pitchFamily="2" charset="2"/>
              </a:rPr>
              <a:t>have a new example: (with the same number of features as the training data) </a:t>
            </a:r>
            <a:r>
              <a:rPr lang="hu-HU" dirty="0" smtClean="0">
                <a:sym typeface="Wingdings" panose="05000000000000000000" pitchFamily="2" charset="2"/>
              </a:rPr>
              <a:t>        </a:t>
            </a:r>
            <a:r>
              <a:rPr lang="hu-HU" b="1" dirty="0" smtClean="0">
                <a:sym typeface="Wingdings" panose="05000000000000000000" pitchFamily="2" charset="2"/>
              </a:rPr>
              <a:t>kNN</a:t>
            </a:r>
            <a:r>
              <a:rPr lang="hu-HU" dirty="0" smtClean="0">
                <a:sym typeface="Wingdings" panose="05000000000000000000" pitchFamily="2" charset="2"/>
              </a:rPr>
              <a:t> algorithm identifies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elements in the training dataset that are the </a:t>
            </a:r>
            <a:r>
              <a:rPr lang="hu-HU" dirty="0" smtClean="0">
                <a:sym typeface="Wingdings" panose="05000000000000000000" pitchFamily="2" charset="2"/>
              </a:rPr>
              <a:t>   „</a:t>
            </a:r>
            <a:r>
              <a:rPr lang="hu-HU" dirty="0" smtClean="0">
                <a:sym typeface="Wingdings" panose="05000000000000000000" pitchFamily="2" charset="2"/>
              </a:rPr>
              <a:t>nearest” in similarity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the </a:t>
            </a:r>
            <a:r>
              <a:rPr lang="hu-HU" dirty="0" smtClean="0">
                <a:sym typeface="Wingdings" panose="05000000000000000000" pitchFamily="2" charset="2"/>
              </a:rPr>
              <a:t>unlabeled test example is assigned to the class of the majority of the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nearest neighbors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075985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1423199" y="153635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ingredients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89983" y="153635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sweetness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6115" y="1536354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crunchiness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9668" y="153635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type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6961" y="2266093"/>
            <a:ext cx="68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  <a:r>
              <a:rPr lang="hu-HU" b="1" dirty="0" smtClean="0"/>
              <a:t>pple		     10		           9		         fruit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16961" y="2813909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bacon		     1		           4		         protein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92249" y="3315383"/>
            <a:ext cx="68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banana		     10		           1		         fruit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92249" y="3863199"/>
            <a:ext cx="760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carrot		     7		           10</a:t>
            </a:r>
            <a:r>
              <a:rPr lang="hu-HU" b="1" dirty="0"/>
              <a:t>	 </a:t>
            </a:r>
            <a:r>
              <a:rPr lang="hu-HU" b="1" dirty="0" smtClean="0"/>
              <a:t>        vegetable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92249" y="4323316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cheese		     1		           1		         protein</a:t>
            </a:r>
            <a:endParaRPr lang="hu-HU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210962" y="1993556"/>
            <a:ext cx="7702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2" y="1536354"/>
            <a:ext cx="0" cy="4662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44529" y="1536354"/>
            <a:ext cx="0" cy="4662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80417" y="1536354"/>
            <a:ext cx="0" cy="4662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16961" y="4821874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tomato</a:t>
            </a:r>
            <a:r>
              <a:rPr lang="hu-HU" b="1" dirty="0" smtClean="0"/>
              <a:t>		     </a:t>
            </a:r>
            <a:r>
              <a:rPr lang="hu-HU" b="1" dirty="0" smtClean="0"/>
              <a:t>6</a:t>
            </a:r>
            <a:r>
              <a:rPr lang="hu-HU" b="1" dirty="0" smtClean="0"/>
              <a:t>		           </a:t>
            </a:r>
            <a:r>
              <a:rPr lang="hu-HU" b="1" dirty="0" smtClean="0"/>
              <a:t>4</a:t>
            </a:r>
            <a:r>
              <a:rPr lang="hu-HU" b="1" dirty="0" smtClean="0"/>
              <a:t>	         </a:t>
            </a:r>
            <a:r>
              <a:rPr lang="hu-HU" b="1" dirty="0" smtClean="0"/>
              <a:t>		???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9143541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78228" y="1666785"/>
            <a:ext cx="0" cy="4313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87610" y="5898289"/>
            <a:ext cx="54452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88955" y="132182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61500" y="569714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35" name="Oval 34"/>
          <p:cNvSpPr/>
          <p:nvPr/>
        </p:nvSpPr>
        <p:spPr>
          <a:xfrm>
            <a:off x="2567500" y="2652583"/>
            <a:ext cx="263610" cy="2636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065889" y="2162432"/>
            <a:ext cx="263610" cy="2636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5879112" y="2710248"/>
            <a:ext cx="263610" cy="2636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5509820" y="4759409"/>
            <a:ext cx="263610" cy="2636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6142722" y="5023019"/>
            <a:ext cx="263610" cy="2636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831110" y="4495799"/>
            <a:ext cx="263610" cy="2636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3615060" y="5023019"/>
            <a:ext cx="263610" cy="2636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2435695" y="5291778"/>
            <a:ext cx="263610" cy="2636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extBox 42"/>
          <p:cNvSpPr txBox="1"/>
          <p:nvPr/>
        </p:nvSpPr>
        <p:spPr>
          <a:xfrm>
            <a:off x="2949373" y="23886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2020273" y="291035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5584357" y="298106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2536355" y="47247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2126208" y="548021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3512125" y="5288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4948237" y="497015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6039812" y="527770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6942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78228" y="1666785"/>
            <a:ext cx="0" cy="4313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87610" y="5898289"/>
            <a:ext cx="54452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88955" y="132182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61500" y="569714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35" name="Oval 34"/>
          <p:cNvSpPr/>
          <p:nvPr/>
        </p:nvSpPr>
        <p:spPr>
          <a:xfrm>
            <a:off x="2567500" y="2652583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065889" y="2162432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5879112" y="2710248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5509820" y="475940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6142722" y="502301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831110" y="449579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3615060" y="502301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2435695" y="5291778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extBox 42"/>
          <p:cNvSpPr txBox="1"/>
          <p:nvPr/>
        </p:nvSpPr>
        <p:spPr>
          <a:xfrm>
            <a:off x="2949373" y="23886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2020273" y="291035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5584357" y="298106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2536355" y="47247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2126208" y="548021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3512125" y="5288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4948237" y="497015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6039812" y="527770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379736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78228" y="1666785"/>
            <a:ext cx="0" cy="4313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87610" y="5898289"/>
            <a:ext cx="54452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88955" y="132182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crunchiness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61500" y="569714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sweetness</a:t>
            </a:r>
            <a:endParaRPr lang="hu-HU" b="1" dirty="0"/>
          </a:p>
        </p:txBody>
      </p:sp>
      <p:sp>
        <p:nvSpPr>
          <p:cNvPr id="35" name="Oval 34"/>
          <p:cNvSpPr/>
          <p:nvPr/>
        </p:nvSpPr>
        <p:spPr>
          <a:xfrm>
            <a:off x="2567500" y="2652583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065889" y="2162432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5879112" y="2710248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5509820" y="475940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6142722" y="502301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831110" y="449579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3615060" y="502301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2435695" y="5291778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extBox 42"/>
          <p:cNvSpPr txBox="1"/>
          <p:nvPr/>
        </p:nvSpPr>
        <p:spPr>
          <a:xfrm>
            <a:off x="2949373" y="23886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carrot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2020273" y="291035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cucumber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5584357" y="298106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apple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2536355" y="47247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bacon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2126208" y="548021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cheese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3512125" y="5288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fish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4948237" y="497015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orange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6039812" y="527770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banana</a:t>
            </a:r>
            <a:endParaRPr lang="hu-HU" dirty="0"/>
          </a:p>
        </p:txBody>
      </p:sp>
      <p:sp>
        <p:nvSpPr>
          <p:cNvPr id="23" name="Oval 22"/>
          <p:cNvSpPr/>
          <p:nvPr/>
        </p:nvSpPr>
        <p:spPr>
          <a:xfrm>
            <a:off x="4341001" y="3530424"/>
            <a:ext cx="263610" cy="2636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005754" y="379403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tomato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64104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151688" y="1527543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7C80"/>
                </a:solidFill>
              </a:rPr>
              <a:t>d</a:t>
            </a:r>
            <a:r>
              <a:rPr lang="hu-HU" sz="2000" b="1" dirty="0" smtClean="0">
                <a:solidFill>
                  <a:srgbClr val="FF7C80"/>
                </a:solidFill>
              </a:rPr>
              <a:t>ist(x,y) = </a:t>
            </a:r>
            <a:endParaRPr lang="hu-HU" sz="20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443491" y="1465336"/>
                <a:ext cx="4441409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0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eqArr>
                              <m:eqArrPr>
                                <m:ctrlP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hu-HU" sz="20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p>
                      </m:e>
                    </m:rad>
                  </m:oMath>
                </a14:m>
                <a:r>
                  <a:rPr lang="hu-HU" sz="2000" b="1" dirty="0" smtClean="0">
                    <a:solidFill>
                      <a:srgbClr val="FF7C80"/>
                    </a:solidFill>
                  </a:rPr>
                  <a:t> </a:t>
                </a:r>
                <a:endParaRPr lang="hu-HU" sz="2000" b="1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491" y="1465336"/>
                <a:ext cx="4441409" cy="4650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78871" y="172644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1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98723" y="175412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1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63657" y="17332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7442" y="17332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48953" y="166558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n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2741" y="1669376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n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0292" y="2364260"/>
            <a:ext cx="6461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have to calculate the distances between ‚tomato’ and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all the other items in the dataset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„</a:t>
            </a:r>
            <a:r>
              <a:rPr lang="hu-HU" b="1" dirty="0" smtClean="0">
                <a:sym typeface="Wingdings" panose="05000000000000000000" pitchFamily="2" charset="2"/>
              </a:rPr>
              <a:t>Euclidean-distance</a:t>
            </a:r>
            <a:r>
              <a:rPr lang="hu-HU" dirty="0" smtClean="0">
                <a:sym typeface="Wingdings" panose="05000000000000000000" pitchFamily="2" charset="2"/>
              </a:rPr>
              <a:t>”</a:t>
            </a:r>
          </a:p>
          <a:p>
            <a:pPr lvl="1"/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2850292" y="3754063"/>
            <a:ext cx="6681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is a parameter when dealing with </a:t>
            </a:r>
            <a:r>
              <a:rPr lang="hu-HU" b="1" dirty="0" smtClean="0">
                <a:sym typeface="Wingdings" panose="05000000000000000000" pitchFamily="2" charset="2"/>
              </a:rPr>
              <a:t>kNN</a:t>
            </a:r>
            <a:r>
              <a:rPr lang="hu-HU" dirty="0" smtClean="0">
                <a:sym typeface="Wingdings" panose="05000000000000000000" pitchFamily="2" charset="2"/>
              </a:rPr>
              <a:t>: the algorithm uses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closest training example in the feature space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to make a decision 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577093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317628" y="1610815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d</a:t>
            </a:r>
            <a:r>
              <a:rPr lang="hu-HU" sz="1400" dirty="0" smtClean="0"/>
              <a:t>ist(tomato,carrot) = </a:t>
            </a:r>
            <a:endParaRPr lang="hu-H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050353" y="1527746"/>
                <a:ext cx="3666966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(6−7)</m:t>
                                </m:r>
                              </m:e>
                              <m:sup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+(4−10)</m:t>
                            </m:r>
                          </m:e>
                          <m: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dirty="0" smtClean="0">
                    <a:solidFill>
                      <a:schemeClr val="tx2"/>
                    </a:solidFill>
                  </a:rPr>
                  <a:t> = 6.083 </a:t>
                </a:r>
                <a:endParaRPr lang="hu-HU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53" y="1527746"/>
                <a:ext cx="3666966" cy="465064"/>
              </a:xfrm>
              <a:prstGeom prst="rect">
                <a:avLst/>
              </a:prstGeom>
              <a:blipFill rotWithShape="0">
                <a:blip r:embed="rId2"/>
                <a:stretch>
                  <a:fillRect r="-664" b="-197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17628" y="2245181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dist(tomato,apple) = </a:t>
            </a:r>
            <a:endParaRPr lang="hu-H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50353" y="2166537"/>
                <a:ext cx="3666966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(6−10)</m:t>
                                </m:r>
                              </m:e>
                              <m:sup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+(4−9)</m:t>
                            </m:r>
                          </m:e>
                          <m: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dirty="0" smtClean="0">
                    <a:solidFill>
                      <a:schemeClr val="tx2"/>
                    </a:solidFill>
                  </a:rPr>
                  <a:t> = 6.403 </a:t>
                </a:r>
                <a:endParaRPr lang="hu-HU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53" y="2166537"/>
                <a:ext cx="3666966" cy="465064"/>
              </a:xfrm>
              <a:prstGeom prst="rect">
                <a:avLst/>
              </a:prstGeom>
              <a:blipFill rotWithShape="0">
                <a:blip r:embed="rId3"/>
                <a:stretch>
                  <a:fillRect r="-664" b="-181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317628" y="2808923"/>
            <a:ext cx="193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dist(tomato,bacon) = </a:t>
            </a:r>
            <a:endParaRPr lang="hu-H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50353" y="2724637"/>
                <a:ext cx="2948821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(6−1)</m:t>
                                </m:r>
                              </m:e>
                              <m:sup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+(4−4)</m:t>
                            </m:r>
                          </m:e>
                          <m: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dirty="0" smtClean="0">
                    <a:solidFill>
                      <a:schemeClr val="tx2"/>
                    </a:solidFill>
                  </a:rPr>
                  <a:t> = 5</a:t>
                </a:r>
                <a:endParaRPr lang="hu-HU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53" y="2724637"/>
                <a:ext cx="2948821" cy="465064"/>
              </a:xfrm>
              <a:prstGeom prst="rect">
                <a:avLst/>
              </a:prstGeom>
              <a:blipFill rotWithShape="0">
                <a:blip r:embed="rId4"/>
                <a:stretch>
                  <a:fillRect r="-1240" b="-197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317628" y="3361381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dist(tomato,banana) = </a:t>
            </a:r>
            <a:endParaRPr lang="hu-H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217507" y="3282737"/>
                <a:ext cx="3091487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(6−10)</m:t>
                                </m:r>
                              </m:e>
                              <m:sup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+(4−1)</m:t>
                            </m:r>
                          </m:e>
                          <m: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dirty="0" smtClean="0">
                    <a:solidFill>
                      <a:schemeClr val="tx2"/>
                    </a:solidFill>
                  </a:rPr>
                  <a:t> = 5</a:t>
                </a:r>
                <a:endParaRPr lang="hu-HU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507" y="3282737"/>
                <a:ext cx="3091487" cy="465064"/>
              </a:xfrm>
              <a:prstGeom prst="rect">
                <a:avLst/>
              </a:prstGeom>
              <a:blipFill rotWithShape="0">
                <a:blip r:embed="rId5"/>
                <a:stretch>
                  <a:fillRect r="-986" b="-197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317628" y="383859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dist(tomato,cheese) = </a:t>
            </a:r>
            <a:endParaRPr lang="hu-H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227485" y="3759950"/>
                <a:ext cx="3312702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(6−1)</m:t>
                                </m:r>
                              </m:e>
                              <m:sup>
                                <m:r>
                                  <a:rPr lang="hu-HU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+(4−1)</m:t>
                            </m:r>
                          </m:e>
                          <m:sup>
                            <m:r>
                              <a:rPr lang="hu-H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dirty="0" smtClean="0">
                    <a:solidFill>
                      <a:schemeClr val="tx2"/>
                    </a:solidFill>
                  </a:rPr>
                  <a:t> = 5.83</a:t>
                </a:r>
                <a:endParaRPr lang="hu-HU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85" y="3759950"/>
                <a:ext cx="3312702" cy="465064"/>
              </a:xfrm>
              <a:prstGeom prst="rect">
                <a:avLst/>
              </a:prstGeom>
              <a:blipFill rotWithShape="0">
                <a:blip r:embed="rId6"/>
                <a:stretch>
                  <a:fillRect r="-919" b="-197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473537" y="439445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k</a:t>
            </a:r>
            <a:r>
              <a:rPr lang="hu-HU" sz="1400" b="1" dirty="0" smtClean="0">
                <a:solidFill>
                  <a:srgbClr val="FF7C80"/>
                </a:solidFill>
              </a:rPr>
              <a:t>=1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6677" y="4394450"/>
            <a:ext cx="453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w</a:t>
            </a:r>
            <a:r>
              <a:rPr lang="hu-HU" sz="1400" dirty="0" smtClean="0"/>
              <a:t>e consider the </a:t>
            </a:r>
            <a:r>
              <a:rPr lang="hu-HU" sz="1400" b="1" dirty="0" smtClean="0"/>
              <a:t>smallest distance</a:t>
            </a:r>
            <a:r>
              <a:rPr lang="hu-HU" sz="1400" dirty="0" smtClean="0"/>
              <a:t>: bacon and banana</a:t>
            </a:r>
            <a:endParaRPr lang="hu-H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473537" y="488479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k=2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26677" y="4884796"/>
            <a:ext cx="476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w</a:t>
            </a:r>
            <a:r>
              <a:rPr lang="hu-HU" sz="1400" dirty="0" smtClean="0"/>
              <a:t>e consider the </a:t>
            </a:r>
            <a:r>
              <a:rPr lang="hu-HU" sz="1400" b="1" dirty="0" smtClean="0"/>
              <a:t>2 smallest distances</a:t>
            </a:r>
            <a:r>
              <a:rPr lang="hu-HU" sz="1400" dirty="0" smtClean="0"/>
              <a:t>: bacon and banana</a:t>
            </a:r>
          </a:p>
          <a:p>
            <a:r>
              <a:rPr lang="hu-HU" sz="1400" dirty="0"/>
              <a:t>	</a:t>
            </a:r>
            <a:r>
              <a:rPr lang="hu-HU" sz="1400" dirty="0" smtClean="0"/>
              <a:t>50%-50% that tomato is a fruit or a protein</a:t>
            </a:r>
            <a:endParaRPr lang="hu-H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73537" y="562676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k=3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6677" y="5626767"/>
            <a:ext cx="5440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w</a:t>
            </a:r>
            <a:r>
              <a:rPr lang="hu-HU" sz="1400" dirty="0" smtClean="0"/>
              <a:t>e consider the </a:t>
            </a:r>
            <a:r>
              <a:rPr lang="hu-HU" sz="1400" b="1" dirty="0" smtClean="0"/>
              <a:t>3 smallest distances</a:t>
            </a:r>
            <a:r>
              <a:rPr lang="hu-HU" sz="1400" dirty="0" smtClean="0"/>
              <a:t>: bacon, banana and cheese</a:t>
            </a:r>
          </a:p>
          <a:p>
            <a:r>
              <a:rPr lang="hu-HU" sz="1400" dirty="0"/>
              <a:t>	</a:t>
            </a:r>
            <a:r>
              <a:rPr lang="hu-HU" sz="1400" dirty="0" smtClean="0"/>
              <a:t>So tomato appears to be a protein !!!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72330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CURRENCIES</a:t>
            </a:r>
          </a:p>
        </p:txBody>
      </p:sp>
      <p:sp>
        <p:nvSpPr>
          <p:cNvPr id="6" name="Oval 5"/>
          <p:cNvSpPr/>
          <p:nvPr/>
        </p:nvSpPr>
        <p:spPr>
          <a:xfrm>
            <a:off x="1676555" y="2216313"/>
            <a:ext cx="679622" cy="679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USD</a:t>
            </a:r>
            <a:endParaRPr lang="hu-HU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3073" y="3712494"/>
            <a:ext cx="679622" cy="679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EUR</a:t>
            </a:r>
            <a:endParaRPr lang="hu-HU" sz="12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0200" y="3812022"/>
            <a:ext cx="679622" cy="679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CHF</a:t>
            </a:r>
            <a:endParaRPr lang="hu-HU" sz="12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56177" y="4581167"/>
            <a:ext cx="779383" cy="779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CAD</a:t>
            </a:r>
            <a:endParaRPr lang="hu-HU" sz="12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55854" y="2414034"/>
            <a:ext cx="754443" cy="754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GBP</a:t>
            </a:r>
            <a:endParaRPr lang="hu-HU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8" idx="7"/>
          </p:cNvCxnSpPr>
          <p:nvPr/>
        </p:nvCxnSpPr>
        <p:spPr>
          <a:xfrm flipV="1">
            <a:off x="1193167" y="2961367"/>
            <a:ext cx="2211385" cy="850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9" idx="2"/>
          </p:cNvCxnSpPr>
          <p:nvPr/>
        </p:nvCxnSpPr>
        <p:spPr>
          <a:xfrm>
            <a:off x="1292695" y="4052305"/>
            <a:ext cx="2557505" cy="99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</p:cNvCxnSpPr>
          <p:nvPr/>
        </p:nvCxnSpPr>
        <p:spPr>
          <a:xfrm>
            <a:off x="1193167" y="4292588"/>
            <a:ext cx="1188188" cy="484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6" idx="3"/>
          </p:cNvCxnSpPr>
          <p:nvPr/>
        </p:nvCxnSpPr>
        <p:spPr>
          <a:xfrm flipV="1">
            <a:off x="952884" y="2796407"/>
            <a:ext cx="823199" cy="916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372653" y="2589076"/>
            <a:ext cx="963954" cy="130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878809" y="3150872"/>
            <a:ext cx="205365" cy="669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10846" y="4375640"/>
            <a:ext cx="814168" cy="429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13827" y="3150872"/>
            <a:ext cx="655551" cy="143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151140" y="2868727"/>
            <a:ext cx="462261" cy="1729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</p:cNvCxnSpPr>
          <p:nvPr/>
        </p:nvCxnSpPr>
        <p:spPr>
          <a:xfrm flipH="1" flipV="1">
            <a:off x="2338065" y="2705431"/>
            <a:ext cx="1611663" cy="1206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15481" y="1930400"/>
            <a:ext cx="51818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construct a directed graph </a:t>
            </a:r>
            <a:r>
              <a:rPr lang="hu-HU" b="1" dirty="0" smtClean="0"/>
              <a:t>G(V,E)</a:t>
            </a:r>
            <a:r>
              <a:rPr lang="hu-HU" dirty="0" smtClean="0"/>
              <a:t> out of</a:t>
            </a:r>
          </a:p>
          <a:p>
            <a:r>
              <a:rPr lang="hu-HU" dirty="0"/>
              <a:t>	</a:t>
            </a:r>
            <a:r>
              <a:rPr lang="hu-HU" dirty="0" smtClean="0"/>
              <a:t>the exchange rate table 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</a:t>
            </a:r>
            <a:r>
              <a:rPr lang="hu-HU" dirty="0" smtClean="0">
                <a:sym typeface="Wingdings" panose="05000000000000000000" pitchFamily="2" charset="2"/>
              </a:rPr>
              <a:t> the nodes of the graph are the currencies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 the edges are the relative values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We take the natural logarithm of the edges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+ mutiply the edges by </a:t>
            </a:r>
            <a:r>
              <a:rPr lang="hu-HU" b="1" dirty="0" smtClean="0">
                <a:sym typeface="Wingdings" panose="05000000000000000000" pitchFamily="2" charset="2"/>
              </a:rPr>
              <a:t>-1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We end up with a negative edge weighted graph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where the negative cycles are the arbitrage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opportunities !!!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59328" y="5649129"/>
            <a:ext cx="714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detect these negative cycles</a:t>
            </a:r>
            <a:r>
              <a:rPr lang="hu-HU" dirty="0" smtClean="0"/>
              <a:t>? Bellman-Ford shortest path </a:t>
            </a:r>
          </a:p>
          <a:p>
            <a:r>
              <a:rPr lang="hu-HU" dirty="0" smtClean="0"/>
              <a:t>   algorithm with </a:t>
            </a:r>
            <a:r>
              <a:rPr lang="hu-HU" b="1" dirty="0" smtClean="0"/>
              <a:t>O(V*E) </a:t>
            </a:r>
            <a:r>
              <a:rPr lang="hu-HU" dirty="0" smtClean="0"/>
              <a:t>running time complexity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44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43922" y="127000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Choosing the k values:</a:t>
            </a:r>
            <a:endParaRPr lang="hu-HU" b="1" u="sng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254315" y="1759303"/>
            <a:ext cx="8946541" cy="4195481"/>
          </a:xfrm>
        </p:spPr>
        <p:txBody>
          <a:bodyPr/>
          <a:lstStyle/>
          <a:p>
            <a:r>
              <a:rPr lang="hu-HU" dirty="0" smtClean="0"/>
              <a:t>deciding </a:t>
            </a:r>
            <a:r>
              <a:rPr lang="hu-HU" dirty="0" smtClean="0"/>
              <a:t>how many neighbors to use for </a:t>
            </a:r>
            <a:r>
              <a:rPr lang="hu-HU" b="1" dirty="0" smtClean="0"/>
              <a:t>kNN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determines how </a:t>
            </a:r>
            <a:r>
              <a:rPr lang="hu-HU" dirty="0" smtClean="0">
                <a:sym typeface="Wingdings" panose="05000000000000000000" pitchFamily="2" charset="2"/>
              </a:rPr>
              <a:t>well</a:t>
            </a: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the model will generalize and work on other dataset</a:t>
            </a:r>
          </a:p>
          <a:p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is small  noisy data or outliers have a huge impact on </a:t>
            </a:r>
            <a:r>
              <a:rPr lang="hu-HU" dirty="0" smtClean="0">
                <a:sym typeface="Wingdings" panose="05000000000000000000" pitchFamily="2" charset="2"/>
              </a:rPr>
              <a:t>our </a:t>
            </a:r>
            <a:r>
              <a:rPr lang="hu-HU" dirty="0" smtClean="0">
                <a:sym typeface="Wingdings" panose="05000000000000000000" pitchFamily="2" charset="2"/>
              </a:rPr>
              <a:t>classifier 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					</a:t>
            </a:r>
            <a:r>
              <a:rPr lang="hu-HU" b="1" dirty="0" smtClean="0">
                <a:sym typeface="Wingdings" panose="05000000000000000000" pitchFamily="2" charset="2"/>
              </a:rPr>
              <a:t>THIS IS CALLED UNDERFITTING !!!</a:t>
            </a:r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is large  the classifier has the tendency to predict the majority class regardless of which neighbors are nearest       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				</a:t>
            </a:r>
            <a:r>
              <a:rPr lang="hu-HU" sz="1800" b="1" dirty="0" smtClean="0">
                <a:sym typeface="Wingdings" panose="05000000000000000000" pitchFamily="2" charset="2"/>
              </a:rPr>
              <a:t>THIS IS CALLED OVERFITTING </a:t>
            </a:r>
            <a:r>
              <a:rPr lang="hu-HU" b="1" dirty="0" smtClean="0">
                <a:sym typeface="Wingdings" panose="05000000000000000000" pitchFamily="2" charset="2"/>
              </a:rPr>
              <a:t>!!!</a:t>
            </a:r>
            <a:endParaRPr lang="hu-HU" b="1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19394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K-Nearest Neighbor Classifier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43922" y="12700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Lazy learner: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56952" y="1761007"/>
            <a:ext cx="79720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lazy </a:t>
            </a:r>
            <a:r>
              <a:rPr lang="hu-HU" dirty="0"/>
              <a:t>learners does not learn anything </a:t>
            </a:r>
            <a:r>
              <a:rPr lang="hu-HU" dirty="0" smtClean="0"/>
              <a:t>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we </a:t>
            </a:r>
            <a:r>
              <a:rPr lang="hu-HU" dirty="0"/>
              <a:t>just store the training data: training is very fast (because there is </a:t>
            </a:r>
            <a:r>
              <a:rPr lang="hu-HU" dirty="0" smtClean="0"/>
              <a:t>no</a:t>
            </a:r>
          </a:p>
          <a:p>
            <a:r>
              <a:rPr lang="hu-HU" dirty="0" smtClean="0"/>
              <a:t>	 </a:t>
            </a:r>
            <a:r>
              <a:rPr lang="hu-HU" dirty="0"/>
              <a:t>training at all) BUT making the prediction is rather slow </a:t>
            </a:r>
            <a:endParaRPr lang="hu-HU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 smtClean="0"/>
          </a:p>
          <a:p>
            <a:r>
              <a:rPr lang="hu-HU" b="1" dirty="0" smtClean="0"/>
              <a:t>		WE </a:t>
            </a:r>
            <a:r>
              <a:rPr lang="hu-HU" b="1" dirty="0"/>
              <a:t>DO NOT BUILD A MODEL </a:t>
            </a:r>
            <a:r>
              <a:rPr lang="hu-HU" b="1" dirty="0" smtClean="0"/>
              <a:t>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this </a:t>
            </a:r>
            <a:r>
              <a:rPr lang="hu-HU" dirty="0"/>
              <a:t>is a non-parametric learning: no parameters </a:t>
            </a:r>
            <a:r>
              <a:rPr lang="hu-HU" dirty="0" smtClean="0"/>
              <a:t>are</a:t>
            </a:r>
          </a:p>
          <a:p>
            <a:pPr lvl="1"/>
            <a:r>
              <a:rPr lang="hu-HU" dirty="0" smtClean="0"/>
              <a:t> </a:t>
            </a:r>
            <a:r>
              <a:rPr lang="hu-HU" dirty="0"/>
              <a:t>to be learned about the data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66298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 (SVM)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507524" y="1507524"/>
            <a:ext cx="805861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very </a:t>
            </a:r>
            <a:r>
              <a:rPr lang="hu-HU" dirty="0"/>
              <a:t>popular and widely used supervised learning classification algorithm</a:t>
            </a:r>
          </a:p>
          <a:p>
            <a:endParaRPr lang="hu-HU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the </a:t>
            </a:r>
            <a:r>
              <a:rPr lang="hu-HU" dirty="0"/>
              <a:t>great benefit: it can operates even in </a:t>
            </a:r>
            <a:r>
              <a:rPr lang="hu-HU" b="1" dirty="0"/>
              <a:t>infinite dimensions </a:t>
            </a:r>
            <a:r>
              <a:rPr lang="hu-HU" dirty="0" smtClean="0"/>
              <a:t>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it </a:t>
            </a:r>
            <a:r>
              <a:rPr lang="hu-HU" dirty="0"/>
              <a:t>defines a </a:t>
            </a:r>
            <a:r>
              <a:rPr lang="hu-HU" dirty="0" smtClean="0"/>
              <a:t>margin/boundary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between the data points </a:t>
            </a:r>
            <a:endParaRPr lang="hu-HU" dirty="0" smtClean="0"/>
          </a:p>
          <a:p>
            <a:pPr lvl="1"/>
            <a:r>
              <a:rPr lang="hu-HU" dirty="0" smtClean="0"/>
              <a:t>  in </a:t>
            </a:r>
            <a:r>
              <a:rPr lang="hu-HU" dirty="0"/>
              <a:t>multidimensional space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goal</a:t>
            </a:r>
            <a:r>
              <a:rPr lang="hu-HU" dirty="0"/>
              <a:t>: find a flat boundary </a:t>
            </a:r>
            <a:r>
              <a:rPr lang="hu-HU" dirty="0" smtClean="0"/>
              <a:t>(„</a:t>
            </a:r>
            <a:r>
              <a:rPr lang="hu-HU" b="1" dirty="0"/>
              <a:t>hyperplane</a:t>
            </a:r>
            <a:r>
              <a:rPr lang="hu-HU" dirty="0" smtClean="0"/>
              <a:t>”) </a:t>
            </a:r>
            <a:r>
              <a:rPr lang="hu-HU" dirty="0"/>
              <a:t>that </a:t>
            </a:r>
            <a:r>
              <a:rPr lang="hu-HU" dirty="0" smtClean="0"/>
              <a:t>leads</a:t>
            </a:r>
          </a:p>
          <a:p>
            <a:r>
              <a:rPr lang="hu-HU" dirty="0"/>
              <a:t>	 to a homogeneous partition of the data</a:t>
            </a:r>
          </a:p>
          <a:p>
            <a:endParaRPr lang="hu-HU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a</a:t>
            </a:r>
            <a:r>
              <a:rPr lang="en-US" dirty="0"/>
              <a:t> good separation is achieved by the hyperplane that has the 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largest </a:t>
            </a:r>
            <a:r>
              <a:rPr lang="en-US" dirty="0"/>
              <a:t>distance to the nearest training-data point of any </a:t>
            </a:r>
            <a:r>
              <a:rPr lang="en-US" dirty="0" smtClean="0"/>
              <a:t>class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     </a:t>
            </a:r>
            <a:r>
              <a:rPr lang="en-US" dirty="0" smtClean="0"/>
              <a:t> </a:t>
            </a:r>
            <a:r>
              <a:rPr lang="en-US" dirty="0"/>
              <a:t>since in general the larger the margin the lower the 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generalization </a:t>
            </a:r>
            <a:r>
              <a:rPr lang="en-US" dirty="0"/>
              <a:t>error of the classifier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105665" y="5708822"/>
            <a:ext cx="430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HAVE TO MAXIMIZE THE MARGIN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959612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 (SVM)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02725" y="1270000"/>
            <a:ext cx="322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Linearly separable problem:</a:t>
            </a:r>
            <a:endParaRPr lang="hu-HU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00940" y="2002388"/>
            <a:ext cx="0" cy="40488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3362" y="5806586"/>
            <a:ext cx="490536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8613" y="5811255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1" name="Oval 10"/>
          <p:cNvSpPr/>
          <p:nvPr/>
        </p:nvSpPr>
        <p:spPr>
          <a:xfrm>
            <a:off x="2334809" y="403280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495795" y="520263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849964" y="459517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19795" y="492788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129663" y="259080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827425" y="350023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316814" y="396378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904649" y="292809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155141" y="286261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4196249" y="5987166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85172" y="3656928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32808" y="3832839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67545" y="1816991"/>
            <a:ext cx="34451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We want to find a hyperplane, </a:t>
            </a:r>
          </a:p>
          <a:p>
            <a:r>
              <a:rPr lang="hu-HU" sz="1600" dirty="0"/>
              <a:t>i</a:t>
            </a:r>
            <a:r>
              <a:rPr lang="hu-HU" sz="1600" dirty="0" smtClean="0"/>
              <a:t>n this case a line, that separates</a:t>
            </a:r>
          </a:p>
          <a:p>
            <a:r>
              <a:rPr lang="hu-HU" sz="1600" dirty="0"/>
              <a:t>t</a:t>
            </a:r>
            <a:r>
              <a:rPr lang="hu-HU" sz="1600" dirty="0" smtClean="0"/>
              <a:t>he different data points with</a:t>
            </a:r>
          </a:p>
          <a:p>
            <a:r>
              <a:rPr lang="hu-HU" sz="1600" dirty="0"/>
              <a:t>t</a:t>
            </a:r>
            <a:r>
              <a:rPr lang="hu-HU" sz="1600" dirty="0" smtClean="0"/>
              <a:t>he maximum </a:t>
            </a:r>
            <a:r>
              <a:rPr lang="hu-HU" sz="1600" dirty="0" smtClean="0"/>
              <a:t>margin</a:t>
            </a:r>
          </a:p>
          <a:p>
            <a:endParaRPr lang="hu-HU" sz="1600" dirty="0"/>
          </a:p>
          <a:p>
            <a:r>
              <a:rPr lang="hu-HU" sz="1600" dirty="0" smtClean="0"/>
              <a:t>This is why this algorithms is called</a:t>
            </a:r>
          </a:p>
          <a:p>
            <a:r>
              <a:rPr lang="hu-HU" sz="1600" b="1" dirty="0" smtClean="0"/>
              <a:t>maximum-margin-classifier </a:t>
            </a:r>
            <a:r>
              <a:rPr lang="hu-HU" sz="1600" dirty="0" smtClean="0"/>
              <a:t>!!!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82155838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 (SVM)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02725" y="1270000"/>
            <a:ext cx="322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Linearly separable problem:</a:t>
            </a:r>
            <a:endParaRPr lang="hu-HU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00940" y="2002388"/>
            <a:ext cx="0" cy="40488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3362" y="5806586"/>
            <a:ext cx="490536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34809" y="403280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495795" y="520263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849964" y="459517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19795" y="492788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129663" y="259080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827425" y="350023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316814" y="396378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904649" y="292809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155141" y="286261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6267545" y="1816991"/>
            <a:ext cx="34451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We want to find a hyperplane, </a:t>
            </a:r>
          </a:p>
          <a:p>
            <a:r>
              <a:rPr lang="hu-HU" sz="1600" dirty="0"/>
              <a:t>i</a:t>
            </a:r>
            <a:r>
              <a:rPr lang="hu-HU" sz="1600" dirty="0" smtClean="0"/>
              <a:t>n this case a line, that separates</a:t>
            </a:r>
          </a:p>
          <a:p>
            <a:r>
              <a:rPr lang="hu-HU" sz="1600" dirty="0"/>
              <a:t>t</a:t>
            </a:r>
            <a:r>
              <a:rPr lang="hu-HU" sz="1600" dirty="0" smtClean="0"/>
              <a:t>he different data points with</a:t>
            </a:r>
          </a:p>
          <a:p>
            <a:r>
              <a:rPr lang="hu-HU" sz="1600" dirty="0"/>
              <a:t>t</a:t>
            </a:r>
            <a:r>
              <a:rPr lang="hu-HU" sz="1600" dirty="0" smtClean="0"/>
              <a:t>he maximum </a:t>
            </a:r>
            <a:r>
              <a:rPr lang="hu-HU" sz="1600" dirty="0" smtClean="0"/>
              <a:t>margin</a:t>
            </a:r>
          </a:p>
          <a:p>
            <a:endParaRPr lang="hu-HU" sz="1600" dirty="0"/>
          </a:p>
          <a:p>
            <a:r>
              <a:rPr lang="hu-HU" sz="1600" dirty="0" smtClean="0"/>
              <a:t>This is why this algorithms is called</a:t>
            </a:r>
          </a:p>
          <a:p>
            <a:r>
              <a:rPr lang="hu-HU" sz="1600" b="1" dirty="0" smtClean="0"/>
              <a:t>maximum-margin-classifier </a:t>
            </a:r>
            <a:r>
              <a:rPr lang="hu-HU" sz="1600" dirty="0" smtClean="0"/>
              <a:t>!!!</a:t>
            </a:r>
            <a:endParaRPr lang="hu-HU" sz="1600" dirty="0"/>
          </a:p>
        </p:txBody>
      </p:sp>
      <p:sp>
        <p:nvSpPr>
          <p:cNvPr id="24" name="Rectangle 23"/>
          <p:cNvSpPr/>
          <p:nvPr/>
        </p:nvSpPr>
        <p:spPr>
          <a:xfrm rot="17837853">
            <a:off x="3534525" y="2109070"/>
            <a:ext cx="793929" cy="4339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" name="Straight Connector 24"/>
          <p:cNvCxnSpPr>
            <a:stCxn id="24" idx="0"/>
            <a:endCxn id="24" idx="2"/>
          </p:cNvCxnSpPr>
          <p:nvPr/>
        </p:nvCxnSpPr>
        <p:spPr>
          <a:xfrm>
            <a:off x="2003418" y="3283718"/>
            <a:ext cx="3856144" cy="199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48613" y="5811255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96249" y="5987166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5172" y="3656928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332808" y="3832839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448551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 (SVM)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02725" y="1270000"/>
            <a:ext cx="322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Linearly separable problem:</a:t>
            </a:r>
            <a:endParaRPr lang="hu-HU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00940" y="2002388"/>
            <a:ext cx="0" cy="40488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3362" y="5806586"/>
            <a:ext cx="490536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34809" y="403280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495795" y="520263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849964" y="459517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19795" y="492788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129663" y="259080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827425" y="350023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316814" y="396378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904649" y="292809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155141" y="286261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6223667" y="3348603"/>
            <a:ext cx="3482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Support vectors are the points from</a:t>
            </a:r>
          </a:p>
          <a:p>
            <a:r>
              <a:rPr lang="hu-HU" sz="1600" dirty="0" smtClean="0"/>
              <a:t>each class that are closest to the</a:t>
            </a:r>
          </a:p>
          <a:p>
            <a:r>
              <a:rPr lang="hu-HU" sz="1600" dirty="0" smtClean="0"/>
              <a:t>maximum margin hyperplane !!!</a:t>
            </a:r>
            <a:endParaRPr lang="hu-HU" sz="1600" dirty="0"/>
          </a:p>
        </p:txBody>
      </p:sp>
      <p:sp>
        <p:nvSpPr>
          <p:cNvPr id="24" name="Rectangle 23"/>
          <p:cNvSpPr/>
          <p:nvPr/>
        </p:nvSpPr>
        <p:spPr>
          <a:xfrm rot="17837853">
            <a:off x="3534525" y="2109070"/>
            <a:ext cx="793929" cy="4339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" name="Straight Connector 24"/>
          <p:cNvCxnSpPr>
            <a:stCxn id="24" idx="0"/>
            <a:endCxn id="24" idx="2"/>
          </p:cNvCxnSpPr>
          <p:nvPr/>
        </p:nvCxnSpPr>
        <p:spPr>
          <a:xfrm>
            <a:off x="2003418" y="3283718"/>
            <a:ext cx="3856144" cy="199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703722" y="4245765"/>
            <a:ext cx="4378816" cy="394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195993" y="3728458"/>
            <a:ext cx="2886546" cy="912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1"/>
          </p:cNvCxnSpPr>
          <p:nvPr/>
        </p:nvCxnSpPr>
        <p:spPr>
          <a:xfrm flipH="1">
            <a:off x="4341555" y="4627907"/>
            <a:ext cx="2779899" cy="392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21454" y="4443241"/>
            <a:ext cx="245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SUPPORT VECTORS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48613" y="5811255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196249" y="5987166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85172" y="3656928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32808" y="3832839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612096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 (SVM)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02725" y="1270000"/>
            <a:ext cx="373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Non-linearly separable problem:</a:t>
            </a:r>
            <a:endParaRPr lang="hu-HU" b="1" u="sng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473234" y="325607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526899" y="500790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38" name="Oval 3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2876822" y="287917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/>
          <p:cNvSpPr/>
          <p:nvPr/>
        </p:nvSpPr>
        <p:spPr>
          <a:xfrm>
            <a:off x="3384300" y="335549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5224625" y="1639332"/>
            <a:ext cx="47371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use „</a:t>
            </a:r>
            <a:r>
              <a:rPr lang="hu-HU" b="1" dirty="0" smtClean="0"/>
              <a:t>kernel-fuctions</a:t>
            </a:r>
            <a:r>
              <a:rPr lang="hu-HU" dirty="0" smtClean="0"/>
              <a:t>” in order</a:t>
            </a:r>
          </a:p>
          <a:p>
            <a:r>
              <a:rPr lang="hu-HU" dirty="0" smtClean="0"/>
              <a:t>to transform the problem into a linearly</a:t>
            </a:r>
          </a:p>
          <a:p>
            <a:r>
              <a:rPr lang="hu-HU" dirty="0" smtClean="0"/>
              <a:t>separable one</a:t>
            </a:r>
          </a:p>
          <a:p>
            <a:endParaRPr lang="hu-HU" dirty="0" smtClean="0"/>
          </a:p>
          <a:p>
            <a:r>
              <a:rPr lang="hu-HU" b="1" dirty="0" smtClean="0"/>
              <a:t>SVM</a:t>
            </a:r>
            <a:r>
              <a:rPr lang="hu-HU" dirty="0" smtClean="0"/>
              <a:t>s with non-linear kernels add additional</a:t>
            </a:r>
          </a:p>
          <a:p>
            <a:r>
              <a:rPr lang="hu-HU" dirty="0" smtClean="0"/>
              <a:t>dimensions to the data in order to</a:t>
            </a:r>
          </a:p>
          <a:p>
            <a:r>
              <a:rPr lang="hu-HU" dirty="0" smtClean="0"/>
              <a:t>create separation in this way</a:t>
            </a:r>
          </a:p>
          <a:p>
            <a:endParaRPr lang="hu-HU" dirty="0"/>
          </a:p>
          <a:p>
            <a:r>
              <a:rPr lang="hu-HU" b="1" u="sng" dirty="0" smtClean="0"/>
              <a:t>KERNEL TRICK</a:t>
            </a:r>
            <a:r>
              <a:rPr lang="hu-HU" dirty="0" smtClean="0"/>
              <a:t>: process of adding new </a:t>
            </a:r>
          </a:p>
          <a:p>
            <a:r>
              <a:rPr lang="hu-HU" dirty="0" smtClean="0"/>
              <a:t>features that express mathematical </a:t>
            </a:r>
          </a:p>
          <a:p>
            <a:r>
              <a:rPr lang="hu-HU" dirty="0" smtClean="0"/>
              <a:t>relationship between measured </a:t>
            </a:r>
          </a:p>
          <a:p>
            <a:r>
              <a:rPr lang="hu-HU" dirty="0" smtClean="0"/>
              <a:t>characteristics and features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612055" y="5492787"/>
            <a:ext cx="672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ALLOWS SVM TO LEARN CONCEPTS THAT ARE NOT MEASURED</a:t>
            </a:r>
          </a:p>
          <a:p>
            <a:r>
              <a:rPr lang="hu-HU" b="1" dirty="0" smtClean="0"/>
              <a:t>	            IN THE ORIGINAL DATASET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2474121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 (SVM)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02725" y="1270000"/>
            <a:ext cx="373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Non-linearly separable problem:</a:t>
            </a:r>
            <a:endParaRPr lang="hu-HU" b="1" u="sng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77334" y="2373874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9756" y="5222084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-111561" y="350690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1942104" y="52587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38" name="Oval 37"/>
          <p:cNvSpPr/>
          <p:nvPr/>
        </p:nvSpPr>
        <p:spPr>
          <a:xfrm>
            <a:off x="1553097" y="310994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1635737" y="449979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1231125" y="377750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2569039" y="433880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2292027" y="313001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2068253" y="375934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/>
          <p:cNvSpPr/>
          <p:nvPr/>
        </p:nvSpPr>
        <p:spPr>
          <a:xfrm>
            <a:off x="2799505" y="360633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2883741" y="30677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2068252" y="2496907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2883741" y="253356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3560540" y="336960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539316" y="4166017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1170849" y="262654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886303" y="2373874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28725" y="5222084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5116645" y="35069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altitude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7151073" y="52587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27" name="Oval 26"/>
          <p:cNvSpPr/>
          <p:nvPr/>
        </p:nvSpPr>
        <p:spPr>
          <a:xfrm>
            <a:off x="7130496" y="271117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6844706" y="449979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6251679" y="3829958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7778008" y="433880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632028" y="367594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6889085" y="379897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8402467" y="382293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8167258" y="330080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7520122" y="227513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8080495" y="253356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8969712" y="3476998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8736410" y="4441737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Oval 55"/>
          <p:cNvSpPr/>
          <p:nvPr/>
        </p:nvSpPr>
        <p:spPr>
          <a:xfrm>
            <a:off x="6622720" y="234797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3702" y="3691576"/>
            <a:ext cx="8574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1322" y="32620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KERNEL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5300000">
            <a:off x="7820969" y="1367752"/>
            <a:ext cx="381087" cy="3553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8" name="Straight Connector 57"/>
          <p:cNvCxnSpPr>
            <a:stCxn id="57" idx="0"/>
            <a:endCxn id="57" idx="2"/>
          </p:cNvCxnSpPr>
          <p:nvPr/>
        </p:nvCxnSpPr>
        <p:spPr>
          <a:xfrm flipV="1">
            <a:off x="6295436" y="2684543"/>
            <a:ext cx="3432153" cy="919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6560" y="1779563"/>
            <a:ext cx="354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HIGHER DIMENSIONAL SPACE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8444180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 (SVM)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02725" y="127000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Kernel function:</a:t>
            </a:r>
            <a:endParaRPr lang="hu-HU" b="1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4675774" y="1763136"/>
            <a:ext cx="1196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>
                <a:solidFill>
                  <a:srgbClr val="FF7C80"/>
                </a:solidFill>
              </a:rPr>
              <a:t>x</a:t>
            </a:r>
            <a:r>
              <a:rPr lang="hu-HU" sz="2400" dirty="0" smtClean="0">
                <a:solidFill>
                  <a:srgbClr val="FF7C80"/>
                </a:solidFill>
              </a:rPr>
              <a:t>   -   </a:t>
            </a:r>
            <a:r>
              <a:rPr lang="hu-HU" sz="2400" b="1" u="sng" dirty="0" smtClean="0">
                <a:solidFill>
                  <a:srgbClr val="FF7C80"/>
                </a:solidFill>
              </a:rPr>
              <a:t>x</a:t>
            </a:r>
          </a:p>
          <a:p>
            <a:r>
              <a:rPr lang="hu-HU" sz="2400" b="1" dirty="0" smtClean="0">
                <a:solidFill>
                  <a:srgbClr val="FF7C80"/>
                </a:solidFill>
              </a:rPr>
              <a:t> </a:t>
            </a:r>
            <a:r>
              <a:rPr lang="hu-HU" sz="2400" dirty="0" smtClean="0">
                <a:solidFill>
                  <a:srgbClr val="FF7C80"/>
                </a:solidFill>
              </a:rPr>
              <a:t>   </a:t>
            </a:r>
            <a:endParaRPr lang="hu-HU" sz="2400" dirty="0">
              <a:solidFill>
                <a:srgbClr val="FF7C8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79974" y="199396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i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8397" y="197930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j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79643" y="210868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exp</a:t>
            </a:r>
            <a:endParaRPr lang="hu-HU" sz="2400" b="1" dirty="0">
              <a:solidFill>
                <a:srgbClr val="FF7C8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336480" y="2373350"/>
            <a:ext cx="1897401" cy="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560006" y="1880631"/>
            <a:ext cx="0" cy="35282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617504" y="1872393"/>
            <a:ext cx="0" cy="35282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902210" y="1868223"/>
            <a:ext cx="0" cy="35282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951470" y="1868223"/>
            <a:ext cx="0" cy="35282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83598" y="25009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2</a:t>
            </a:r>
            <a:r>
              <a:rPr lang="hu-HU" b="1" dirty="0">
                <a:solidFill>
                  <a:srgbClr val="FF7C80"/>
                </a:solidFill>
              </a:rPr>
              <a:t>σ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43266" y="239806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2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86997" y="161218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2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79624" y="2134337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  <a:r>
              <a:rPr lang="hu-HU" dirty="0" smtClean="0"/>
              <a:t>aussian </a:t>
            </a:r>
            <a:r>
              <a:rPr lang="hu-HU" b="1" dirty="0" smtClean="0"/>
              <a:t>RBF</a:t>
            </a:r>
            <a:r>
              <a:rPr lang="hu-HU" dirty="0" smtClean="0"/>
              <a:t> kernel</a:t>
            </a:r>
            <a:endParaRPr lang="hu-HU" dirty="0"/>
          </a:p>
        </p:txBody>
      </p:sp>
      <p:sp>
        <p:nvSpPr>
          <p:cNvPr id="72" name="TextBox 71"/>
          <p:cNvSpPr txBox="1"/>
          <p:nvPr/>
        </p:nvSpPr>
        <p:spPr>
          <a:xfrm>
            <a:off x="4301972" y="1830755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1466" y="2129135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K(</a:t>
            </a:r>
            <a:r>
              <a:rPr lang="hu-HU" sz="2400" b="1" u="sng" dirty="0" smtClean="0">
                <a:solidFill>
                  <a:srgbClr val="FF7C80"/>
                </a:solidFill>
              </a:rPr>
              <a:t>x</a:t>
            </a:r>
            <a:r>
              <a:rPr lang="hu-HU" sz="2400" b="1" dirty="0" smtClean="0">
                <a:solidFill>
                  <a:srgbClr val="FF7C80"/>
                </a:solidFill>
              </a:rPr>
              <a:t> , </a:t>
            </a:r>
            <a:r>
              <a:rPr lang="hu-HU" sz="2400" b="1" u="sng" dirty="0" smtClean="0">
                <a:solidFill>
                  <a:srgbClr val="FF7C80"/>
                </a:solidFill>
              </a:rPr>
              <a:t>x</a:t>
            </a:r>
            <a:r>
              <a:rPr lang="hu-HU" sz="2400" b="1" dirty="0" smtClean="0">
                <a:solidFill>
                  <a:srgbClr val="FF7C80"/>
                </a:solidFill>
              </a:rPr>
              <a:t> ) =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7698" y="234023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i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39788" y="235494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5681" y="3153348"/>
            <a:ext cx="652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ADVANTAGES</a:t>
            </a:r>
            <a:r>
              <a:rPr lang="hu-HU" dirty="0" smtClean="0"/>
              <a:t>				</a:t>
            </a:r>
            <a:r>
              <a:rPr lang="hu-HU" b="1" u="sng" dirty="0" smtClean="0"/>
              <a:t>DISADVANTAGES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93367" y="3642426"/>
            <a:ext cx="332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Can be used for regression as well</a:t>
            </a:r>
            <a:endParaRPr lang="hu-HU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447443" y="4038831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Not influenced by noisy data</a:t>
            </a:r>
            <a:endParaRPr lang="hu-HU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165314" y="4436305"/>
            <a:ext cx="338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Easier to use than neural networks</a:t>
            </a:r>
            <a:endParaRPr lang="hu-HU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6246665" y="3642426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What kernel-function to use?</a:t>
            </a:r>
            <a:endParaRPr lang="hu-HU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5988862" y="4038831"/>
            <a:ext cx="3334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Several model parameters to tune</a:t>
            </a:r>
            <a:endParaRPr lang="hu-HU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545905" y="4430277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   BLACK BOX MODEL 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(hard to understand)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49568220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46422" y="1286476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Confusion matrix:</a:t>
            </a:r>
            <a:endParaRPr lang="hu-HU" b="1" u="sng" dirty="0"/>
          </a:p>
        </p:txBody>
      </p:sp>
      <p:sp>
        <p:nvSpPr>
          <p:cNvPr id="9" name="Rectangle 8"/>
          <p:cNvSpPr/>
          <p:nvPr/>
        </p:nvSpPr>
        <p:spPr>
          <a:xfrm>
            <a:off x="4613188" y="2594919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3534" y="2594919"/>
            <a:ext cx="1120346" cy="1120346"/>
          </a:xfrm>
          <a:prstGeom prst="rect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13188" y="3715265"/>
            <a:ext cx="1120346" cy="1120346"/>
          </a:xfrm>
          <a:prstGeom prst="rect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3534" y="3715265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1222" y="203954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-1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34048" y="20395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0151" y="297042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4129712" y="4090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5061638" y="157700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PREDICTED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35596" y="346758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ACTUAL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61968" y="5313405"/>
            <a:ext cx="6452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Describes the performance of a classification model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diagonal elements: the correct classifications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off-diagonals: incorrect predictions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19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72497" y="2042984"/>
            <a:ext cx="6856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bond is a debt investment in which an investor loans money to</a:t>
            </a:r>
          </a:p>
          <a:p>
            <a:r>
              <a:rPr lang="hu-HU" dirty="0"/>
              <a:t>	</a:t>
            </a:r>
            <a:r>
              <a:rPr lang="hu-HU" dirty="0" smtClean="0"/>
              <a:t>an entity (company or government)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for a defined period of time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variable or fixed interest 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BONDS ARE FIXED-INCOME SECURITIES !!!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61751" y="4186893"/>
            <a:ext cx="7677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when a company needs to raise money to finance new projects they</a:t>
            </a:r>
          </a:p>
          <a:p>
            <a:r>
              <a:rPr lang="hu-HU" dirty="0"/>
              <a:t>	</a:t>
            </a:r>
            <a:r>
              <a:rPr lang="hu-HU" dirty="0" smtClean="0"/>
              <a:t>may issue bonds directly to investors instead of obtaining</a:t>
            </a:r>
          </a:p>
          <a:p>
            <a:r>
              <a:rPr lang="hu-HU" dirty="0"/>
              <a:t>	</a:t>
            </a:r>
            <a:r>
              <a:rPr lang="hu-HU" dirty="0" smtClean="0"/>
              <a:t>	loans form bank !!!</a:t>
            </a:r>
          </a:p>
          <a:p>
            <a:endParaRPr lang="hu-HU" dirty="0"/>
          </a:p>
          <a:p>
            <a:r>
              <a:rPr lang="hu-HU" dirty="0" smtClean="0"/>
              <a:t>		~ interest rate of bonds are usually a bit higher</a:t>
            </a:r>
          </a:p>
          <a:p>
            <a:r>
              <a:rPr lang="hu-HU" dirty="0"/>
              <a:t>	</a:t>
            </a:r>
            <a:r>
              <a:rPr lang="hu-HU" dirty="0" smtClean="0"/>
              <a:t>		than that of the banks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80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72497" y="2042984"/>
            <a:ext cx="750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Credit rating agecies</a:t>
            </a:r>
            <a:r>
              <a:rPr lang="hu-HU" b="1" dirty="0" smtClean="0"/>
              <a:t>: Moody’s Investors Service, Standard &amp; Poor’s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76150" y="2412316"/>
            <a:ext cx="6353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these agencies assign ratings to bond issuers: if the issuer</a:t>
            </a:r>
          </a:p>
          <a:p>
            <a:r>
              <a:rPr lang="hu-HU" dirty="0"/>
              <a:t>	</a:t>
            </a:r>
            <a:r>
              <a:rPr lang="hu-HU" dirty="0" smtClean="0"/>
              <a:t>has poor credit rating </a:t>
            </a:r>
            <a:r>
              <a:rPr lang="hu-HU" dirty="0" smtClean="0">
                <a:sym typeface="Wingdings" panose="05000000000000000000" pitchFamily="2" charset="2"/>
              </a:rPr>
              <a:t> risk of default is greater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longer the bond maturity (so long term bonds), greater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probability of default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6150" y="3935810"/>
            <a:ext cx="591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bonds with longer time to maturity typically have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higher interest rates !!!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70608" y="4644783"/>
            <a:ext cx="490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BONDS IN THE MAIN ARE NOT THAT RISKY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803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72497" y="2042984"/>
            <a:ext cx="750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Credit rating agecies</a:t>
            </a:r>
            <a:r>
              <a:rPr lang="hu-HU" b="1" dirty="0" smtClean="0"/>
              <a:t>: Moody’s Investors Service, Standard &amp; Poor’s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76150" y="2412316"/>
            <a:ext cx="6353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these agencies assign ratings to bond issuers: if the issuer</a:t>
            </a:r>
          </a:p>
          <a:p>
            <a:r>
              <a:rPr lang="hu-HU" dirty="0"/>
              <a:t>	</a:t>
            </a:r>
            <a:r>
              <a:rPr lang="hu-HU" dirty="0" smtClean="0"/>
              <a:t>has poor credit rating </a:t>
            </a:r>
            <a:r>
              <a:rPr lang="hu-HU" dirty="0" smtClean="0">
                <a:sym typeface="Wingdings" panose="05000000000000000000" pitchFamily="2" charset="2"/>
              </a:rPr>
              <a:t> risk of default is greater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longer the bond maturity (so long term bonds), greater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probability of default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6150" y="3935810"/>
            <a:ext cx="591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bonds with longer time to maturity typically have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higher interest rates !!!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70608" y="4644783"/>
            <a:ext cx="490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BONDS IN THE MAIN ARE NOT THAT RISKY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27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 PRICING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219325" y="2028825"/>
            <a:ext cx="238125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365433" y="210759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ar value - $1000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534" y="2435996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10% rate/coupon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26482" y="272458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 years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05232" y="3370138"/>
            <a:ext cx="73019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investors can buy a given bond from a company (or government)</a:t>
            </a:r>
          </a:p>
          <a:p>
            <a:r>
              <a:rPr lang="hu-HU" dirty="0"/>
              <a:t>	</a:t>
            </a:r>
            <a:r>
              <a:rPr lang="hu-HU" b="1" u="sng" dirty="0" smtClean="0"/>
              <a:t>What does it mean? </a:t>
            </a:r>
            <a:r>
              <a:rPr lang="hu-HU" dirty="0" smtClean="0"/>
              <a:t>In 2 years the buyer will receive $1000</a:t>
            </a:r>
          </a:p>
          <a:p>
            <a:r>
              <a:rPr lang="hu-HU" dirty="0"/>
              <a:t>	</a:t>
            </a:r>
            <a:r>
              <a:rPr lang="hu-HU" dirty="0" smtClean="0"/>
              <a:t>		plus 10% premium </a:t>
            </a:r>
          </a:p>
          <a:p>
            <a:endParaRPr lang="hu-HU" dirty="0"/>
          </a:p>
          <a:p>
            <a:r>
              <a:rPr lang="hu-HU" b="1" dirty="0" smtClean="0"/>
              <a:t>	</a:t>
            </a:r>
            <a:r>
              <a:rPr lang="hu-HU" b="1" u="sng" dirty="0" smtClean="0"/>
              <a:t>How much would an investor pay for a bond?</a:t>
            </a:r>
          </a:p>
          <a:p>
            <a:r>
              <a:rPr lang="hu-HU" dirty="0" smtClean="0"/>
              <a:t>		We have to calculate the present value of that</a:t>
            </a:r>
          </a:p>
          <a:p>
            <a:r>
              <a:rPr lang="hu-HU" dirty="0"/>
              <a:t>	</a:t>
            </a:r>
            <a:r>
              <a:rPr lang="hu-HU" dirty="0" smtClean="0"/>
              <a:t>		future cash flow (because we get </a:t>
            </a:r>
            <a:r>
              <a:rPr lang="hu-HU" b="1" dirty="0" smtClean="0"/>
              <a:t>$1000</a:t>
            </a:r>
          </a:p>
          <a:p>
            <a:r>
              <a:rPr lang="hu-HU" dirty="0"/>
              <a:t>	</a:t>
            </a:r>
            <a:r>
              <a:rPr lang="hu-HU" dirty="0" smtClean="0"/>
              <a:t>			in the future!!!)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5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me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From Budapest, Hungary</a:t>
            </a:r>
          </a:p>
          <a:p>
            <a:r>
              <a:rPr lang="hu-HU" b="1" dirty="0" smtClean="0"/>
              <a:t>BSc</a:t>
            </a:r>
            <a:r>
              <a:rPr lang="hu-HU" dirty="0" smtClean="0"/>
              <a:t> in physics</a:t>
            </a:r>
          </a:p>
          <a:p>
            <a:r>
              <a:rPr lang="hu-HU" b="1" dirty="0" smtClean="0"/>
              <a:t>MSc</a:t>
            </a:r>
            <a:r>
              <a:rPr lang="hu-HU" dirty="0" smtClean="0"/>
              <a:t> in applied mathematics</a:t>
            </a:r>
          </a:p>
          <a:p>
            <a:r>
              <a:rPr lang="en-US" dirty="0"/>
              <a:t>Working as a </a:t>
            </a:r>
            <a:r>
              <a:rPr lang="hu-HU" dirty="0" smtClean="0"/>
              <a:t>software engineer</a:t>
            </a:r>
            <a:endParaRPr lang="en-US" dirty="0"/>
          </a:p>
          <a:p>
            <a:r>
              <a:rPr lang="en-US" dirty="0"/>
              <a:t>Special addiction </a:t>
            </a:r>
            <a:r>
              <a:rPr lang="en-US" dirty="0" smtClean="0"/>
              <a:t>to</a:t>
            </a:r>
            <a:r>
              <a:rPr lang="hu-HU" dirty="0" smtClean="0"/>
              <a:t> algorithms + AI +</a:t>
            </a:r>
            <a:r>
              <a:rPr lang="en-US" dirty="0" smtClean="0"/>
              <a:t> </a:t>
            </a:r>
            <a:r>
              <a:rPr lang="en-US" dirty="0"/>
              <a:t>models concerning quantitative finance such as the Black-Scholes model or credit </a:t>
            </a:r>
            <a:r>
              <a:rPr lang="en-US" dirty="0" smtClean="0"/>
              <a:t>risk</a:t>
            </a:r>
            <a:r>
              <a:rPr lang="hu-HU" dirty="0" smtClean="0"/>
              <a:t>, Merton-model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59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378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 PRICE AND INTEREST RATE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219325" y="2028825"/>
            <a:ext cx="238125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365433" y="210759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ar value - $1000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534" y="2435996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10% rate/coupon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26482" y="272458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 years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6425" y="3419475"/>
            <a:ext cx="7250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Interest rates and bond prices are negatively correlated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if interest rates rise: bonds prices decline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interest rates fall: bonds prices rise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Of course who wants a </a:t>
            </a:r>
            <a:r>
              <a:rPr lang="hu-HU" b="1" dirty="0" smtClean="0">
                <a:sym typeface="Wingdings" panose="05000000000000000000" pitchFamily="2" charset="2"/>
              </a:rPr>
              <a:t>10%</a:t>
            </a:r>
            <a:r>
              <a:rPr lang="hu-HU" dirty="0" smtClean="0">
                <a:sym typeface="Wingdings" panose="05000000000000000000" pitchFamily="2" charset="2"/>
              </a:rPr>
              <a:t> yield when they can get </a:t>
            </a:r>
            <a:r>
              <a:rPr lang="hu-HU" b="1" dirty="0" smtClean="0">
                <a:sym typeface="Wingdings" panose="05000000000000000000" pitchFamily="2" charset="2"/>
              </a:rPr>
              <a:t>15%</a:t>
            </a:r>
            <a:r>
              <a:rPr lang="hu-HU" dirty="0" smtClean="0">
                <a:sym typeface="Wingdings" panose="05000000000000000000" pitchFamily="2" charset="2"/>
              </a:rPr>
              <a:t> instead?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8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324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 PRICE AND MATURITY</a:t>
            </a:r>
            <a:endParaRPr lang="hu-HU" b="1" u="sn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52525" y="2714625"/>
            <a:ext cx="24860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3475" y="2667000"/>
            <a:ext cx="0" cy="104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52525" y="3552825"/>
            <a:ext cx="506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3475" y="350520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67124" y="2520434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bond </a:t>
            </a:r>
            <a:r>
              <a:rPr lang="hu-HU" b="1" dirty="0" smtClean="0"/>
              <a:t>A</a:t>
            </a:r>
            <a:r>
              <a:rPr lang="hu-HU" dirty="0" smtClean="0"/>
              <a:t> expires in 1 year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219825" y="3349109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bond </a:t>
            </a:r>
            <a:r>
              <a:rPr lang="hu-HU" b="1" dirty="0" smtClean="0"/>
              <a:t>B</a:t>
            </a:r>
            <a:r>
              <a:rPr lang="hu-HU" dirty="0" smtClean="0"/>
              <a:t> expires in 10 years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3908426"/>
            <a:ext cx="7428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Of course there is some risk involved when dealing with bonds as well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Longer loans are riskier: the company may default, there 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more uncertainty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u="sng" dirty="0" smtClean="0">
                <a:sym typeface="Wingdings" panose="05000000000000000000" pitchFamily="2" charset="2"/>
              </a:rPr>
              <a:t>What does it mean?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Interest rate (coupon) for bond </a:t>
            </a:r>
            <a:r>
              <a:rPr lang="hu-HU" b="1" dirty="0" smtClean="0">
                <a:sym typeface="Wingdings" panose="05000000000000000000" pitchFamily="2" charset="2"/>
              </a:rPr>
              <a:t>B </a:t>
            </a:r>
            <a:r>
              <a:rPr lang="hu-HU" dirty="0" smtClean="0">
                <a:sym typeface="Wingdings" panose="05000000000000000000" pitchFamily="2" charset="2"/>
              </a:rPr>
              <a:t>will be greater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than for bond </a:t>
            </a:r>
            <a:r>
              <a:rPr lang="hu-HU" b="1" dirty="0" smtClean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 ... investors bear more risk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for greater return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0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718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BOND-PRICING:</a:t>
            </a:r>
            <a:r>
              <a:rPr lang="hu-HU" dirty="0" smtClean="0"/>
              <a:t> there are two types of bonds – coupon bonds and</a:t>
            </a:r>
          </a:p>
          <a:p>
            <a:r>
              <a:rPr lang="hu-HU" dirty="0"/>
              <a:t>	</a:t>
            </a:r>
            <a:r>
              <a:rPr lang="hu-HU" dirty="0" smtClean="0"/>
              <a:t>zero-coupon bonds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52775" y="3199823"/>
            <a:ext cx="506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337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998" y="32961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T=3 years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00486" y="266749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$1000</a:t>
            </a:r>
            <a:endParaRPr lang="hu-HU" b="1" dirty="0">
              <a:solidFill>
                <a:srgbClr val="FF7C8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386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245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294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2650" y="2298163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i="1" dirty="0" smtClean="0"/>
              <a:t>zero-coupon bonds</a:t>
            </a:r>
            <a:endParaRPr lang="hu-H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331470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	      1                 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590925" y="3856554"/>
            <a:ext cx="4937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colculate the present value</a:t>
            </a:r>
          </a:p>
          <a:p>
            <a:r>
              <a:rPr lang="hu-HU" dirty="0"/>
              <a:t>	</a:t>
            </a:r>
            <a:r>
              <a:rPr lang="hu-HU" dirty="0" smtClean="0"/>
              <a:t>of a future cash flow because we get</a:t>
            </a:r>
          </a:p>
          <a:p>
            <a:r>
              <a:rPr lang="hu-HU" dirty="0"/>
              <a:t>	</a:t>
            </a:r>
            <a:r>
              <a:rPr lang="hu-HU" dirty="0" smtClean="0"/>
              <a:t>	$1000 in 3 years time !!!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914650" y="519112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BP</a:t>
            </a:r>
            <a:r>
              <a:rPr lang="hu-HU" dirty="0" smtClean="0"/>
              <a:t> = 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522960" y="547435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 </a:t>
            </a:r>
            <a:r>
              <a:rPr lang="hu-HU" sz="2800" b="1" dirty="0" smtClean="0"/>
              <a:t>  (1+r)</a:t>
            </a:r>
            <a:endParaRPr lang="hu-HU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90107" y="531749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</a:t>
            </a:r>
            <a:endParaRPr lang="hu-HU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71875" y="5383395"/>
            <a:ext cx="1661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09078" y="49201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66364" y="518622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= 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322224" y="5469454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 </a:t>
            </a:r>
            <a:r>
              <a:rPr lang="hu-HU" sz="2800" b="1" dirty="0" smtClean="0"/>
              <a:t>  (1+0.04)</a:t>
            </a:r>
            <a:endParaRPr lang="hu-HU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51006" y="535289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609264" y="5378493"/>
            <a:ext cx="1661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2617" y="4915227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$1000</a:t>
            </a:r>
            <a:endParaRPr lang="hu-HU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88988" y="517945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 </a:t>
            </a:r>
            <a:r>
              <a:rPr lang="hu-HU" b="1" dirty="0" smtClean="0">
                <a:solidFill>
                  <a:srgbClr val="FF7C80"/>
                </a:solidFill>
              </a:rPr>
              <a:t>$889</a:t>
            </a:r>
            <a:endParaRPr lang="hu-HU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718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BOND-PRICING:</a:t>
            </a:r>
            <a:r>
              <a:rPr lang="hu-HU" dirty="0" smtClean="0"/>
              <a:t> there are two types of bonds – coupon bonds and</a:t>
            </a:r>
          </a:p>
          <a:p>
            <a:r>
              <a:rPr lang="hu-HU" dirty="0"/>
              <a:t>	</a:t>
            </a:r>
            <a:r>
              <a:rPr lang="hu-HU" dirty="0" smtClean="0"/>
              <a:t>zero-coupon bonds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52775" y="3199823"/>
            <a:ext cx="506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337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998" y="32961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T=3 years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91459" y="272416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$50 + $1000</a:t>
            </a:r>
            <a:endParaRPr lang="hu-HU" b="1" dirty="0">
              <a:solidFill>
                <a:srgbClr val="FF7C8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386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245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294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2650" y="229816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</a:t>
            </a:r>
            <a:r>
              <a:rPr lang="hu-HU" i="1" dirty="0" smtClean="0"/>
              <a:t>coupon bonds</a:t>
            </a:r>
            <a:endParaRPr lang="hu-H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331470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	      1                 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590925" y="3856554"/>
            <a:ext cx="5545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is an annual coupon rate: here it is 5% </a:t>
            </a:r>
          </a:p>
          <a:p>
            <a:r>
              <a:rPr lang="hu-HU" dirty="0"/>
              <a:t>	</a:t>
            </a:r>
            <a:r>
              <a:rPr lang="hu-HU" dirty="0" smtClean="0"/>
              <a:t>+ the investor gets the par value at expiry </a:t>
            </a:r>
          </a:p>
          <a:p>
            <a:r>
              <a:rPr lang="hu-HU" dirty="0"/>
              <a:t>	</a:t>
            </a:r>
            <a:r>
              <a:rPr lang="hu-HU" dirty="0" smtClean="0"/>
              <a:t>	in this case in 3 years time 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34345" y="4846660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BP = present value of annuity + present value of par value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41143" y="27219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$50</a:t>
            </a:r>
            <a:endParaRPr lang="hu-H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49449" y="27219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$50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0" y="5378493"/>
                <a:ext cx="4000454" cy="682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rgbClr val="FF7C80"/>
                    </a:solidFill>
                  </a:rPr>
                  <a:t>BP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den>
                    </m:f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4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hu-HU" sz="24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sz="2400" b="1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sz="2400" b="1" i="1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400" b="1" i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sz="2400" b="1" i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hu-HU" sz="24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hu-HU" sz="2400" b="1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p>
                        </m:sSup>
                      </m:den>
                    </m:f>
                  </m:oMath>
                </a14:m>
                <a:endParaRPr lang="hu-HU" sz="2400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78493"/>
                <a:ext cx="4000454" cy="682174"/>
              </a:xfrm>
              <a:prstGeom prst="rect">
                <a:avLst/>
              </a:prstGeom>
              <a:blipFill rotWithShape="0"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69126" y="5486545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c</a:t>
            </a:r>
            <a:r>
              <a:rPr lang="hu-HU" sz="1400" dirty="0" smtClean="0"/>
              <a:t>: annual coupon payment</a:t>
            </a:r>
          </a:p>
          <a:p>
            <a:r>
              <a:rPr lang="hu-HU" sz="1400" b="1" dirty="0"/>
              <a:t>r</a:t>
            </a:r>
            <a:r>
              <a:rPr lang="hu-HU" sz="1400" dirty="0" smtClean="0"/>
              <a:t>: interest rate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2036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718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BOND-PRICING:</a:t>
            </a:r>
            <a:r>
              <a:rPr lang="hu-HU" dirty="0" smtClean="0"/>
              <a:t> there are two types of bonds – coupon bonds and</a:t>
            </a:r>
          </a:p>
          <a:p>
            <a:r>
              <a:rPr lang="hu-HU" dirty="0"/>
              <a:t>	</a:t>
            </a:r>
            <a:r>
              <a:rPr lang="hu-HU" dirty="0" smtClean="0"/>
              <a:t>zero-coupon bonds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52775" y="3199823"/>
            <a:ext cx="506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337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998" y="32961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T=3 years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91459" y="272416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$50 + $1000</a:t>
            </a:r>
            <a:endParaRPr lang="hu-HU" b="1" dirty="0">
              <a:solidFill>
                <a:srgbClr val="FF7C8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386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245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294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2650" y="229816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r>
              <a:rPr lang="hu-HU" b="1" dirty="0" smtClean="0"/>
              <a:t>.) </a:t>
            </a:r>
            <a:r>
              <a:rPr lang="hu-HU" i="1" dirty="0" smtClean="0"/>
              <a:t>coupon bonds</a:t>
            </a:r>
            <a:endParaRPr lang="hu-H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331470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	      1                 2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141143" y="27219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$50</a:t>
            </a:r>
            <a:endParaRPr lang="hu-H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49449" y="27219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$50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8550" y="3816393"/>
                <a:ext cx="4000454" cy="682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chemeClr val="tx1"/>
                    </a:solidFill>
                  </a:rPr>
                  <a:t>BP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hu-HU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hu-HU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p>
                        </m:sSup>
                      </m:den>
                    </m:f>
                  </m:oMath>
                </a14:m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3816393"/>
                <a:ext cx="4000454" cy="682174"/>
              </a:xfrm>
              <a:prstGeom prst="rect">
                <a:avLst/>
              </a:prstGeom>
              <a:blipFill rotWithShape="0"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62275" y="4649483"/>
                <a:ext cx="6774675" cy="682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chemeClr val="tx1"/>
                    </a:solidFill>
                  </a:rPr>
                  <a:t>BP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𝟎𝟒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hu-HU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𝟎𝟒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𝟏𝟎𝟎𝟎</m:t>
                        </m:r>
                      </m:num>
                      <m:den>
                        <m:sSup>
                          <m:sSupPr>
                            <m:ctrlPr>
                              <a:rPr lang="hu-HU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𝟎𝟒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𝟏𝟎𝟐𝟕</m:t>
                    </m:r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endParaRPr lang="hu-HU" sz="2400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5" y="4649483"/>
                <a:ext cx="6774675" cy="682174"/>
              </a:xfrm>
              <a:prstGeom prst="rect">
                <a:avLst/>
              </a:prstGeom>
              <a:blipFill rotWithShape="0">
                <a:blip r:embed="rId3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8259" y="4687583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bond yield: 5%</a:t>
            </a:r>
          </a:p>
          <a:p>
            <a:r>
              <a:rPr lang="hu-HU" sz="1600" dirty="0" smtClean="0"/>
              <a:t>market interest rate: 4%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6901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basics: positions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54876" y="1458098"/>
            <a:ext cx="484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LONG POSITION     </a:t>
            </a:r>
            <a:r>
              <a:rPr lang="hu-HU" b="1" dirty="0" smtClean="0">
                <a:sym typeface="Wingdings" panose="05000000000000000000" pitchFamily="2" charset="2"/>
              </a:rPr>
              <a:t>      SHORT POSITION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9729" y="2075936"/>
            <a:ext cx="78277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Long position</a:t>
            </a:r>
            <a:r>
              <a:rPr lang="hu-HU" dirty="0" smtClean="0"/>
              <a:t>: long position in a security means that you own</a:t>
            </a:r>
          </a:p>
          <a:p>
            <a:r>
              <a:rPr lang="hu-HU" dirty="0"/>
              <a:t>	</a:t>
            </a:r>
            <a:r>
              <a:rPr lang="hu-HU" dirty="0" smtClean="0"/>
              <a:t>the security.</a:t>
            </a:r>
          </a:p>
          <a:p>
            <a:r>
              <a:rPr lang="hu-HU" dirty="0" smtClean="0"/>
              <a:t>	</a:t>
            </a:r>
          </a:p>
          <a:p>
            <a:r>
              <a:rPr lang="hu-HU" dirty="0"/>
              <a:t>	 </a:t>
            </a:r>
            <a:r>
              <a:rPr lang="hu-HU" dirty="0" smtClean="0"/>
              <a:t>  Investors meaintain long positions in the </a:t>
            </a:r>
          </a:p>
          <a:p>
            <a:r>
              <a:rPr lang="hu-HU" dirty="0"/>
              <a:t>	</a:t>
            </a:r>
            <a:r>
              <a:rPr lang="hu-HU" dirty="0" smtClean="0"/>
              <a:t>       expectation that the stock will rise in value in the future !!!</a:t>
            </a:r>
          </a:p>
          <a:p>
            <a:endParaRPr lang="hu-HU" dirty="0"/>
          </a:p>
          <a:p>
            <a:r>
              <a:rPr lang="hu-HU" u="sng" dirty="0" smtClean="0"/>
              <a:t>Short position</a:t>
            </a:r>
            <a:r>
              <a:rPr lang="hu-HU" dirty="0" smtClean="0"/>
              <a:t>: short position is generally the sale of a given stock</a:t>
            </a:r>
          </a:p>
          <a:p>
            <a:r>
              <a:rPr lang="hu-HU" dirty="0"/>
              <a:t>	</a:t>
            </a:r>
            <a:r>
              <a:rPr lang="hu-HU" dirty="0" smtClean="0"/>
              <a:t>Investors who maintain short position believe the price of</a:t>
            </a:r>
          </a:p>
          <a:p>
            <a:r>
              <a:rPr lang="hu-HU" dirty="0"/>
              <a:t>	</a:t>
            </a:r>
            <a:r>
              <a:rPr lang="hu-HU" dirty="0" smtClean="0"/>
              <a:t>   stock will decrease in value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03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basics: positions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54876" y="1458098"/>
            <a:ext cx="484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LONG POSITION     </a:t>
            </a:r>
            <a:r>
              <a:rPr lang="hu-HU" b="1" dirty="0" smtClean="0">
                <a:sym typeface="Wingdings" panose="05000000000000000000" pitchFamily="2" charset="2"/>
              </a:rPr>
              <a:t>      SHORT POSITION</a:t>
            </a:r>
            <a:endParaRPr lang="hu-HU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7" y="1838463"/>
            <a:ext cx="7702235" cy="38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value of money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7260" y="1359244"/>
            <a:ext cx="709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most important concept in finance is that of the time value of</a:t>
            </a:r>
          </a:p>
          <a:p>
            <a:r>
              <a:rPr lang="hu-HU" dirty="0" smtClean="0"/>
              <a:t>money </a:t>
            </a:r>
            <a:r>
              <a:rPr lang="hu-HU" b="1" dirty="0" smtClean="0"/>
              <a:t>$x</a:t>
            </a:r>
            <a:r>
              <a:rPr lang="hu-HU" dirty="0" smtClean="0"/>
              <a:t> today is worth more than </a:t>
            </a:r>
            <a:r>
              <a:rPr lang="hu-HU" b="1" dirty="0" smtClean="0"/>
              <a:t>$x</a:t>
            </a:r>
            <a:r>
              <a:rPr lang="hu-HU" dirty="0" smtClean="0"/>
              <a:t> in a year’s time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290119" y="2298357"/>
            <a:ext cx="569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Why?</a:t>
            </a:r>
            <a:r>
              <a:rPr lang="hu-HU" dirty="0" smtClean="0"/>
              <a:t> because we may invest $x today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we may invest it into stocks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can lend it to bank for some interest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680518" y="3352799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Future money worth less because inflation will push prices higher </a:t>
            </a:r>
          </a:p>
          <a:p>
            <a:r>
              <a:rPr lang="hu-HU" dirty="0" smtClean="0"/>
              <a:t>so the buying power of your money will be lower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4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value of money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7260" y="1359244"/>
            <a:ext cx="709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most important concept in finance is that of the time value of</a:t>
            </a:r>
          </a:p>
          <a:p>
            <a:r>
              <a:rPr lang="hu-HU" dirty="0" smtClean="0"/>
              <a:t>money </a:t>
            </a:r>
            <a:r>
              <a:rPr lang="hu-HU" b="1" dirty="0" smtClean="0"/>
              <a:t>$x</a:t>
            </a:r>
            <a:r>
              <a:rPr lang="hu-HU" dirty="0" smtClean="0"/>
              <a:t> today is worth more than </a:t>
            </a:r>
            <a:r>
              <a:rPr lang="hu-HU" b="1" dirty="0" smtClean="0"/>
              <a:t>$x</a:t>
            </a:r>
            <a:r>
              <a:rPr lang="hu-HU" dirty="0" smtClean="0"/>
              <a:t> in a year’s time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290119" y="2298357"/>
            <a:ext cx="569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Why?</a:t>
            </a:r>
            <a:r>
              <a:rPr lang="hu-HU" dirty="0" smtClean="0"/>
              <a:t> because we may invest $x today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we may invest it into stocks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can lend it to bank for some interest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68843" y="3596848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7C80"/>
                </a:solidFill>
              </a:rPr>
              <a:t>x (1+r)</a:t>
            </a:r>
            <a:endParaRPr lang="hu-HU" sz="2800" b="1" dirty="0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203" y="346161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n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3502" y="3596848"/>
            <a:ext cx="4071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his is the future value of </a:t>
            </a:r>
            <a:r>
              <a:rPr lang="hu-HU" sz="1600" b="1" dirty="0" smtClean="0"/>
              <a:t>$x</a:t>
            </a:r>
            <a:r>
              <a:rPr lang="hu-HU" sz="1600" dirty="0" smtClean="0"/>
              <a:t>: we may get</a:t>
            </a:r>
          </a:p>
          <a:p>
            <a:r>
              <a:rPr lang="hu-HU" sz="1600" dirty="0" smtClean="0"/>
              <a:t>premium because of the interest rate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203" y="4556784"/>
            <a:ext cx="312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r: interest rate (0.05 for 5%)</a:t>
            </a:r>
          </a:p>
          <a:p>
            <a:endParaRPr lang="hu-HU" dirty="0"/>
          </a:p>
          <a:p>
            <a:r>
              <a:rPr lang="hu-HU" dirty="0"/>
              <a:t>n</a:t>
            </a:r>
            <a:r>
              <a:rPr lang="hu-HU" dirty="0" smtClean="0"/>
              <a:t>: number of years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05807" y="5593664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Future value </a:t>
            </a:r>
            <a:r>
              <a:rPr lang="hu-HU" b="1" dirty="0" smtClean="0"/>
              <a:t>(FV) </a:t>
            </a:r>
            <a:r>
              <a:rPr lang="hu-HU" dirty="0" smtClean="0"/>
              <a:t>is the value of a current asset at a specified</a:t>
            </a:r>
          </a:p>
          <a:p>
            <a:r>
              <a:rPr lang="hu-HU" dirty="0"/>
              <a:t>d</a:t>
            </a:r>
            <a:r>
              <a:rPr lang="hu-HU" dirty="0" smtClean="0"/>
              <a:t>ate in the future based on an assumed rate of growth over time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72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value of money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7260" y="1359244"/>
            <a:ext cx="709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most important concept in finance is that of the time value of</a:t>
            </a:r>
          </a:p>
          <a:p>
            <a:r>
              <a:rPr lang="hu-HU" dirty="0" smtClean="0"/>
              <a:t>money </a:t>
            </a:r>
            <a:r>
              <a:rPr lang="hu-HU" b="1" dirty="0" smtClean="0"/>
              <a:t>$x</a:t>
            </a:r>
            <a:r>
              <a:rPr lang="hu-HU" dirty="0" smtClean="0"/>
              <a:t> today is worth more than </a:t>
            </a:r>
            <a:r>
              <a:rPr lang="hu-HU" b="1" dirty="0" smtClean="0"/>
              <a:t>$x</a:t>
            </a:r>
            <a:r>
              <a:rPr lang="hu-HU" dirty="0" smtClean="0"/>
              <a:t> in a year’s time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290119" y="2298357"/>
            <a:ext cx="569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Why?</a:t>
            </a:r>
            <a:r>
              <a:rPr lang="hu-HU" dirty="0" smtClean="0"/>
              <a:t> because we may invest $x today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we may invest it into stocks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can lend it to bank for some interest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634086" y="3826531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7C80"/>
                </a:solidFill>
              </a:rPr>
              <a:t> </a:t>
            </a:r>
            <a:r>
              <a:rPr lang="hu-HU" sz="2800" b="1" dirty="0" smtClean="0">
                <a:solidFill>
                  <a:srgbClr val="FF7C80"/>
                </a:solidFill>
              </a:rPr>
              <a:t>  (1+r)</a:t>
            </a:r>
            <a:endParaRPr lang="hu-HU" sz="2800" b="1" dirty="0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1233" y="36696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n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599" y="3443182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his is the present value of </a:t>
            </a:r>
            <a:r>
              <a:rPr lang="hu-HU" sz="1600" b="1" dirty="0" smtClean="0"/>
              <a:t>$x</a:t>
            </a:r>
            <a:r>
              <a:rPr lang="hu-HU" sz="1600" dirty="0" smtClean="0"/>
              <a:t>: we have to</a:t>
            </a:r>
          </a:p>
          <a:p>
            <a:r>
              <a:rPr lang="hu-HU" sz="1600" dirty="0" smtClean="0"/>
              <a:t>take interest rate into consideration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203" y="4556784"/>
            <a:ext cx="312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r: interest rate (0.05 for 5%)</a:t>
            </a:r>
          </a:p>
          <a:p>
            <a:r>
              <a:rPr lang="hu-HU" dirty="0" smtClean="0"/>
              <a:t>x: cash flow in the future</a:t>
            </a:r>
            <a:endParaRPr lang="hu-HU" dirty="0"/>
          </a:p>
          <a:p>
            <a:r>
              <a:rPr lang="hu-HU" dirty="0"/>
              <a:t>n</a:t>
            </a:r>
            <a:r>
              <a:rPr lang="hu-HU" dirty="0" smtClean="0"/>
              <a:t>: number of years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05807" y="5593664"/>
            <a:ext cx="6764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Present value </a:t>
            </a:r>
            <a:r>
              <a:rPr lang="hu-HU" b="1" dirty="0" smtClean="0"/>
              <a:t>(PV) </a:t>
            </a:r>
            <a:r>
              <a:rPr lang="hu-HU" dirty="0" smtClean="0"/>
              <a:t>defines how much a future sum of money is</a:t>
            </a:r>
          </a:p>
          <a:p>
            <a:r>
              <a:rPr lang="hu-HU" dirty="0"/>
              <a:t>	</a:t>
            </a:r>
            <a:r>
              <a:rPr lang="hu-HU" dirty="0" smtClean="0"/>
              <a:t>worth today given a specified rate of interest</a:t>
            </a:r>
            <a:endParaRPr lang="hu-H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83001" y="3735570"/>
            <a:ext cx="1661943" cy="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0204" y="326277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x</a:t>
            </a:r>
            <a:endParaRPr lang="hu-HU" sz="2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  <a:r>
              <a:rPr lang="hu-HU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Stock market basics: stocks, options and other derivatives</a:t>
            </a:r>
          </a:p>
          <a:p>
            <a:r>
              <a:rPr lang="hu-HU" dirty="0" smtClean="0"/>
              <a:t>Modern Portfolio Theory (Markowitz-model)</a:t>
            </a:r>
          </a:p>
          <a:p>
            <a:r>
              <a:rPr lang="hu-HU" dirty="0" smtClean="0"/>
              <a:t>Capital Asset Pricing Model (CAPM)</a:t>
            </a:r>
          </a:p>
          <a:p>
            <a:r>
              <a:rPr lang="hu-HU" dirty="0" smtClean="0"/>
              <a:t>Stochastic calculus</a:t>
            </a:r>
          </a:p>
          <a:p>
            <a:r>
              <a:rPr lang="hu-HU" dirty="0" smtClean="0"/>
              <a:t>Black-Scholes model – option pricing</a:t>
            </a:r>
          </a:p>
          <a:p>
            <a:r>
              <a:rPr lang="hu-HU" dirty="0" smtClean="0"/>
              <a:t>Value at Risk (VaR)</a:t>
            </a:r>
          </a:p>
          <a:p>
            <a:r>
              <a:rPr lang="hu-HU" dirty="0" smtClean="0"/>
              <a:t>Machine learning techniques in finance</a:t>
            </a:r>
          </a:p>
        </p:txBody>
      </p:sp>
    </p:spTree>
    <p:extLst>
      <p:ext uri="{BB962C8B-B14F-4D97-AF65-F5344CB8AC3E}">
        <p14:creationId xmlns:p14="http://schemas.microsoft.com/office/powerpoint/2010/main" val="41707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value of money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81271" y="1284069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far we have discussed the discrete model</a:t>
            </a:r>
          </a:p>
          <a:p>
            <a:r>
              <a:rPr lang="hu-HU" dirty="0"/>
              <a:t> </a:t>
            </a:r>
            <a:r>
              <a:rPr lang="hu-HU" dirty="0" smtClean="0"/>
              <a:t>    ~ we may construct a continuous model with differential equations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383957" y="2059277"/>
            <a:ext cx="766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Suppose we have amount </a:t>
            </a:r>
            <a:r>
              <a:rPr lang="hu-HU" b="1" dirty="0" smtClean="0"/>
              <a:t>x(t)</a:t>
            </a:r>
            <a:r>
              <a:rPr lang="hu-HU" dirty="0" smtClean="0"/>
              <a:t> in the bank in time </a:t>
            </a:r>
            <a:r>
              <a:rPr lang="hu-HU" b="1" dirty="0" smtClean="0"/>
              <a:t>t</a:t>
            </a:r>
            <a:r>
              <a:rPr lang="hu-HU" dirty="0" smtClean="0"/>
              <a:t>. How much does this</a:t>
            </a:r>
          </a:p>
          <a:p>
            <a:r>
              <a:rPr lang="hu-HU" dirty="0" smtClean="0"/>
              <a:t>increase in value from one day to the next?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02513" y="2875678"/>
                <a:ext cx="322395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7C80"/>
                    </a:solidFill>
                  </a:rPr>
                  <a:t>x(t+dt)    –    x(t)   =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𝐝𝐱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  <m:r>
                      <a:rPr lang="hu-HU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𝐝𝐭</m:t>
                    </m:r>
                  </m:oMath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13" y="2875678"/>
                <a:ext cx="3223959" cy="497637"/>
              </a:xfrm>
              <a:prstGeom prst="rect">
                <a:avLst/>
              </a:prstGeom>
              <a:blipFill rotWithShape="0">
                <a:blip r:embed="rId2"/>
                <a:stretch>
                  <a:fillRect l="-1701" b="-61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405710" y="3422743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 change in the amount of</a:t>
            </a:r>
          </a:p>
          <a:p>
            <a:r>
              <a:rPr lang="hu-HU" sz="1600" dirty="0"/>
              <a:t>m</a:t>
            </a:r>
            <a:r>
              <a:rPr lang="hu-HU" sz="1600" dirty="0" smtClean="0"/>
              <a:t>oney within a dt day</a:t>
            </a:r>
            <a:endParaRPr lang="hu-H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976813" y="3422743"/>
            <a:ext cx="2411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Taylor-expansion or the </a:t>
            </a:r>
          </a:p>
          <a:p>
            <a:r>
              <a:rPr lang="hu-HU" sz="1600" dirty="0" smtClean="0"/>
              <a:t>definition of derivatives</a:t>
            </a:r>
            <a:endParaRPr lang="hu-H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81271" y="4139878"/>
            <a:ext cx="843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the interest I receive must be proportional to the actual </a:t>
            </a:r>
            <a:r>
              <a:rPr lang="hu-HU" b="1" dirty="0" smtClean="0"/>
              <a:t>x(t)</a:t>
            </a:r>
            <a:r>
              <a:rPr lang="hu-HU" dirty="0" smtClean="0"/>
              <a:t> amount I have</a:t>
            </a:r>
          </a:p>
          <a:p>
            <a:r>
              <a:rPr lang="hu-HU" dirty="0"/>
              <a:t>a</a:t>
            </a:r>
            <a:r>
              <a:rPr lang="hu-HU" dirty="0" smtClean="0"/>
              <a:t>nd the </a:t>
            </a:r>
            <a:r>
              <a:rPr lang="hu-HU" b="1" dirty="0" smtClean="0"/>
              <a:t>r</a:t>
            </a:r>
            <a:r>
              <a:rPr lang="hu-HU" dirty="0" smtClean="0"/>
              <a:t> interest rate and the </a:t>
            </a:r>
            <a:r>
              <a:rPr lang="hu-HU" b="1" dirty="0" smtClean="0"/>
              <a:t>dt</a:t>
            </a:r>
            <a:r>
              <a:rPr lang="hu-HU" dirty="0" smtClean="0"/>
              <a:t> time step !!!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52854" y="4857690"/>
                <a:ext cx="322395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7C80"/>
                    </a:solidFill>
                  </a:rPr>
                  <a:t>x(t+dt)    –    x(t)   =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𝐝𝐱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  <m:r>
                      <a:rPr lang="hu-HU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𝐝𝐭</m:t>
                    </m:r>
                  </m:oMath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54" y="4857690"/>
                <a:ext cx="3223959" cy="497637"/>
              </a:xfrm>
              <a:prstGeom prst="rect">
                <a:avLst/>
              </a:prstGeom>
              <a:blipFill rotWithShape="0">
                <a:blip r:embed="rId3"/>
                <a:stretch>
                  <a:fillRect l="-1705" b="-61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946993" y="49218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= r x(t) dt</a:t>
            </a:r>
            <a:endParaRPr lang="hu-HU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61737" y="5470392"/>
                <a:ext cx="1713931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hu-HU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hu-HU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hu-HU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hu-HU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37" y="5470392"/>
                <a:ext cx="1713931" cy="619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917989" y="5637029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he solution is </a:t>
            </a:r>
            <a:r>
              <a:rPr lang="hu-HU" b="1" dirty="0" smtClean="0">
                <a:solidFill>
                  <a:srgbClr val="00B050"/>
                </a:solidFill>
              </a:rPr>
              <a:t>x(t) = x(0) e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6993" y="5538632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00B050"/>
                </a:solidFill>
              </a:rPr>
              <a:t>r</a:t>
            </a:r>
            <a:r>
              <a:rPr lang="hu-HU" sz="1400" dirty="0" smtClean="0">
                <a:solidFill>
                  <a:srgbClr val="00B050"/>
                </a:solidFill>
              </a:rPr>
              <a:t>*t</a:t>
            </a:r>
            <a:endParaRPr lang="hu-HU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85319" y="1548714"/>
            <a:ext cx="7744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was formulated in the 1950s by Harry Markowitz</a:t>
            </a:r>
          </a:p>
          <a:p>
            <a:r>
              <a:rPr lang="hu-HU" dirty="0"/>
              <a:t>	</a:t>
            </a:r>
            <a:r>
              <a:rPr lang="hu-HU" dirty="0" smtClean="0"/>
              <a:t>~ the Nobel Prize in Economics was awarded to the inventor !!!</a:t>
            </a:r>
          </a:p>
          <a:p>
            <a:endParaRPr lang="hu-HU" dirty="0"/>
          </a:p>
          <a:p>
            <a:r>
              <a:rPr lang="hu-HU" b="1" u="sng" dirty="0" smtClean="0"/>
              <a:t>What is the main idea?</a:t>
            </a:r>
          </a:p>
          <a:p>
            <a:endParaRPr lang="hu-HU" b="1" u="sng" dirty="0"/>
          </a:p>
          <a:p>
            <a:r>
              <a:rPr lang="hu-HU" dirty="0"/>
              <a:t> </a:t>
            </a:r>
            <a:r>
              <a:rPr lang="hu-HU" dirty="0" smtClean="0"/>
              <a:t>A single stock is quite unpredictable: we do not know for certain</a:t>
            </a:r>
          </a:p>
          <a:p>
            <a:r>
              <a:rPr lang="hu-HU" dirty="0"/>
              <a:t>	</a:t>
            </a:r>
            <a:r>
              <a:rPr lang="hu-HU" dirty="0" smtClean="0"/>
              <a:t>whether the price will go up or down</a:t>
            </a:r>
          </a:p>
          <a:p>
            <a:endParaRPr lang="hu-HU" dirty="0"/>
          </a:p>
          <a:p>
            <a:r>
              <a:rPr lang="hu-HU" dirty="0" smtClean="0"/>
              <a:t>	   BUT </a:t>
            </a:r>
            <a:r>
              <a:rPr lang="hu-HU" u="sng" dirty="0" smtClean="0"/>
              <a:t>we may combine several stocks </a:t>
            </a:r>
            <a:r>
              <a:rPr lang="hu-HU" dirty="0" smtClean="0"/>
              <a:t>in order to</a:t>
            </a:r>
          </a:p>
          <a:p>
            <a:r>
              <a:rPr lang="hu-HU" dirty="0"/>
              <a:t>	</a:t>
            </a:r>
            <a:r>
              <a:rPr lang="hu-HU" dirty="0" smtClean="0"/>
              <a:t>	reduce the risk as much as possible !!!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„</a:t>
            </a:r>
            <a:r>
              <a:rPr lang="hu-HU" b="1" dirty="0" smtClean="0"/>
              <a:t>DIVERSIFICATION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985319" y="5115702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Combining assets is the main idea: it is the same for</a:t>
            </a:r>
          </a:p>
          <a:p>
            <a:r>
              <a:rPr lang="hu-HU" dirty="0"/>
              <a:t>	</a:t>
            </a:r>
            <a:r>
              <a:rPr lang="hu-HU" dirty="0" smtClean="0"/>
              <a:t>Black-Scholes model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61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1" y="1354418"/>
            <a:ext cx="8517933" cy="42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2897" y="1589903"/>
                <a:ext cx="738856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u="sng" dirty="0" smtClean="0"/>
                  <a:t>The model has some assumptions</a:t>
                </a:r>
              </a:p>
              <a:p>
                <a:r>
                  <a:rPr lang="hu-HU" dirty="0"/>
                  <a:t>	</a:t>
                </a:r>
                <a:r>
                  <a:rPr lang="hu-HU" b="1" dirty="0" smtClean="0"/>
                  <a:t>1.) </a:t>
                </a:r>
                <a:r>
                  <a:rPr lang="hu-HU" dirty="0" smtClean="0"/>
                  <a:t>the returns are normally distributed </a:t>
                </a:r>
              </a:p>
              <a:p>
                <a:r>
                  <a:rPr lang="hu-HU" dirty="0"/>
                  <a:t> </a:t>
                </a:r>
                <a:r>
                  <a:rPr lang="hu-HU" dirty="0" smtClean="0"/>
                  <a:t>                      ~ to describe normal distributions we need mean (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𝝻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 smtClean="0"/>
              </a:p>
              <a:p>
                <a:r>
                  <a:rPr lang="hu-HU" dirty="0"/>
                  <a:t>	</a:t>
                </a:r>
                <a:r>
                  <a:rPr lang="hu-HU" dirty="0" smtClean="0"/>
                  <a:t>	 and variance 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𝞂</m:t>
                    </m:r>
                  </m:oMath>
                </a14:m>
                <a:r>
                  <a:rPr lang="hu-HU" dirty="0" smtClean="0"/>
                  <a:t>) exclusively </a:t>
                </a:r>
              </a:p>
              <a:p>
                <a:r>
                  <a:rPr lang="hu-HU" dirty="0"/>
                  <a:t>	</a:t>
                </a:r>
                <a:r>
                  <a:rPr lang="hu-HU" b="1" dirty="0" smtClean="0"/>
                  <a:t>2.) </a:t>
                </a:r>
                <a:r>
                  <a:rPr lang="hu-HU" dirty="0" smtClean="0"/>
                  <a:t>investors are risk-averse: investors will take on more risk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if they are expecting more reward</a:t>
                </a:r>
                <a:endParaRPr lang="hu-H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97" y="1589903"/>
                <a:ext cx="7388561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60" t="-2431" b="-41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78227" y="3385754"/>
            <a:ext cx="780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 risk </a:t>
            </a:r>
            <a:r>
              <a:rPr lang="hu-HU" dirty="0" smtClean="0">
                <a:sym typeface="Wingdings" panose="05000000000000000000" pitchFamily="2" charset="2"/>
              </a:rPr>
              <a:t> lower return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Higher return  higher risk as well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With modern portfolio theory, investors can construct optimal portfolios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offering the maximum possible expected return for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a given level of risk !!!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762897" y="5255740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 what is an „efficient portfolio”? </a:t>
            </a:r>
            <a:r>
              <a:rPr lang="hu-HU" dirty="0" smtClean="0"/>
              <a:t>That has the highest reward for</a:t>
            </a:r>
          </a:p>
          <a:p>
            <a:r>
              <a:rPr lang="hu-HU" dirty="0"/>
              <a:t> </a:t>
            </a:r>
            <a:r>
              <a:rPr lang="hu-HU" dirty="0" smtClean="0"/>
              <a:t> a given level of risk OR the lowest risk for a given reward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10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63827" y="1359243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investors are not allowed to set up short positions in a security</a:t>
            </a:r>
          </a:p>
          <a:p>
            <a:r>
              <a:rPr lang="hu-HU" dirty="0"/>
              <a:t>	</a:t>
            </a:r>
            <a:r>
              <a:rPr lang="hu-HU" dirty="0" smtClean="0"/>
              <a:t>So 100% of the wealth has to be divided among available assets (stocks)</a:t>
            </a:r>
          </a:p>
          <a:p>
            <a:r>
              <a:rPr lang="hu-HU" dirty="0"/>
              <a:t>	</a:t>
            </a:r>
            <a:r>
              <a:rPr lang="hu-HU" dirty="0" smtClean="0"/>
              <a:t>	in a way that all positions are long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2388973"/>
            <a:ext cx="421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</a:t>
            </a:r>
            <a:r>
              <a:rPr lang="hu-HU" b="1" dirty="0" smtClean="0"/>
              <a:t>AAPL, GOOGL, TSLA, GE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13617" y="2930608"/>
            <a:ext cx="3818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AAPL</a:t>
            </a:r>
            <a:r>
              <a:rPr lang="hu-HU" b="1" dirty="0" smtClean="0"/>
              <a:t>	</a:t>
            </a:r>
            <a:r>
              <a:rPr lang="hu-HU" b="1" u="sng" dirty="0" smtClean="0"/>
              <a:t>GOOGL</a:t>
            </a:r>
            <a:r>
              <a:rPr lang="hu-HU" b="1" dirty="0" smtClean="0"/>
              <a:t>	    </a:t>
            </a:r>
            <a:r>
              <a:rPr lang="hu-HU" b="1" u="sng" dirty="0" smtClean="0"/>
              <a:t>TSLA</a:t>
            </a:r>
            <a:r>
              <a:rPr lang="hu-HU" b="1" dirty="0" smtClean="0"/>
              <a:t>	      </a:t>
            </a:r>
            <a:r>
              <a:rPr lang="hu-HU" b="1" u="sng" dirty="0" smtClean="0"/>
              <a:t>GE</a:t>
            </a:r>
          </a:p>
          <a:p>
            <a:r>
              <a:rPr lang="hu-HU" dirty="0" smtClean="0"/>
              <a:t> 20%	   30%	     25%         25%</a:t>
            </a:r>
          </a:p>
          <a:p>
            <a:r>
              <a:rPr lang="hu-HU" dirty="0" smtClean="0"/>
              <a:t> 0.2	   0.3	     0.25	      0.25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023958" y="3997403"/>
            <a:ext cx="343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weights = [0.2, 0.3, 0.25, 0.25]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506513" y="4501973"/>
            <a:ext cx="7076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Of course the sum of weights is </a:t>
            </a:r>
            <a:r>
              <a:rPr lang="hu-HU" b="1" dirty="0" smtClean="0"/>
              <a:t>1</a:t>
            </a:r>
            <a:r>
              <a:rPr lang="hu-HU" dirty="0" smtClean="0"/>
              <a:t> because </a:t>
            </a:r>
            <a:r>
              <a:rPr lang="hu-HU" b="1" dirty="0" smtClean="0"/>
              <a:t>100%</a:t>
            </a:r>
          </a:p>
          <a:p>
            <a:r>
              <a:rPr lang="hu-HU" dirty="0"/>
              <a:t> </a:t>
            </a:r>
            <a:r>
              <a:rPr lang="hu-HU" dirty="0" smtClean="0"/>
              <a:t>  of the investor’s wealth is divided among the available assets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0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1005" y="156227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7953" y="176838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50076" y="1607836"/>
            <a:ext cx="32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weight of the i-th asset/stock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481118" y="223005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r</a:t>
            </a:r>
            <a:endParaRPr lang="hu-H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92525" y="239183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0076" y="2245443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return of the i-th stock  // calculated on historical data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3410" y="2761171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10" y="2761171"/>
                <a:ext cx="40908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7953" y="296077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50076" y="2791949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return for security </a:t>
            </a:r>
            <a:r>
              <a:rPr lang="hu-HU" b="1" dirty="0" smtClean="0"/>
              <a:t>i</a:t>
            </a:r>
            <a:r>
              <a:rPr lang="hu-HU" dirty="0" smtClean="0"/>
              <a:t>   // it is mean basically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37968" y="3484605"/>
            <a:ext cx="7993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How to calculate return?</a:t>
            </a:r>
            <a:r>
              <a:rPr lang="hu-HU" dirty="0" smtClean="0"/>
              <a:t> We can calculate the return on a day-by-day basis</a:t>
            </a:r>
          </a:p>
          <a:p>
            <a:r>
              <a:rPr lang="hu-HU" dirty="0"/>
              <a:t>	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256568" y="4633826"/>
            <a:ext cx="3180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47539" y="4168980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  -  stockPrice</a:t>
            </a:r>
            <a:endParaRPr lang="hu-H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458337" y="4275053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34515" y="426418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193188" y="469692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</a:t>
            </a:r>
            <a:endParaRPr lang="hu-H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16677" y="4808701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428338" y="443480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100  [%]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111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1202724" y="1331826"/>
            <a:ext cx="573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Usually we use the natural logarithm as the return !!!</a:t>
            </a:r>
          </a:p>
          <a:p>
            <a:r>
              <a:rPr lang="hu-HU" dirty="0"/>
              <a:t>	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371897" y="2210580"/>
            <a:ext cx="3180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62868" y="174573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  -  stockPrice</a:t>
            </a:r>
            <a:endParaRPr lang="hu-H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73666" y="1851807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049844" y="184094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08517" y="227367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</a:t>
            </a:r>
            <a:endParaRPr lang="hu-H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432006" y="2385455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5417" y="2025914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</a:t>
            </a:r>
            <a:r>
              <a:rPr lang="hu-HU" b="1" dirty="0" smtClean="0"/>
              <a:t>  </a:t>
            </a:r>
            <a:r>
              <a:rPr lang="hu-HU" dirty="0" smtClean="0"/>
              <a:t>                                                 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40795" y="2817882"/>
            <a:ext cx="7733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use the logarithm of returns instead of actual prices of stocks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Form of a normalization: important for machine learning techniques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and statistical analysis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316090" y="4391133"/>
            <a:ext cx="1727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89441" y="391608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  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00239" y="4032360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79499" y="445422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</a:t>
            </a:r>
            <a:endParaRPr lang="hu-H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02988" y="4566008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09610" y="420646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</a:t>
            </a:r>
            <a:r>
              <a:rPr lang="hu-HU" dirty="0" smtClean="0"/>
              <a:t> (                            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37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1005" y="156227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7953" y="176838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50076" y="1607836"/>
            <a:ext cx="32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weight of the i-th asset/stock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481118" y="223005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r</a:t>
            </a:r>
            <a:endParaRPr lang="hu-H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92525" y="239183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0076" y="2245443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return of the i-th stock  // calculated on historical data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3410" y="2761171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10" y="2761171"/>
                <a:ext cx="40908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7953" y="296077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50076" y="2791949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return for security </a:t>
            </a:r>
            <a:r>
              <a:rPr lang="hu-HU" b="1" dirty="0" smtClean="0"/>
              <a:t>i</a:t>
            </a:r>
            <a:r>
              <a:rPr lang="hu-HU" dirty="0" smtClean="0"/>
              <a:t>   // it is mean basically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1193885" y="3379550"/>
            <a:ext cx="7891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model relies heavily on historical data </a:t>
            </a:r>
          </a:p>
          <a:p>
            <a:r>
              <a:rPr lang="hu-HU" dirty="0"/>
              <a:t>	</a:t>
            </a:r>
            <a:r>
              <a:rPr lang="hu-HU" dirty="0" smtClean="0"/>
              <a:t>Historical mean performance is assumed to be the best estimator</a:t>
            </a:r>
          </a:p>
          <a:p>
            <a:r>
              <a:rPr lang="hu-HU" dirty="0"/>
              <a:t>	</a:t>
            </a:r>
            <a:r>
              <a:rPr lang="hu-HU" dirty="0" smtClean="0"/>
              <a:t>   for future (expected) performance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84738" y="4673734"/>
                <a:ext cx="17386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</a:rPr>
                        <m:t>𝝻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38" y="4673734"/>
                <a:ext cx="17386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89281" y="48733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portfolio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85073" y="4642503"/>
                <a:ext cx="1582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E 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m:rPr>
                            <m:nor/>
                          </m:rPr>
                          <a:rPr lang="hu-HU" sz="2400" b="1" i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073" y="4642503"/>
                <a:ext cx="158254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769" t="-129333" r="-18846" b="-20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564750" y="4867141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41864" y="487125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32537" y="4985655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71035" y="4636308"/>
                <a:ext cx="1512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35" y="4636308"/>
                <a:ext cx="151201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5000" t="-129333" r="-3226" b="-20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752716" y="4854869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61922" y="4865062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40230" y="4989122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52565" y="46898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82941" y="4642503"/>
                <a:ext cx="862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41" y="4642503"/>
                <a:ext cx="8628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3662" t="-129333" r="-64789" b="-20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264622" y="4861064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52136" y="499531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64471" y="46954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342679" y="4677498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679" y="4677498"/>
                <a:ext cx="409086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7521668" y="4861003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648905" y="46712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79835" y="4597146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 </a:t>
            </a:r>
            <a:r>
              <a:rPr lang="hu-HU" sz="2000" b="1" dirty="0" smtClean="0"/>
              <a:t>w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133639" y="4633178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0"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39" y="4633178"/>
                <a:ext cx="409086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8062791" y="460748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994129" y="4983860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75540" y="4983860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16416" y="5452226"/>
            <a:ext cx="469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EXPECTED RETURN OF THE PORTFOLIO !!!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59783" y="1270000"/>
            <a:ext cx="763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What about the risk of the portfolio?</a:t>
            </a:r>
          </a:p>
          <a:p>
            <a:r>
              <a:rPr lang="hu-HU" dirty="0"/>
              <a:t>	</a:t>
            </a:r>
            <a:r>
              <a:rPr lang="hu-HU" dirty="0" smtClean="0"/>
              <a:t>The risk has something to do with volatility !!!</a:t>
            </a:r>
          </a:p>
          <a:p>
            <a:r>
              <a:rPr lang="hu-HU" dirty="0"/>
              <a:t>	</a:t>
            </a:r>
            <a:r>
              <a:rPr lang="hu-HU" dirty="0" smtClean="0"/>
              <a:t>	Volatility has something to do with standard deviation</a:t>
            </a:r>
          </a:p>
          <a:p>
            <a:r>
              <a:rPr lang="hu-HU" dirty="0"/>
              <a:t>		</a:t>
            </a:r>
            <a:r>
              <a:rPr lang="hu-HU" dirty="0" smtClean="0"/>
              <a:t>	and variance !!!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48284" y="2527995"/>
                <a:ext cx="3153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 panose="02040503050406030204" pitchFamily="18" charset="0"/>
                      </a:rPr>
                      <m:t>𝞼</m:t>
                    </m:r>
                  </m:oMath>
                </a14:m>
                <a:r>
                  <a:rPr lang="hu-HU" sz="2400" b="1" dirty="0" smtClean="0"/>
                  <a:t>  = E[(r - </a:t>
                </a:r>
                <a:r>
                  <a:rPr lang="hu-HU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𝝻  )(r - 𝝻  )]</a:t>
                </a:r>
                <a:endParaRPr lang="hu-HU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84" y="2527995"/>
                <a:ext cx="31534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667" r="-2515" b="-30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671216" y="27505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41471" y="274235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j</a:t>
            </a:r>
            <a:endParaRPr lang="hu-HU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08710" y="273710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j      i</a:t>
            </a:r>
            <a:endParaRPr lang="hu-H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3933" y="258171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„covariance”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865174" y="3130729"/>
            <a:ext cx="725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Covariance measures how much two random variables vary 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6723" y="3641124"/>
            <a:ext cx="7274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𝞂      &lt;  0 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negative covariance means returns move inversely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𝞂      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&gt;  0 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positive covariance means that asset returns move together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3180310" y="381296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155596" y="435398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1561" y="4692541"/>
            <a:ext cx="7976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Markowitz’s theory </a:t>
            </a:r>
            <a:r>
              <a:rPr lang="hu-HU" dirty="0" smtClean="0"/>
              <a:t>is about diversification: possessing assets (stocks) with</a:t>
            </a:r>
          </a:p>
          <a:p>
            <a:r>
              <a:rPr lang="hu-HU" dirty="0"/>
              <a:t>	</a:t>
            </a:r>
            <a:r>
              <a:rPr lang="hu-HU" dirty="0" smtClean="0"/>
              <a:t>high positive covariance does not provide very</a:t>
            </a:r>
          </a:p>
          <a:p>
            <a:r>
              <a:rPr lang="hu-HU" dirty="0"/>
              <a:t>	</a:t>
            </a:r>
            <a:r>
              <a:rPr lang="hu-HU" dirty="0" smtClean="0"/>
              <a:t>	much diversifiaction !!!</a:t>
            </a:r>
          </a:p>
          <a:p>
            <a:r>
              <a:rPr lang="hu-HU" dirty="0"/>
              <a:t>	 </a:t>
            </a:r>
            <a:r>
              <a:rPr lang="hu-HU" dirty="0" smtClean="0"/>
              <a:t>  ~ the aim of diversification is to eliminate fluctuations</a:t>
            </a:r>
          </a:p>
          <a:p>
            <a:r>
              <a:rPr lang="hu-HU" dirty="0"/>
              <a:t>	</a:t>
            </a:r>
            <a:r>
              <a:rPr lang="hu-HU" dirty="0" smtClean="0"/>
              <a:t>	 in the long term ... so uncorrelated stocks are better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1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59783" y="1270000"/>
            <a:ext cx="763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What about the risk of the portfolio?</a:t>
            </a:r>
          </a:p>
          <a:p>
            <a:r>
              <a:rPr lang="hu-HU" dirty="0"/>
              <a:t>	</a:t>
            </a:r>
            <a:r>
              <a:rPr lang="hu-HU" dirty="0" smtClean="0"/>
              <a:t>The risk has something to do with volatility !!!</a:t>
            </a:r>
          </a:p>
          <a:p>
            <a:r>
              <a:rPr lang="hu-HU" dirty="0"/>
              <a:t>	</a:t>
            </a:r>
            <a:r>
              <a:rPr lang="hu-HU" dirty="0" smtClean="0"/>
              <a:t>	Volatility has something to do with standard deviation</a:t>
            </a:r>
          </a:p>
          <a:p>
            <a:r>
              <a:rPr lang="hu-HU" dirty="0"/>
              <a:t>		</a:t>
            </a:r>
            <a:r>
              <a:rPr lang="hu-HU" dirty="0" smtClean="0"/>
              <a:t>	and variance !!!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48284" y="2527995"/>
                <a:ext cx="3153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 panose="02040503050406030204" pitchFamily="18" charset="0"/>
                      </a:rPr>
                      <m:t>𝞼</m:t>
                    </m:r>
                  </m:oMath>
                </a14:m>
                <a:r>
                  <a:rPr lang="hu-HU" sz="2400" b="1" dirty="0" smtClean="0"/>
                  <a:t>  = E[(r - </a:t>
                </a:r>
                <a:r>
                  <a:rPr lang="hu-H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𝝻</a:t>
                </a:r>
                <a:r>
                  <a:rPr lang="hu-HU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)(r - </a:t>
                </a:r>
                <a:r>
                  <a:rPr lang="hu-H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𝝻  </a:t>
                </a:r>
                <a:r>
                  <a:rPr lang="hu-HU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)]</a:t>
                </a:r>
                <a:endParaRPr lang="hu-HU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84" y="2527995"/>
                <a:ext cx="31534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667" r="-2708" b="-30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671216" y="27505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41471" y="274235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j</a:t>
            </a:r>
            <a:endParaRPr lang="hu-HU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92234" y="2737104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j</a:t>
            </a:r>
            <a:endParaRPr lang="hu-H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3933" y="258171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„covariance”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48284" y="3295261"/>
                <a:ext cx="2367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 panose="02040503050406030204" pitchFamily="18" charset="0"/>
                      </a:rPr>
                      <m:t>𝞼</m:t>
                    </m:r>
                  </m:oMath>
                </a14:m>
                <a:r>
                  <a:rPr lang="hu-HU" sz="2400" b="1" dirty="0" smtClean="0"/>
                  <a:t>  = E[(r - </a:t>
                </a:r>
                <a:r>
                  <a:rPr lang="hu-H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𝝻 </a:t>
                </a:r>
                <a:r>
                  <a:rPr lang="hu-HU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 ]</a:t>
                </a:r>
                <a:endParaRPr lang="hu-HU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84" y="3295261"/>
                <a:ext cx="2367956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667" r="-3866" b="-30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671216" y="3517855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41471" y="35096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47389" y="3520846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71504" y="3341427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„variance”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5365128" y="324701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21372" y="3925115"/>
            <a:ext cx="625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calculating the variance of the portfolio we need the </a:t>
            </a:r>
          </a:p>
          <a:p>
            <a:r>
              <a:rPr lang="hu-HU" dirty="0"/>
              <a:t>	</a:t>
            </a:r>
            <a:r>
              <a:rPr lang="hu-HU" dirty="0" smtClean="0"/>
              <a:t>covariance matrix containing all the covariances</a:t>
            </a:r>
          </a:p>
          <a:p>
            <a:r>
              <a:rPr lang="hu-HU" dirty="0"/>
              <a:t>	</a:t>
            </a:r>
            <a:r>
              <a:rPr lang="hu-HU" dirty="0" smtClean="0"/>
              <a:t>	of the stocks involved in the portfolio !!!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673060" y="326774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4337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HD option for videos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37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64693" y="1482809"/>
            <a:ext cx="0" cy="2092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49547" y="1482809"/>
            <a:ext cx="0" cy="2092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834" y="141690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834" y="1416906"/>
                <a:ext cx="4074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46318" y="141690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18" y="1416906"/>
                <a:ext cx="40748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38321" y="141690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1" y="1416906"/>
                <a:ext cx="40748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017436" y="156026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99797" y="1567249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12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3796" y="15602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1n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36893" y="137434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4040140" y="13504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07424" y="2075079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775277" y="307654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277" y="3076546"/>
                <a:ext cx="4074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953879" y="321990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n1</a:t>
            </a:r>
            <a:endParaRPr lang="hu-HU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625531" y="305995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6827" y="3067574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827" y="3067574"/>
                <a:ext cx="40748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745429" y="321093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768133" y="300115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77854" y="223662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3395762" y="23443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17124" y="3838279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covariance matrix contains the relationship between all</a:t>
            </a:r>
          </a:p>
          <a:p>
            <a:r>
              <a:rPr lang="hu-HU" dirty="0"/>
              <a:t>	</a:t>
            </a:r>
            <a:r>
              <a:rPr lang="hu-HU" dirty="0" smtClean="0"/>
              <a:t>the stocks in the portfolio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323470" y="4675031"/>
                <a:ext cx="1762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>
                          <a:latin typeface="Cambria Math" panose="02040503050406030204" pitchFamily="18" charset="0"/>
                        </a:rPr>
                        <m:t>𝞼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70" y="4675031"/>
                <a:ext cx="1762727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528013" y="487463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portfolio</a:t>
            </a:r>
            <a:endParaRPr lang="hu-H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341192" y="4842712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904486" y="483236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358347" y="46994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049214" y="5429551"/>
            <a:ext cx="401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EXPECTED PORTFOLIO VARIANCE !!!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32719" y="4643240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E[(r - 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𝝻  )  ]</a:t>
            </a:r>
            <a:endParaRPr lang="hu-HU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094149" y="456847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375117" y="485759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i</a:t>
            </a:r>
            <a:endParaRPr lang="hu-HU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625899" y="4832366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j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67412" y="4541107"/>
                <a:ext cx="1731179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𝞂</m:t>
                              </m:r>
                              <m:r>
                                <m:rPr>
                                  <m:nor/>
                                </m:rPr>
                                <a:rPr lang="hu-HU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12" y="4541107"/>
                <a:ext cx="1731179" cy="7630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4630333" y="5102221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941409" y="5097402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j</a:t>
            </a:r>
            <a:endParaRPr lang="hu-HU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86050" y="4626247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= </a:t>
            </a:r>
            <a:r>
              <a:rPr lang="hu-HU" sz="2400" dirty="0" smtClean="0"/>
              <a:t>w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𝝨 w</a:t>
            </a:r>
            <a:endParaRPr lang="hu-HU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496244" y="460696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399444" y="4992098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689093" y="4992098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688514" y="5026096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60394" y="5000336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13297" y="2064105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/>
              <a:t> </a:t>
            </a:r>
            <a:r>
              <a:rPr lang="hu-HU" dirty="0" smtClean="0"/>
              <a:t> .</a:t>
            </a:r>
          </a:p>
          <a:p>
            <a:r>
              <a:rPr lang="hu-HU" dirty="0"/>
              <a:t> </a:t>
            </a:r>
            <a:r>
              <a:rPr lang="hu-HU" dirty="0" smtClean="0"/>
              <a:t>   .</a:t>
            </a:r>
            <a:endParaRPr lang="hu-HU" dirty="0"/>
          </a:p>
        </p:txBody>
      </p:sp>
      <p:sp>
        <p:nvSpPr>
          <p:cNvPr id="79" name="TextBox 78"/>
          <p:cNvSpPr txBox="1"/>
          <p:nvPr/>
        </p:nvSpPr>
        <p:spPr>
          <a:xfrm>
            <a:off x="1566062" y="456847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27595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2" y="1270000"/>
            <a:ext cx="4951656" cy="2956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026" y="1515762"/>
            <a:ext cx="42210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dots represent different </a:t>
            </a:r>
            <a:r>
              <a:rPr lang="hu-HU" b="1" dirty="0" smtClean="0"/>
              <a:t>w</a:t>
            </a:r>
          </a:p>
          <a:p>
            <a:r>
              <a:rPr lang="hu-HU" dirty="0"/>
              <a:t> </a:t>
            </a:r>
            <a:r>
              <a:rPr lang="hu-HU" dirty="0" smtClean="0"/>
              <a:t>weights </a:t>
            </a:r>
            <a:r>
              <a:rPr lang="hu-HU" dirty="0" smtClean="0">
                <a:sym typeface="Wingdings" panose="05000000000000000000" pitchFamily="2" charset="2"/>
              </a:rPr>
              <a:t> so different portfolios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An investor is interested in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1.) the maximum return given a fixed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risk level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2.) minimum risk given a fixed 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707" y="4380999"/>
            <a:ext cx="669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portfolios make up the so-called „</a:t>
            </a:r>
            <a:r>
              <a:rPr lang="hu-HU" b="1" i="1" dirty="0" smtClean="0"/>
              <a:t>efficient-frontier</a:t>
            </a:r>
            <a:r>
              <a:rPr lang="hu-HU" dirty="0" smtClean="0"/>
              <a:t>” !!!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966340" y="4768308"/>
            <a:ext cx="8206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main feature of Markowitz model: the investor can decide</a:t>
            </a:r>
          </a:p>
          <a:p>
            <a:r>
              <a:rPr lang="hu-HU" dirty="0"/>
              <a:t>	</a:t>
            </a:r>
            <a:r>
              <a:rPr lang="hu-HU" dirty="0" smtClean="0"/>
              <a:t>the risk or the expected return</a:t>
            </a:r>
          </a:p>
          <a:p>
            <a:r>
              <a:rPr lang="hu-HU" dirty="0"/>
              <a:t>	</a:t>
            </a:r>
            <a:r>
              <a:rPr lang="hu-HU" dirty="0" smtClean="0"/>
              <a:t>   </a:t>
            </a:r>
            <a:r>
              <a:rPr lang="hu-HU" dirty="0" smtClean="0">
                <a:sym typeface="Wingdings" panose="05000000000000000000" pitchFamily="2" charset="2"/>
              </a:rPr>
              <a:t> basic rule: if you want to make money, you have to take risk !!!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812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6940" y="2224216"/>
            <a:ext cx="0" cy="2817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79806" y="4777946"/>
            <a:ext cx="390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2193" y="485689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RISK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93563" y="320588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RETURN</a:t>
            </a:r>
            <a:endParaRPr lang="hu-HU" b="1" dirty="0"/>
          </a:p>
        </p:txBody>
      </p:sp>
      <p:sp>
        <p:nvSpPr>
          <p:cNvPr id="16" name="Freeform 15"/>
          <p:cNvSpPr/>
          <p:nvPr/>
        </p:nvSpPr>
        <p:spPr>
          <a:xfrm>
            <a:off x="4104611" y="2467252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285675" y="3307520"/>
            <a:ext cx="156500" cy="156500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5952958" y="3307520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5285675" y="3812767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952958" y="3812767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5383532" y="30285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6061202" y="306726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5376644" y="358486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6045484" y="35711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35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6940" y="2224216"/>
            <a:ext cx="0" cy="2817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79806" y="4777946"/>
            <a:ext cx="390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2193" y="485689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RISK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93563" y="320588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RETURN</a:t>
            </a:r>
            <a:endParaRPr lang="hu-HU" b="1" dirty="0"/>
          </a:p>
        </p:txBody>
      </p:sp>
      <p:sp>
        <p:nvSpPr>
          <p:cNvPr id="16" name="Freeform 15"/>
          <p:cNvSpPr/>
          <p:nvPr/>
        </p:nvSpPr>
        <p:spPr>
          <a:xfrm>
            <a:off x="4104611" y="2467252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593333" y="3619136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Straight Connector 3"/>
          <p:cNvCxnSpPr>
            <a:stCxn id="20" idx="0"/>
          </p:cNvCxnSpPr>
          <p:nvPr/>
        </p:nvCxnSpPr>
        <p:spPr>
          <a:xfrm flipV="1">
            <a:off x="5671583" y="2865410"/>
            <a:ext cx="0" cy="753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" idx="2"/>
          </p:cNvCxnSpPr>
          <p:nvPr/>
        </p:nvCxnSpPr>
        <p:spPr>
          <a:xfrm flipH="1">
            <a:off x="4104611" y="3697386"/>
            <a:ext cx="14887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67763" y="3385770"/>
            <a:ext cx="403820" cy="31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06101" y="3174446"/>
            <a:ext cx="657243" cy="50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20964" y="2957093"/>
            <a:ext cx="936191" cy="722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85933" y="3067745"/>
            <a:ext cx="813228" cy="62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15663" y="3350710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1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6940" y="2224216"/>
            <a:ext cx="0" cy="2817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79806" y="4777946"/>
            <a:ext cx="390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2193" y="485689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RISK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93563" y="320588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RETURN</a:t>
            </a:r>
            <a:endParaRPr lang="hu-HU" b="1" dirty="0"/>
          </a:p>
        </p:txBody>
      </p:sp>
      <p:sp>
        <p:nvSpPr>
          <p:cNvPr id="16" name="Freeform 15"/>
          <p:cNvSpPr/>
          <p:nvPr/>
        </p:nvSpPr>
        <p:spPr>
          <a:xfrm>
            <a:off x="4104611" y="2467252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593333" y="3619136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Straight Connector 3"/>
          <p:cNvCxnSpPr>
            <a:stCxn id="20" idx="0"/>
          </p:cNvCxnSpPr>
          <p:nvPr/>
        </p:nvCxnSpPr>
        <p:spPr>
          <a:xfrm flipV="1">
            <a:off x="5671583" y="2865410"/>
            <a:ext cx="0" cy="753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" idx="2"/>
          </p:cNvCxnSpPr>
          <p:nvPr/>
        </p:nvCxnSpPr>
        <p:spPr>
          <a:xfrm flipH="1">
            <a:off x="4104611" y="3697386"/>
            <a:ext cx="14887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67763" y="3385770"/>
            <a:ext cx="403820" cy="31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06101" y="3174446"/>
            <a:ext cx="657243" cy="50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20964" y="2957093"/>
            <a:ext cx="936191" cy="722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85933" y="3067745"/>
            <a:ext cx="813228" cy="62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15663" y="3350710"/>
            <a:ext cx="156500" cy="156500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7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1270000"/>
            <a:ext cx="24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Sharpe-ratio?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306595" y="1795849"/>
            <a:ext cx="725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one of the most important risk/return measures used in finance</a:t>
            </a:r>
          </a:p>
          <a:p>
            <a:r>
              <a:rPr lang="hu-HU" dirty="0" smtClean="0"/>
              <a:t>   William Sharpe used this parameter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734962" y="2502415"/>
            <a:ext cx="737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describes how much excess return you are receiving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for extra volatility that you endure holding a riskier asset (stock)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91420" y="3303373"/>
                <a:ext cx="2752677" cy="865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dirty="0" smtClean="0">
                    <a:solidFill>
                      <a:srgbClr val="00B050"/>
                    </a:solidFill>
                  </a:rPr>
                  <a:t>S(x)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− 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num>
                      <m:den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𝐒𝐭𝐝𝐃𝐞𝐯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hu-HU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20" y="3303373"/>
                <a:ext cx="2752677" cy="865173"/>
              </a:xfrm>
              <a:prstGeom prst="rect">
                <a:avLst/>
              </a:prstGeom>
              <a:blipFill rotWithShape="0">
                <a:blip r:embed="rId2"/>
                <a:stretch>
                  <a:fillRect l="-5765" b="-14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49479" y="3416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x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856" y="34160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f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930" y="43197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57299" y="443026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x</a:t>
            </a:r>
            <a:endParaRPr lang="hu-HU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40148" y="4323173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verage rate of return of investment x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3756454" y="47653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23203" y="4884145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f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48386" y="4768817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ate of return of risk-free security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064476" y="5285169"/>
            <a:ext cx="515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Sharpe-ratio </a:t>
            </a:r>
            <a:r>
              <a:rPr lang="hu-HU" b="1" dirty="0" smtClean="0"/>
              <a:t>S(x) &gt; 1 </a:t>
            </a:r>
            <a:r>
              <a:rPr lang="hu-HU" dirty="0" smtClean="0"/>
              <a:t>is considered to be good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05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1270000"/>
            <a:ext cx="356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Capital </a:t>
            </a:r>
            <a:r>
              <a:rPr lang="hu-HU" b="1" u="sng" dirty="0" err="1" smtClean="0"/>
              <a:t>Allocation</a:t>
            </a:r>
            <a:r>
              <a:rPr lang="hu-HU" b="1" u="sng" dirty="0" smtClean="0"/>
              <a:t> Line?</a:t>
            </a:r>
            <a:endParaRPr lang="hu-HU" b="1" u="sng" dirty="0"/>
          </a:p>
        </p:txBody>
      </p:sp>
      <p:cxnSp>
        <p:nvCxnSpPr>
          <p:cNvPr id="4" name="Straight Arrow Connector 9"/>
          <p:cNvCxnSpPr/>
          <p:nvPr/>
        </p:nvCxnSpPr>
        <p:spPr>
          <a:xfrm flipV="1">
            <a:off x="1211774" y="2007674"/>
            <a:ext cx="0" cy="3111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1"/>
          <p:cNvCxnSpPr/>
          <p:nvPr/>
        </p:nvCxnSpPr>
        <p:spPr>
          <a:xfrm>
            <a:off x="964640" y="4855220"/>
            <a:ext cx="5320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/>
          <p:cNvSpPr txBox="1"/>
          <p:nvPr/>
        </p:nvSpPr>
        <p:spPr>
          <a:xfrm>
            <a:off x="3484165" y="49230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RISK</a:t>
            </a:r>
            <a:endParaRPr lang="hu-HU" b="1" dirty="0"/>
          </a:p>
        </p:txBody>
      </p:sp>
      <p:sp>
        <p:nvSpPr>
          <p:cNvPr id="7" name="TextBox 13"/>
          <p:cNvSpPr txBox="1"/>
          <p:nvPr/>
        </p:nvSpPr>
        <p:spPr>
          <a:xfrm rot="16200000">
            <a:off x="378397" y="31286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RETURN</a:t>
            </a:r>
            <a:endParaRPr lang="hu-HU" b="1" dirty="0"/>
          </a:p>
        </p:txBody>
      </p:sp>
      <p:sp>
        <p:nvSpPr>
          <p:cNvPr id="8" name="Freeform 15"/>
          <p:cNvSpPr/>
          <p:nvPr/>
        </p:nvSpPr>
        <p:spPr>
          <a:xfrm>
            <a:off x="2410768" y="2512928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1102254" y="4169563"/>
            <a:ext cx="193281" cy="1932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80722" y="3972558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risk-free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hu-HU" dirty="0" err="1" smtClean="0"/>
              <a:t>asset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2934366" y="3293255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ortfolio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maximum</a:t>
            </a:r>
          </a:p>
          <a:p>
            <a:r>
              <a:rPr lang="hu-HU" dirty="0"/>
              <a:t> </a:t>
            </a:r>
            <a:r>
              <a:rPr lang="hu-HU" dirty="0" smtClean="0"/>
              <a:t> Sharpe-ratio</a:t>
            </a:r>
            <a:endParaRPr lang="hu-HU" dirty="0"/>
          </a:p>
        </p:txBody>
      </p:sp>
      <p:cxnSp>
        <p:nvCxnSpPr>
          <p:cNvPr id="24" name="Egyenes összekötő 23"/>
          <p:cNvCxnSpPr/>
          <p:nvPr/>
        </p:nvCxnSpPr>
        <p:spPr>
          <a:xfrm flipV="1">
            <a:off x="1295535" y="2538686"/>
            <a:ext cx="2979903" cy="167600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Ötágú csillag 24"/>
          <p:cNvSpPr/>
          <p:nvPr/>
        </p:nvSpPr>
        <p:spPr>
          <a:xfrm>
            <a:off x="2561113" y="3157978"/>
            <a:ext cx="426763" cy="426763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2503480" y="1898694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capital</a:t>
            </a:r>
            <a:endParaRPr lang="hu-HU" dirty="0"/>
          </a:p>
          <a:p>
            <a:r>
              <a:rPr lang="hu-HU" dirty="0" smtClean="0"/>
              <a:t>  </a:t>
            </a:r>
            <a:r>
              <a:rPr lang="hu-HU" dirty="0" err="1" smtClean="0"/>
              <a:t>allocation</a:t>
            </a:r>
            <a:r>
              <a:rPr lang="hu-HU" dirty="0" smtClean="0"/>
              <a:t> line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5808801" y="1648103"/>
            <a:ext cx="37305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Investors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risk-free</a:t>
            </a:r>
            <a:r>
              <a:rPr lang="hu-HU" dirty="0" smtClean="0"/>
              <a:t> </a:t>
            </a:r>
            <a:r>
              <a:rPr lang="hu-HU" dirty="0" err="1" smtClean="0"/>
              <a:t>assets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: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 smtClean="0"/>
              <a:t>treasury</a:t>
            </a:r>
            <a:r>
              <a:rPr lang="hu-HU" dirty="0" smtClean="0"/>
              <a:t> </a:t>
            </a:r>
            <a:r>
              <a:rPr lang="hu-HU" dirty="0" err="1" smtClean="0"/>
              <a:t>bills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err="1" smtClean="0"/>
              <a:t>Considering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fact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endParaRPr lang="hu-HU" dirty="0"/>
          </a:p>
          <a:p>
            <a:r>
              <a:rPr lang="hu-HU" dirty="0" smtClean="0"/>
              <a:t>  </a:t>
            </a:r>
            <a:r>
              <a:rPr lang="hu-HU" dirty="0" err="1" smtClean="0"/>
              <a:t>optimal</a:t>
            </a:r>
            <a:r>
              <a:rPr lang="hu-HU" dirty="0" smtClean="0"/>
              <a:t> </a:t>
            </a:r>
            <a:r>
              <a:rPr lang="hu-HU" dirty="0" err="1" smtClean="0"/>
              <a:t>portfolio</a:t>
            </a:r>
            <a:r>
              <a:rPr lang="hu-HU" dirty="0" smtClean="0"/>
              <a:t> </a:t>
            </a:r>
            <a:r>
              <a:rPr lang="hu-HU" dirty="0" err="1" smtClean="0"/>
              <a:t>now</a:t>
            </a:r>
            <a:r>
              <a:rPr lang="hu-HU" dirty="0" smtClean="0"/>
              <a:t>?</a:t>
            </a:r>
          </a:p>
          <a:p>
            <a:endParaRPr lang="hu-HU" dirty="0"/>
          </a:p>
          <a:p>
            <a:r>
              <a:rPr lang="hu-HU" dirty="0" smtClean="0"/>
              <a:t>The </a:t>
            </a:r>
            <a:r>
              <a:rPr lang="hu-HU" dirty="0" err="1" smtClean="0"/>
              <a:t>optimal</a:t>
            </a:r>
            <a:r>
              <a:rPr lang="hu-HU" dirty="0" smtClean="0"/>
              <a:t> </a:t>
            </a:r>
            <a:r>
              <a:rPr lang="hu-HU" dirty="0" err="1" smtClean="0"/>
              <a:t>portfolios</a:t>
            </a:r>
            <a:r>
              <a:rPr lang="hu-HU" dirty="0" smtClean="0"/>
              <a:t> </a:t>
            </a:r>
            <a:r>
              <a:rPr lang="hu-HU" dirty="0" err="1" smtClean="0"/>
              <a:t>lie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capital</a:t>
            </a:r>
            <a:r>
              <a:rPr lang="hu-HU" dirty="0" smtClean="0"/>
              <a:t> </a:t>
            </a:r>
            <a:r>
              <a:rPr lang="hu-HU" dirty="0" err="1" smtClean="0"/>
              <a:t>allocation</a:t>
            </a:r>
            <a:r>
              <a:rPr lang="hu-HU" dirty="0" smtClean="0"/>
              <a:t> line !!!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62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Monte-Carlo Simulations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21708" y="1556951"/>
            <a:ext cx="662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Monte-Carlo method </a:t>
            </a:r>
            <a:r>
              <a:rPr lang="hu-HU" dirty="0" smtClean="0"/>
              <a:t>solves a deterministic problem using</a:t>
            </a:r>
          </a:p>
          <a:p>
            <a:r>
              <a:rPr lang="hu-HU" dirty="0"/>
              <a:t>	</a:t>
            </a:r>
            <a:r>
              <a:rPr lang="hu-HU" dirty="0" smtClean="0"/>
              <a:t>probabilistic analog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/>
              <a:t>1.) </a:t>
            </a:r>
            <a:r>
              <a:rPr lang="hu-HU" dirty="0" smtClean="0"/>
              <a:t>define a domain of possible inputs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2.) </a:t>
            </a:r>
            <a:r>
              <a:rPr lang="hu-HU" dirty="0" smtClean="0"/>
              <a:t>generate inputs randomly 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3.) </a:t>
            </a:r>
            <a:r>
              <a:rPr lang="hu-HU" dirty="0" smtClean="0"/>
              <a:t>perform a deterministic computation on </a:t>
            </a:r>
          </a:p>
          <a:p>
            <a:r>
              <a:rPr lang="hu-HU" dirty="0"/>
              <a:t>	</a:t>
            </a:r>
            <a:r>
              <a:rPr lang="hu-HU" dirty="0" smtClean="0"/>
              <a:t>		the inputs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4.) </a:t>
            </a:r>
            <a:r>
              <a:rPr lang="hu-HU" dirty="0" smtClean="0"/>
              <a:t>aggregate the results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722869" y="4135394"/>
            <a:ext cx="2001794" cy="20017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722869" y="4135394"/>
            <a:ext cx="1997677" cy="199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1565254" y="6133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0546" y="4949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33452" y="4135394"/>
            <a:ext cx="5855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calculate the area of a circle with Monte-Carlo</a:t>
            </a:r>
          </a:p>
          <a:p>
            <a:r>
              <a:rPr lang="hu-HU" dirty="0"/>
              <a:t>	</a:t>
            </a:r>
            <a:r>
              <a:rPr lang="hu-HU" dirty="0" smtClean="0"/>
              <a:t>approach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Just have to generate random points in the plane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within </a:t>
            </a:r>
            <a:r>
              <a:rPr lang="hu-HU" b="1" dirty="0" smtClean="0">
                <a:sym typeface="Wingdings" panose="05000000000000000000" pitchFamily="2" charset="2"/>
              </a:rPr>
              <a:t>[0,a]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then calculate the points inside and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outside of the circle: the ratio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 can yield the area !!!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8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27438" y="1351006"/>
            <a:ext cx="8276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Markowitz-model is working quite fine</a:t>
            </a:r>
          </a:p>
          <a:p>
            <a:r>
              <a:rPr lang="hu-HU" dirty="0"/>
              <a:t> </a:t>
            </a:r>
            <a:r>
              <a:rPr lang="hu-HU" dirty="0" smtClean="0"/>
              <a:t>  BUT we can not get rid of all risk by diversification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u="sng" dirty="0" smtClean="0"/>
              <a:t>There are two types of risk:</a:t>
            </a:r>
          </a:p>
          <a:p>
            <a:r>
              <a:rPr lang="hu-HU" dirty="0"/>
              <a:t>		</a:t>
            </a:r>
            <a:r>
              <a:rPr lang="hu-HU" b="1" dirty="0" smtClean="0"/>
              <a:t>1.) </a:t>
            </a:r>
            <a:r>
              <a:rPr lang="hu-HU" b="1" i="1" dirty="0" smtClean="0"/>
              <a:t>Unsystematic risk</a:t>
            </a:r>
            <a:r>
              <a:rPr lang="hu-HU" dirty="0" smtClean="0"/>
              <a:t>: „specific risk”</a:t>
            </a:r>
          </a:p>
          <a:p>
            <a:r>
              <a:rPr lang="hu-HU" dirty="0"/>
              <a:t>	</a:t>
            </a:r>
            <a:r>
              <a:rPr lang="hu-HU" dirty="0" smtClean="0"/>
              <a:t>	       This is the risk specific to individual stocks</a:t>
            </a:r>
          </a:p>
          <a:p>
            <a:r>
              <a:rPr lang="hu-HU" dirty="0"/>
              <a:t>	</a:t>
            </a:r>
            <a:r>
              <a:rPr lang="hu-HU" dirty="0" smtClean="0"/>
              <a:t>	          ~ it can be diversified away by increasing the number</a:t>
            </a:r>
          </a:p>
          <a:p>
            <a:r>
              <a:rPr lang="hu-HU" dirty="0"/>
              <a:t>	</a:t>
            </a:r>
            <a:r>
              <a:rPr lang="hu-HU" dirty="0" smtClean="0"/>
              <a:t>		 of stocks in the portfolio !!!</a:t>
            </a:r>
          </a:p>
          <a:p>
            <a:endParaRPr lang="hu-HU" dirty="0"/>
          </a:p>
          <a:p>
            <a:r>
              <a:rPr lang="hu-HU" dirty="0" smtClean="0"/>
              <a:t>	    </a:t>
            </a:r>
            <a:r>
              <a:rPr lang="hu-HU" b="1" dirty="0" smtClean="0"/>
              <a:t>UNSYSTEMATIC RISK IS THE COMPONENT OF A STOCK’S RETURN</a:t>
            </a:r>
          </a:p>
          <a:p>
            <a:r>
              <a:rPr lang="hu-HU" b="1" dirty="0"/>
              <a:t>	</a:t>
            </a:r>
            <a:r>
              <a:rPr lang="hu-HU" b="1" dirty="0" smtClean="0"/>
              <a:t>	THAT IS NOT CORRELATED WITH MARKET MOVES </a:t>
            </a:r>
          </a:p>
          <a:p>
            <a:endParaRPr lang="hu-HU" b="1" dirty="0"/>
          </a:p>
          <a:p>
            <a:r>
              <a:rPr lang="hu-HU" b="1" dirty="0" smtClean="0"/>
              <a:t>		2.) </a:t>
            </a:r>
            <a:r>
              <a:rPr lang="hu-HU" b="1" i="1" dirty="0" smtClean="0"/>
              <a:t>Systematic risk</a:t>
            </a:r>
            <a:r>
              <a:rPr lang="hu-HU" dirty="0" smtClean="0"/>
              <a:t>: „market risk”</a:t>
            </a:r>
          </a:p>
          <a:p>
            <a:r>
              <a:rPr lang="hu-HU" b="1" dirty="0"/>
              <a:t>	</a:t>
            </a:r>
            <a:r>
              <a:rPr lang="hu-HU" b="1" dirty="0" smtClean="0"/>
              <a:t>		</a:t>
            </a:r>
            <a:r>
              <a:rPr lang="hu-HU" dirty="0" smtClean="0"/>
              <a:t>This risk can not be diversified away</a:t>
            </a:r>
          </a:p>
          <a:p>
            <a:r>
              <a:rPr lang="hu-HU" b="1" dirty="0"/>
              <a:t>	</a:t>
            </a:r>
            <a:r>
              <a:rPr lang="hu-HU" b="1" dirty="0" smtClean="0"/>
              <a:t>		 </a:t>
            </a:r>
            <a:r>
              <a:rPr lang="hu-HU" dirty="0" smtClean="0"/>
              <a:t>  For example: interest rates, recession or war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693773" y="5598323"/>
            <a:ext cx="575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CAPITAL ASSET PRICING MODEL MEASURES THIS RISK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657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68627" y="1416908"/>
            <a:ext cx="653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was formulated in the early </a:t>
            </a:r>
            <a:r>
              <a:rPr lang="hu-HU" b="1" dirty="0" smtClean="0"/>
              <a:t>1960s</a:t>
            </a:r>
            <a:r>
              <a:rPr lang="hu-HU" dirty="0" smtClean="0"/>
              <a:t> by William F. Sharpe and</a:t>
            </a:r>
          </a:p>
          <a:p>
            <a:r>
              <a:rPr lang="hu-HU" dirty="0"/>
              <a:t>	</a:t>
            </a:r>
            <a:r>
              <a:rPr lang="hu-HU" dirty="0" smtClean="0"/>
              <a:t>his colleagues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196281" y="2201274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E[r ] = r +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( E[r  ] – r  )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59" y="238267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7259" y="2399154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4935" y="2399154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3607" y="237444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m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3230" y="238382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3328" y="2655328"/>
            <a:ext cx="21541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expected return of investment: it may be a single stock or a portfolio // efficient or not does not matter !!!</a:t>
            </a:r>
            <a:endParaRPr lang="hu-H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79803" y="2934239"/>
            <a:ext cx="215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base return because</a:t>
            </a:r>
          </a:p>
          <a:p>
            <a:r>
              <a:rPr lang="hu-HU" sz="1400" dirty="0"/>
              <a:t>o</a:t>
            </a:r>
            <a:r>
              <a:rPr lang="hu-HU" sz="1400" dirty="0" smtClean="0"/>
              <a:t>f risk-free rate</a:t>
            </a:r>
            <a:endParaRPr lang="hu-H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71203" y="30029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+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96383" y="2934239"/>
            <a:ext cx="257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market excess return multipled by a factor (beta)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83459" y="4333075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 = 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1076" y="451582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0365" y="4229360"/>
                <a:ext cx="1530675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𝐂𝐨𝐯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65" y="4229360"/>
                <a:ext cx="1530675" cy="7331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905779" y="43330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a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2428" y="4333216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9707" y="470982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2818" y="5075073"/>
            <a:ext cx="6224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ccording to </a:t>
            </a:r>
            <a:r>
              <a:rPr lang="hu-HU" b="1" dirty="0" smtClean="0">
                <a:sym typeface="Wingdings" panose="05000000000000000000" pitchFamily="2" charset="2"/>
              </a:rPr>
              <a:t>CAPM</a:t>
            </a:r>
            <a:r>
              <a:rPr lang="hu-HU" dirty="0" smtClean="0">
                <a:sym typeface="Wingdings" panose="05000000000000000000" pitchFamily="2" charset="2"/>
              </a:rPr>
              <a:t> beta is the only relevant measure of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 stock’s risk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2818" y="5675237"/>
            <a:ext cx="610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measures the stock’s relative volatility: how much the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price of a given stock goes up/down compared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that of the whole market 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374906" y="3845347"/>
            <a:ext cx="1012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>
                <a:sym typeface="Wingdings" panose="05000000000000000000" pitchFamily="2" charset="2"/>
              </a:rPr>
              <a:t>LINEAR RELATIONSHIP BETWEEN ANY STOCK EXPECTED RETURN AND MARKET PREMIUM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527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Why Python?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00432" y="1425146"/>
            <a:ext cx="75431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dirty="0" smtClean="0"/>
              <a:t>Python is very easy to learn compared to other programming</a:t>
            </a:r>
          </a:p>
          <a:p>
            <a:r>
              <a:rPr lang="hu-HU" dirty="0"/>
              <a:t>	</a:t>
            </a:r>
            <a:r>
              <a:rPr lang="hu-HU" dirty="0" smtClean="0"/>
              <a:t>languages such as </a:t>
            </a:r>
            <a:r>
              <a:rPr lang="hu-HU" b="1" dirty="0" smtClean="0"/>
              <a:t>C</a:t>
            </a:r>
            <a:r>
              <a:rPr lang="hu-HU" dirty="0" smtClean="0"/>
              <a:t> or </a:t>
            </a:r>
            <a:r>
              <a:rPr lang="hu-HU" b="1" dirty="0" smtClean="0"/>
              <a:t>C++</a:t>
            </a:r>
          </a:p>
          <a:p>
            <a:endParaRPr lang="hu-HU" b="1" dirty="0"/>
          </a:p>
          <a:p>
            <a:r>
              <a:rPr lang="hu-HU" b="1" dirty="0" smtClean="0"/>
              <a:t>2.) </a:t>
            </a:r>
            <a:r>
              <a:rPr lang="hu-HU" dirty="0" smtClean="0"/>
              <a:t>Libraries: several available libraries (machine learning, statistics</a:t>
            </a:r>
          </a:p>
          <a:p>
            <a:r>
              <a:rPr lang="hu-HU" dirty="0"/>
              <a:t>	</a:t>
            </a:r>
            <a:r>
              <a:rPr lang="hu-HU" dirty="0" smtClean="0"/>
              <a:t>and numerical methods)</a:t>
            </a:r>
          </a:p>
          <a:p>
            <a:r>
              <a:rPr lang="hu-HU" dirty="0"/>
              <a:t>	</a:t>
            </a:r>
            <a:r>
              <a:rPr lang="hu-HU" dirty="0" smtClean="0"/>
              <a:t>	Significantly reduces time to implementation</a:t>
            </a:r>
          </a:p>
          <a:p>
            <a:endParaRPr lang="hu-HU" dirty="0" smtClean="0"/>
          </a:p>
          <a:p>
            <a:r>
              <a:rPr lang="hu-HU" dirty="0" smtClean="0"/>
              <a:t>	NumPy – vectorized operations</a:t>
            </a:r>
          </a:p>
          <a:p>
            <a:r>
              <a:rPr lang="hu-HU" dirty="0"/>
              <a:t>	</a:t>
            </a:r>
            <a:r>
              <a:rPr lang="hu-HU" dirty="0" smtClean="0"/>
              <a:t>Pandas – time series analysis</a:t>
            </a:r>
          </a:p>
          <a:p>
            <a:r>
              <a:rPr lang="hu-HU" dirty="0"/>
              <a:t>	</a:t>
            </a:r>
            <a:r>
              <a:rPr lang="hu-HU" dirty="0" smtClean="0"/>
              <a:t>SciPy – optimization algorithms / numerical methods</a:t>
            </a:r>
            <a:endParaRPr lang="hu-HU" dirty="0"/>
          </a:p>
          <a:p>
            <a:endParaRPr lang="hu-HU" b="1" dirty="0"/>
          </a:p>
          <a:p>
            <a:r>
              <a:rPr lang="hu-HU" b="1" dirty="0" smtClean="0"/>
              <a:t>3.) </a:t>
            </a:r>
            <a:r>
              <a:rPr lang="hu-HU" dirty="0" smtClean="0"/>
              <a:t>Quite fast: OK not as fast as</a:t>
            </a:r>
            <a:r>
              <a:rPr lang="hu-HU" b="1" dirty="0" smtClean="0"/>
              <a:t> C++ </a:t>
            </a:r>
            <a:r>
              <a:rPr lang="hu-HU" dirty="0" smtClean="0"/>
              <a:t>(so for HFT </a:t>
            </a:r>
            <a:r>
              <a:rPr lang="hu-HU" b="1" dirty="0" smtClean="0"/>
              <a:t>C</a:t>
            </a:r>
            <a:r>
              <a:rPr lang="hu-HU" dirty="0" smtClean="0"/>
              <a:t> or </a:t>
            </a:r>
            <a:r>
              <a:rPr lang="hu-HU" b="1" dirty="0" smtClean="0"/>
              <a:t>C++ </a:t>
            </a:r>
            <a:r>
              <a:rPr lang="hu-HU" dirty="0" smtClean="0"/>
              <a:t>is used)</a:t>
            </a:r>
          </a:p>
          <a:p>
            <a:r>
              <a:rPr lang="hu-HU" dirty="0"/>
              <a:t>	</a:t>
            </a:r>
            <a:r>
              <a:rPr lang="hu-HU" dirty="0" smtClean="0"/>
              <a:t>Python provides scientific computing components</a:t>
            </a:r>
          </a:p>
          <a:p>
            <a:r>
              <a:rPr lang="hu-HU" dirty="0"/>
              <a:t>	</a:t>
            </a:r>
            <a:r>
              <a:rPr lang="hu-HU" dirty="0" smtClean="0"/>
              <a:t>	that are heavily optimised via vectorisation</a:t>
            </a:r>
          </a:p>
          <a:p>
            <a:endParaRPr lang="hu-HU" b="1" dirty="0"/>
          </a:p>
          <a:p>
            <a:r>
              <a:rPr lang="hu-HU" b="1" dirty="0" smtClean="0"/>
              <a:t>4.) </a:t>
            </a:r>
            <a:r>
              <a:rPr lang="hu-HU" dirty="0" smtClean="0"/>
              <a:t>Trade execution: several plugins exist for larger brokers</a:t>
            </a:r>
          </a:p>
          <a:p>
            <a:r>
              <a:rPr lang="hu-HU" dirty="0"/>
              <a:t>	</a:t>
            </a:r>
            <a:r>
              <a:rPr lang="hu-HU" dirty="0" smtClean="0"/>
              <a:t>	For example: Interactive Brokers</a:t>
            </a:r>
          </a:p>
        </p:txBody>
      </p:sp>
    </p:spTree>
    <p:extLst>
      <p:ext uri="{BB962C8B-B14F-4D97-AF65-F5344CB8AC3E}">
        <p14:creationId xmlns:p14="http://schemas.microsoft.com/office/powerpoint/2010/main" val="36449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82134" y="2263419"/>
            <a:ext cx="7595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	beta = how risky your portfolio relative to the market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your portfolio has no risk: your expected return is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risk-free return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your portfolio is more risky than the market: your return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will be higher of course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your portfolio less risky than the market: less return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3459" y="154868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 = 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1076" y="173143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0365" y="1444967"/>
                <a:ext cx="1530675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𝐂𝐨𝐯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65" y="1444967"/>
                <a:ext cx="1530675" cy="7331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905779" y="154868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a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2428" y="154882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9707" y="192542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853" y="4601958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7C80"/>
                </a:solidFill>
              </a:rPr>
              <a:t>β</a:t>
            </a:r>
            <a:r>
              <a:rPr lang="hu-HU" b="1" dirty="0" smtClean="0">
                <a:solidFill>
                  <a:srgbClr val="FF7C80"/>
                </a:solidFill>
              </a:rPr>
              <a:t> = 1     </a:t>
            </a:r>
            <a:r>
              <a:rPr lang="hu-HU" dirty="0" smtClean="0"/>
              <a:t>stock moving exactly with the market has beta 1</a:t>
            </a:r>
          </a:p>
          <a:p>
            <a:r>
              <a:rPr lang="el-GR" b="1" dirty="0" smtClean="0">
                <a:solidFill>
                  <a:srgbClr val="FF7C80"/>
                </a:solidFill>
              </a:rPr>
              <a:t>β</a:t>
            </a:r>
            <a:r>
              <a:rPr lang="hu-HU" b="1" dirty="0" smtClean="0">
                <a:solidFill>
                  <a:srgbClr val="FF7C80"/>
                </a:solidFill>
              </a:rPr>
              <a:t> &gt; 1     </a:t>
            </a:r>
            <a:r>
              <a:rPr lang="hu-HU" dirty="0" smtClean="0"/>
              <a:t>stock market risk is higher than that of an average stock</a:t>
            </a:r>
          </a:p>
          <a:p>
            <a:r>
              <a:rPr lang="el-GR" b="1" dirty="0" smtClean="0">
                <a:solidFill>
                  <a:srgbClr val="FF7C80"/>
                </a:solidFill>
              </a:rPr>
              <a:t>β</a:t>
            </a:r>
            <a:r>
              <a:rPr lang="hu-HU" b="1" dirty="0" smtClean="0">
                <a:solidFill>
                  <a:srgbClr val="FF7C80"/>
                </a:solidFill>
              </a:rPr>
              <a:t> &lt; 1     </a:t>
            </a:r>
            <a:r>
              <a:rPr lang="hu-HU" dirty="0" smtClean="0"/>
              <a:t>stock market risk is lower than that of an average stock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81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3583459" y="154868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 = 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1076" y="173143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0365" y="1444967"/>
                <a:ext cx="1530675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𝐂𝐨𝐯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65" y="1444967"/>
                <a:ext cx="1530675" cy="7331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905779" y="154868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a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2428" y="154882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9707" y="192542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1708" y="2561968"/>
            <a:ext cx="5202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Volatility: the total amount of risk </a:t>
            </a:r>
          </a:p>
          <a:p>
            <a:r>
              <a:rPr lang="hu-HU" dirty="0"/>
              <a:t>	</a:t>
            </a:r>
            <a:r>
              <a:rPr lang="hu-HU" dirty="0" smtClean="0"/>
              <a:t>	Systematic + unsystematic risk</a:t>
            </a:r>
          </a:p>
          <a:p>
            <a:endParaRPr lang="hu-HU" dirty="0" smtClean="0"/>
          </a:p>
          <a:p>
            <a:r>
              <a:rPr lang="hu-HU" dirty="0" smtClean="0"/>
              <a:t>Beta: just the market risk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44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1866138" y="2261283"/>
            <a:ext cx="172995" cy="1729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1396310" y="3035642"/>
            <a:ext cx="172995" cy="1729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752720" y="2674896"/>
            <a:ext cx="172995" cy="1729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2475468" y="3455770"/>
            <a:ext cx="172995" cy="1729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603155" y="317293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IBM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39217" y="234331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Motorola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4538" y="281871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TSLA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15566" y="195373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GOOGL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80238" y="2010032"/>
            <a:ext cx="52293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know how to calculate the </a:t>
            </a:r>
            <a:r>
              <a:rPr lang="el-GR" b="1" dirty="0" smtClean="0"/>
              <a:t>β</a:t>
            </a:r>
            <a:r>
              <a:rPr lang="hu-HU" dirty="0" smtClean="0"/>
              <a:t> beta</a:t>
            </a:r>
          </a:p>
          <a:p>
            <a:r>
              <a:rPr lang="hu-HU" dirty="0" smtClean="0"/>
              <a:t>    for a single stock</a:t>
            </a:r>
          </a:p>
          <a:p>
            <a:r>
              <a:rPr lang="hu-HU" dirty="0"/>
              <a:t> </a:t>
            </a:r>
            <a:r>
              <a:rPr lang="hu-HU" dirty="0" smtClean="0"/>
              <a:t>       ~ just have to calculate the covariance and</a:t>
            </a:r>
          </a:p>
          <a:p>
            <a:r>
              <a:rPr lang="hu-HU" dirty="0"/>
              <a:t>	</a:t>
            </a:r>
            <a:r>
              <a:rPr lang="hu-HU" dirty="0" smtClean="0"/>
              <a:t>the variance of the market</a:t>
            </a:r>
          </a:p>
          <a:p>
            <a:endParaRPr lang="hu-HU" dirty="0"/>
          </a:p>
          <a:p>
            <a:r>
              <a:rPr lang="hu-HU" b="1" u="sng" dirty="0" smtClean="0"/>
              <a:t>How to deal with a portfolio containing</a:t>
            </a:r>
          </a:p>
          <a:p>
            <a:r>
              <a:rPr lang="hu-HU" b="1" dirty="0" smtClean="0"/>
              <a:t> </a:t>
            </a:r>
            <a:r>
              <a:rPr lang="hu-HU" dirty="0" smtClean="0"/>
              <a:t>      </a:t>
            </a:r>
            <a:r>
              <a:rPr lang="hu-HU" b="1" u="sng" dirty="0" smtClean="0"/>
              <a:t>several stocks?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52152" y="4160110"/>
            <a:ext cx="6322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given portfolio’s </a:t>
            </a:r>
            <a:r>
              <a:rPr lang="el-GR" b="1" dirty="0" smtClean="0"/>
              <a:t>β</a:t>
            </a:r>
            <a:r>
              <a:rPr lang="hu-HU" dirty="0" smtClean="0"/>
              <a:t> beta value is the weighted sum of the </a:t>
            </a:r>
          </a:p>
          <a:p>
            <a:r>
              <a:rPr lang="hu-HU" dirty="0"/>
              <a:t> </a:t>
            </a:r>
            <a:r>
              <a:rPr lang="hu-HU" dirty="0" smtClean="0"/>
              <a:t> stocks’ betas within the portfolio 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91631" y="493996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 = w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+ w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+ ... + w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9248" y="512271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0680" y="5158865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117742" y="5150854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1   1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1312" y="5170796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2   2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4199" y="5150854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n   n</a:t>
            </a:r>
            <a:endParaRPr lang="hu-HU" sz="16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3" y="1219198"/>
            <a:ext cx="8400763" cy="41877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69276" y="5406978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E[r ] - r  = </a:t>
            </a:r>
            <a:r>
              <a:rPr lang="el-GR" sz="2400" b="1" dirty="0" smtClean="0">
                <a:solidFill>
                  <a:srgbClr val="FF7C80"/>
                </a:solidFill>
              </a:rPr>
              <a:t>α</a:t>
            </a:r>
            <a:r>
              <a:rPr lang="hu-HU" sz="2400" b="1" dirty="0" smtClean="0">
                <a:solidFill>
                  <a:srgbClr val="FF7C80"/>
                </a:solidFill>
              </a:rPr>
              <a:t> +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( E[r  ] – r  )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56454" y="558838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0254" y="5604858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4583" y="5604858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3255" y="5580144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m</a:t>
            </a:r>
            <a:endParaRPr lang="hu-HU" sz="16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68627" y="1416908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Beta is the only relevant measure of risk: determines the additional </a:t>
            </a:r>
          </a:p>
          <a:p>
            <a:r>
              <a:rPr lang="hu-HU" dirty="0"/>
              <a:t>	</a:t>
            </a:r>
            <a:r>
              <a:rPr lang="hu-HU" dirty="0" smtClean="0"/>
              <a:t>premium beyond the risk-free rate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405449" y="2438400"/>
            <a:ext cx="6064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</a:t>
            </a:r>
            <a:r>
              <a:rPr lang="el-GR" b="1" u="sng" dirty="0" smtClean="0"/>
              <a:t>α</a:t>
            </a:r>
            <a:r>
              <a:rPr lang="hu-HU" b="1" u="sng" dirty="0" smtClean="0"/>
              <a:t> alpha?</a:t>
            </a:r>
            <a:endParaRPr lang="hu-HU" dirty="0" smtClean="0"/>
          </a:p>
          <a:p>
            <a:r>
              <a:rPr lang="hu-HU" dirty="0" smtClean="0"/>
              <a:t>	  So the difference between the return and the </a:t>
            </a:r>
          </a:p>
          <a:p>
            <a:r>
              <a:rPr lang="hu-HU" dirty="0"/>
              <a:t>	</a:t>
            </a:r>
            <a:r>
              <a:rPr lang="hu-HU" dirty="0" smtClean="0"/>
              <a:t>	expected return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278660" y="3660553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α</a:t>
            </a:r>
            <a:r>
              <a:rPr lang="hu-HU" sz="2400" b="1" dirty="0" smtClean="0">
                <a:solidFill>
                  <a:srgbClr val="FF7C80"/>
                </a:solidFill>
              </a:rPr>
              <a:t> = E[r ] -  { r +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( E[r  ] – r  ) }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9536" y="384195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2488" y="383554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8153" y="3858433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6825" y="3833719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m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7880" y="3833719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2541" y="4415481"/>
            <a:ext cx="7112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</a:t>
            </a:r>
            <a:r>
              <a:rPr lang="hu-HU" b="1" dirty="0" smtClean="0"/>
              <a:t>CAPM</a:t>
            </a:r>
            <a:r>
              <a:rPr lang="hu-HU" dirty="0" smtClean="0"/>
              <a:t> may estimate that a portfolio should earn </a:t>
            </a:r>
            <a:r>
              <a:rPr lang="hu-HU" b="1" dirty="0" smtClean="0"/>
              <a:t>15%</a:t>
            </a:r>
          </a:p>
          <a:p>
            <a:r>
              <a:rPr lang="hu-HU" dirty="0"/>
              <a:t>	</a:t>
            </a:r>
            <a:r>
              <a:rPr lang="hu-HU" dirty="0" smtClean="0"/>
              <a:t>but it actually earned </a:t>
            </a:r>
            <a:r>
              <a:rPr lang="hu-HU" b="1" dirty="0" smtClean="0"/>
              <a:t>20%</a:t>
            </a:r>
            <a:r>
              <a:rPr lang="hu-HU" dirty="0" smtClean="0"/>
              <a:t>. In this case alpha is the</a:t>
            </a:r>
          </a:p>
          <a:p>
            <a:r>
              <a:rPr lang="hu-HU" dirty="0"/>
              <a:t>	</a:t>
            </a:r>
            <a:r>
              <a:rPr lang="hu-HU" dirty="0" smtClean="0"/>
              <a:t>	difference so </a:t>
            </a:r>
            <a:r>
              <a:rPr lang="hu-HU" b="1" dirty="0" smtClean="0"/>
              <a:t>5%</a:t>
            </a:r>
            <a:r>
              <a:rPr lang="hu-HU" dirty="0" smtClean="0"/>
              <a:t> !!!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0329" y="5387478"/>
            <a:ext cx="325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FOR CAPM ALPHA IS ZERO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479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458098" y="1381418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= 0.5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0908" y="143671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ess volatile than the market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042983" y="1930400"/>
            <a:ext cx="608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market goes up by </a:t>
            </a:r>
            <a:r>
              <a:rPr lang="hu-HU" b="1" dirty="0" smtClean="0"/>
              <a:t>10%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this stock goes up by </a:t>
            </a:r>
            <a:r>
              <a:rPr lang="hu-HU" b="1" dirty="0" smtClean="0">
                <a:sym typeface="Wingdings" panose="05000000000000000000" pitchFamily="2" charset="2"/>
              </a:rPr>
              <a:t>5%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Stock market falls by </a:t>
            </a:r>
            <a:r>
              <a:rPr lang="hu-HU" b="1" dirty="0" smtClean="0">
                <a:sym typeface="Wingdings" panose="05000000000000000000" pitchFamily="2" charset="2"/>
              </a:rPr>
              <a:t>2%</a:t>
            </a:r>
            <a:r>
              <a:rPr lang="hu-HU" dirty="0" smtClean="0">
                <a:sym typeface="Wingdings" panose="05000000000000000000" pitchFamily="2" charset="2"/>
              </a:rPr>
              <a:t>  this stock falls by </a:t>
            </a:r>
            <a:r>
              <a:rPr lang="hu-HU" b="1" dirty="0" smtClean="0">
                <a:sym typeface="Wingdings" panose="05000000000000000000" pitchFamily="2" charset="2"/>
              </a:rPr>
              <a:t>1%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8098" y="277986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= 1.5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0908" y="2835165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50% </a:t>
            </a:r>
            <a:r>
              <a:rPr lang="hu-HU" dirty="0" smtClean="0"/>
              <a:t>more volatile than the market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2042983" y="3328847"/>
            <a:ext cx="6202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market goes up by </a:t>
            </a:r>
            <a:r>
              <a:rPr lang="hu-HU" b="1" dirty="0" smtClean="0"/>
              <a:t>10%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this stock goes up by </a:t>
            </a:r>
            <a:r>
              <a:rPr lang="hu-HU" b="1" dirty="0" smtClean="0">
                <a:sym typeface="Wingdings" panose="05000000000000000000" pitchFamily="2" charset="2"/>
              </a:rPr>
              <a:t>15%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Stock market falls by </a:t>
            </a:r>
            <a:r>
              <a:rPr lang="hu-HU" b="1" dirty="0" smtClean="0">
                <a:sym typeface="Wingdings" panose="05000000000000000000" pitchFamily="2" charset="2"/>
              </a:rPr>
              <a:t>2%</a:t>
            </a:r>
            <a:r>
              <a:rPr lang="hu-HU" dirty="0" smtClean="0">
                <a:sym typeface="Wingdings" panose="05000000000000000000" pitchFamily="2" charset="2"/>
              </a:rPr>
              <a:t>  this stock falls by </a:t>
            </a:r>
            <a:r>
              <a:rPr lang="hu-HU" b="1" dirty="0" smtClean="0">
                <a:sym typeface="Wingdings" panose="05000000000000000000" pitchFamily="2" charset="2"/>
              </a:rPr>
              <a:t>3%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353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59244" y="1367481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to use monthly returns?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339546" y="19304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</a:t>
            </a:r>
            <a:r>
              <a:rPr lang="hu-HU" dirty="0" smtClean="0">
                <a:sym typeface="Wingdings" panose="05000000000000000000" pitchFamily="2" charset="2"/>
              </a:rPr>
              <a:t>se </a:t>
            </a:r>
            <a:r>
              <a:rPr lang="hu-HU" b="1" dirty="0" smtClean="0">
                <a:sym typeface="Wingdings" panose="05000000000000000000" pitchFamily="2" charset="2"/>
              </a:rPr>
              <a:t>daily returns </a:t>
            </a:r>
            <a:r>
              <a:rPr lang="hu-HU" dirty="0" smtClean="0">
                <a:sym typeface="Wingdings" panose="05000000000000000000" pitchFamily="2" charset="2"/>
              </a:rPr>
              <a:t>if you want to deal with microscopic data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For example: holidays ...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Daily returns are superior for short-term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tactical forecasting 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9546" y="3251200"/>
            <a:ext cx="7235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for long-term models </a:t>
            </a:r>
            <a:r>
              <a:rPr lang="hu-HU" b="1" dirty="0" smtClean="0">
                <a:sym typeface="Wingdings" panose="05000000000000000000" pitchFamily="2" charset="2"/>
              </a:rPr>
              <a:t>monthly returns </a:t>
            </a:r>
            <a:r>
              <a:rPr lang="hu-HU" dirty="0" smtClean="0">
                <a:sym typeface="Wingdings" panose="05000000000000000000" pitchFamily="2" charset="2"/>
              </a:rPr>
              <a:t>are favourable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main benefit is that with monthy data, returns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are at least approximately normally distributed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MOST OF THE MODELS ASSUME NORMAL DISTRIBUTION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041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59244" y="1367481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Adj Close exactly?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83027" y="1930400"/>
            <a:ext cx="68874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means </a:t>
            </a:r>
            <a:r>
              <a:rPr lang="hu-HU" b="1" dirty="0" smtClean="0"/>
              <a:t>Adjusted Closing Price </a:t>
            </a:r>
            <a:r>
              <a:rPr lang="hu-HU" dirty="0" smtClean="0"/>
              <a:t>!!!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</a:t>
            </a:r>
            <a:r>
              <a:rPr lang="hu-HU" b="1" dirty="0" smtClean="0">
                <a:sym typeface="Wingdings" panose="05000000000000000000" pitchFamily="2" charset="2"/>
              </a:rPr>
              <a:t>Closing Price </a:t>
            </a:r>
            <a:r>
              <a:rPr lang="hu-HU" dirty="0" smtClean="0">
                <a:sym typeface="Wingdings" panose="05000000000000000000" pitchFamily="2" charset="2"/>
              </a:rPr>
              <a:t>of a stock is the actual price at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   the close of the trading day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Adjusted Closing Price </a:t>
            </a:r>
            <a:r>
              <a:rPr lang="hu-HU" dirty="0" smtClean="0">
                <a:sym typeface="Wingdings" panose="05000000000000000000" pitchFamily="2" charset="2"/>
              </a:rPr>
              <a:t>has something to do with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Closing Price </a:t>
            </a:r>
            <a:r>
              <a:rPr lang="hu-HU" dirty="0" smtClean="0">
                <a:sym typeface="Wingdings" panose="05000000000000000000" pitchFamily="2" charset="2"/>
              </a:rPr>
              <a:t>BUT it takes into account factors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	    such as dividends, stock splits ...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526469" y="4333108"/>
            <a:ext cx="933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ADJUSTED CLOSE PRICE IS A MORE ACCURATE REFLECTION OF THE STOCK’S VALUE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966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81665" y="1556951"/>
            <a:ext cx="7664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derivative is a security with a price that is derived from one or</a:t>
            </a:r>
          </a:p>
          <a:p>
            <a:r>
              <a:rPr lang="hu-HU" dirty="0"/>
              <a:t>	</a:t>
            </a:r>
            <a:r>
              <a:rPr lang="hu-HU" dirty="0" smtClean="0"/>
              <a:t>more underlying assets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VALUE OF THE DERIVATIVE IS DETERMINED BY FLUCTUATIONS</a:t>
            </a:r>
          </a:p>
          <a:p>
            <a:r>
              <a:rPr lang="hu-HU" b="1" dirty="0"/>
              <a:t>	</a:t>
            </a:r>
            <a:r>
              <a:rPr lang="hu-HU" b="1" dirty="0" smtClean="0"/>
              <a:t>   IN THE UNDERLYING ASSET !!!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13903" y="3171567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Underlying assets</a:t>
            </a:r>
            <a:r>
              <a:rPr lang="hu-HU" dirty="0" smtClean="0"/>
              <a:t>: stocks, currencies or interest rates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665" y="3739979"/>
            <a:ext cx="7023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derivatives can be used to ensure balanced exchange rates for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goods traded internationally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International traders needed a system of accounting for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differing values of different national currencies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1665" y="5338136"/>
            <a:ext cx="765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derivatives can be used for insuring againts risk in an asset (hedging)</a:t>
            </a:r>
          </a:p>
        </p:txBody>
      </p:sp>
    </p:spTree>
    <p:extLst>
      <p:ext uri="{BB962C8B-B14F-4D97-AF65-F5344CB8AC3E}">
        <p14:creationId xmlns:p14="http://schemas.microsoft.com/office/powerpoint/2010/main" val="24276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388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Future Contracts</a:t>
            </a:r>
            <a:r>
              <a:rPr lang="hu-HU" dirty="0" smtClean="0"/>
              <a:t>: it is an agreement between two parties for the</a:t>
            </a:r>
          </a:p>
          <a:p>
            <a:r>
              <a:rPr lang="hu-HU" dirty="0"/>
              <a:t>	</a:t>
            </a:r>
            <a:r>
              <a:rPr lang="hu-HU" dirty="0" smtClean="0"/>
              <a:t>sale of an asset at an agreed upon price</a:t>
            </a:r>
          </a:p>
          <a:p>
            <a:endParaRPr lang="hu-HU" dirty="0"/>
          </a:p>
          <a:p>
            <a:r>
              <a:rPr lang="hu-HU" dirty="0" smtClean="0"/>
              <a:t>	Why is it good? In order to hedge againts risk during a given</a:t>
            </a:r>
          </a:p>
          <a:p>
            <a:r>
              <a:rPr lang="hu-HU" dirty="0"/>
              <a:t>	</a:t>
            </a:r>
            <a:r>
              <a:rPr lang="hu-HU" dirty="0" smtClean="0"/>
              <a:t>     period of time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194487" y="3418703"/>
            <a:ext cx="8776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For example</a:t>
            </a:r>
            <a:r>
              <a:rPr lang="hu-HU" dirty="0" smtClean="0"/>
              <a:t>: Tom owns </a:t>
            </a:r>
            <a:r>
              <a:rPr lang="hu-HU" b="1" dirty="0" smtClean="0"/>
              <a:t>5000</a:t>
            </a:r>
            <a:r>
              <a:rPr lang="hu-HU" dirty="0" smtClean="0"/>
              <a:t> shares of </a:t>
            </a:r>
            <a:r>
              <a:rPr lang="hu-HU" b="1" dirty="0" smtClean="0"/>
              <a:t>IBM</a:t>
            </a:r>
            <a:r>
              <a:rPr lang="hu-HU" dirty="0" smtClean="0"/>
              <a:t> with value </a:t>
            </a:r>
            <a:r>
              <a:rPr lang="hu-HU" b="1" dirty="0" smtClean="0"/>
              <a:t>$50 </a:t>
            </a:r>
            <a:r>
              <a:rPr lang="hu-HU" dirty="0" smtClean="0"/>
              <a:t>per share. Fearing that</a:t>
            </a:r>
          </a:p>
          <a:p>
            <a:r>
              <a:rPr lang="hu-HU" dirty="0" smtClean="0"/>
              <a:t>the value of his shares would decline, Tom arranges a future contact to</a:t>
            </a:r>
          </a:p>
          <a:p>
            <a:r>
              <a:rPr lang="hu-HU" dirty="0" smtClean="0"/>
              <a:t>protect the value of his stocks. Bob on the other hand speculates that </a:t>
            </a:r>
          </a:p>
          <a:p>
            <a:r>
              <a:rPr lang="hu-HU" b="1" dirty="0" smtClean="0"/>
              <a:t>IBM</a:t>
            </a:r>
            <a:r>
              <a:rPr lang="hu-HU" dirty="0" smtClean="0"/>
              <a:t> stocks will rise in value. So they agree that in </a:t>
            </a:r>
            <a:r>
              <a:rPr lang="hu-HU" b="1" dirty="0" smtClean="0"/>
              <a:t>1</a:t>
            </a:r>
            <a:r>
              <a:rPr lang="hu-HU" dirty="0" smtClean="0"/>
              <a:t> year’s time Bob will</a:t>
            </a:r>
          </a:p>
          <a:p>
            <a:r>
              <a:rPr lang="hu-HU" dirty="0" smtClean="0"/>
              <a:t>buy Tom’s </a:t>
            </a:r>
            <a:r>
              <a:rPr lang="hu-HU" b="1" dirty="0" smtClean="0"/>
              <a:t>5000</a:t>
            </a:r>
            <a:r>
              <a:rPr lang="hu-HU" dirty="0" smtClean="0"/>
              <a:t> shares at their current value of </a:t>
            </a:r>
            <a:r>
              <a:rPr lang="hu-HU" b="1" dirty="0" smtClean="0"/>
              <a:t>$50 </a:t>
            </a:r>
            <a:r>
              <a:rPr lang="hu-HU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8173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Financial models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99" y="1721708"/>
            <a:ext cx="7393923" cy="36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400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Future Contracts</a:t>
            </a:r>
            <a:r>
              <a:rPr lang="hu-HU" dirty="0" smtClean="0"/>
              <a:t>: it is an agreement between two parties for the</a:t>
            </a:r>
          </a:p>
          <a:p>
            <a:r>
              <a:rPr lang="hu-HU" dirty="0"/>
              <a:t>	</a:t>
            </a:r>
            <a:r>
              <a:rPr lang="hu-HU" dirty="0" smtClean="0"/>
              <a:t>sale of an asset at an agreed upon price</a:t>
            </a:r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19" y="2430851"/>
            <a:ext cx="6868167" cy="34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400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Future Contracts</a:t>
            </a:r>
            <a:r>
              <a:rPr lang="hu-HU" dirty="0" smtClean="0"/>
              <a:t>: it is an agreement between two parties for the</a:t>
            </a:r>
          </a:p>
          <a:p>
            <a:r>
              <a:rPr lang="hu-HU" dirty="0"/>
              <a:t>	</a:t>
            </a:r>
            <a:r>
              <a:rPr lang="hu-HU" dirty="0" smtClean="0"/>
              <a:t>sale of an asset at an agreed upon price</a:t>
            </a:r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56" y="2433000"/>
            <a:ext cx="6858395" cy="34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81002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Interest Rate Swaps</a:t>
            </a:r>
            <a:r>
              <a:rPr lang="hu-HU" dirty="0" smtClean="0"/>
              <a:t>: basically the swap of future interest payments</a:t>
            </a:r>
          </a:p>
          <a:p>
            <a:r>
              <a:rPr lang="hu-HU" dirty="0"/>
              <a:t>	</a:t>
            </a:r>
            <a:r>
              <a:rPr lang="hu-HU" dirty="0" smtClean="0"/>
              <a:t>Agreement between two parties in which one stream of future</a:t>
            </a:r>
          </a:p>
          <a:p>
            <a:r>
              <a:rPr lang="hu-HU" dirty="0"/>
              <a:t>	</a:t>
            </a:r>
            <a:r>
              <a:rPr lang="hu-HU" dirty="0" smtClean="0"/>
              <a:t>interest payments is exchanged for another !!!</a:t>
            </a:r>
          </a:p>
          <a:p>
            <a:endParaRPr lang="hu-HU" dirty="0"/>
          </a:p>
          <a:p>
            <a:r>
              <a:rPr lang="hu-HU" dirty="0" smtClean="0"/>
              <a:t>		For example: fixed interest rate for a floating interest rate</a:t>
            </a:r>
          </a:p>
          <a:p>
            <a:r>
              <a:rPr lang="hu-HU" dirty="0"/>
              <a:t>	</a:t>
            </a:r>
            <a:r>
              <a:rPr lang="hu-HU" dirty="0" smtClean="0"/>
              <a:t>		or vice versa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u="sng" dirty="0" smtClean="0"/>
              <a:t>Why is it good? </a:t>
            </a:r>
            <a:r>
              <a:rPr lang="hu-HU" dirty="0" smtClean="0"/>
              <a:t>In order to reduce or increase exposure</a:t>
            </a:r>
          </a:p>
          <a:p>
            <a:r>
              <a:rPr lang="hu-HU" dirty="0"/>
              <a:t>	</a:t>
            </a:r>
            <a:r>
              <a:rPr lang="hu-HU" dirty="0" smtClean="0"/>
              <a:t>	  to fluctuations in interest rates</a:t>
            </a:r>
          </a:p>
          <a:p>
            <a:r>
              <a:rPr lang="hu-HU" dirty="0"/>
              <a:t>	</a:t>
            </a:r>
            <a:r>
              <a:rPr lang="hu-HU" dirty="0" smtClean="0"/>
              <a:t>		(earn income through speculation)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38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669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Interest Rate Swaps</a:t>
            </a:r>
            <a:r>
              <a:rPr lang="hu-HU" dirty="0" smtClean="0"/>
              <a:t>: basically the swap of future interest payments</a:t>
            </a:r>
          </a:p>
          <a:p>
            <a:r>
              <a:rPr lang="hu-HU" dirty="0"/>
              <a:t>	</a:t>
            </a:r>
            <a:r>
              <a:rPr lang="hu-HU" dirty="0" smtClean="0"/>
              <a:t>Agreement between two parties in which one stream of future</a:t>
            </a:r>
          </a:p>
          <a:p>
            <a:r>
              <a:rPr lang="hu-HU" dirty="0"/>
              <a:t>	</a:t>
            </a:r>
            <a:r>
              <a:rPr lang="hu-HU" dirty="0" smtClean="0"/>
              <a:t>interest payments is exchanged for another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449859" y="2825579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PAYER</a:t>
            </a:r>
          </a:p>
          <a:p>
            <a:r>
              <a:rPr lang="hu-HU" dirty="0" smtClean="0"/>
              <a:t>agrees to pay a fixed-rate interest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0478" y="2825579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RECEIVER</a:t>
            </a:r>
          </a:p>
          <a:p>
            <a:r>
              <a:rPr lang="hu-HU" dirty="0" smtClean="0"/>
              <a:t>agrees </a:t>
            </a:r>
            <a:r>
              <a:rPr lang="hu-HU" dirty="0"/>
              <a:t>to pay floating-rate interest</a:t>
            </a: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15634" y="3505900"/>
            <a:ext cx="798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they agree to make payments to each other according to the rise and fall</a:t>
            </a:r>
          </a:p>
          <a:p>
            <a:r>
              <a:rPr lang="hu-HU" dirty="0"/>
              <a:t>	</a:t>
            </a:r>
            <a:r>
              <a:rPr lang="hu-HU" dirty="0" smtClean="0"/>
              <a:t>of the floating interest rate</a:t>
            </a:r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6804" y="4234248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334" y="6170139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220" y="38649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Rate(t)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72992" y="598547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1" name="Freeform 10"/>
          <p:cNvSpPr/>
          <p:nvPr/>
        </p:nvSpPr>
        <p:spPr>
          <a:xfrm>
            <a:off x="1278695" y="4692133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1226686" y="5954580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4876799" y="4932055"/>
            <a:ext cx="4594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</a:t>
            </a:r>
            <a:r>
              <a:rPr lang="hu-HU" sz="1600" dirty="0" smtClean="0"/>
              <a:t>ayer benefits if interest rate goes up: receiver</a:t>
            </a:r>
          </a:p>
          <a:p>
            <a:r>
              <a:rPr lang="hu-HU" sz="1600" dirty="0"/>
              <a:t>p</a:t>
            </a:r>
            <a:r>
              <a:rPr lang="hu-HU" sz="1600" dirty="0" smtClean="0"/>
              <a:t>ays the difference between fixed rate and</a:t>
            </a:r>
          </a:p>
          <a:p>
            <a:r>
              <a:rPr lang="hu-HU" sz="1600" dirty="0"/>
              <a:t>t</a:t>
            </a:r>
            <a:r>
              <a:rPr lang="hu-HU" sz="1600" dirty="0" smtClean="0"/>
              <a:t>he floating rate !!!</a:t>
            </a:r>
            <a:endParaRPr lang="hu-HU" sz="1600" dirty="0"/>
          </a:p>
        </p:txBody>
      </p:sp>
      <p:sp>
        <p:nvSpPr>
          <p:cNvPr id="19" name="Oval 18"/>
          <p:cNvSpPr/>
          <p:nvPr/>
        </p:nvSpPr>
        <p:spPr>
          <a:xfrm>
            <a:off x="4369421" y="5961109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43393" y="6019463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27774" y="4866861"/>
            <a:ext cx="0" cy="478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27774" y="5345339"/>
            <a:ext cx="0" cy="518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669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Interest Rate Swaps</a:t>
            </a:r>
            <a:r>
              <a:rPr lang="hu-HU" dirty="0" smtClean="0"/>
              <a:t>: basically the swap of future interest payments</a:t>
            </a:r>
          </a:p>
          <a:p>
            <a:r>
              <a:rPr lang="hu-HU" dirty="0"/>
              <a:t>	</a:t>
            </a:r>
            <a:r>
              <a:rPr lang="hu-HU" dirty="0" smtClean="0"/>
              <a:t>Agreement between two parties in which one stream of future</a:t>
            </a:r>
          </a:p>
          <a:p>
            <a:r>
              <a:rPr lang="hu-HU" dirty="0"/>
              <a:t>	</a:t>
            </a:r>
            <a:r>
              <a:rPr lang="hu-HU" dirty="0" smtClean="0"/>
              <a:t>interest payments is exchanged for another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449859" y="2825579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PAYER</a:t>
            </a:r>
          </a:p>
          <a:p>
            <a:r>
              <a:rPr lang="hu-HU" dirty="0" smtClean="0"/>
              <a:t>agrees to pay a fixed-rate interest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0478" y="2825579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RECEIVER</a:t>
            </a:r>
          </a:p>
          <a:p>
            <a:r>
              <a:rPr lang="hu-HU" dirty="0" smtClean="0"/>
              <a:t>agrees </a:t>
            </a:r>
            <a:r>
              <a:rPr lang="hu-HU" dirty="0"/>
              <a:t>to pay floating-rate interest</a:t>
            </a:r>
          </a:p>
          <a:p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6804" y="4234248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334" y="6170139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220" y="38649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Rate(t)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72992" y="598547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2" name="Oval 11"/>
          <p:cNvSpPr/>
          <p:nvPr/>
        </p:nvSpPr>
        <p:spPr>
          <a:xfrm>
            <a:off x="1226686" y="4677714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4713710" y="4896525"/>
            <a:ext cx="4285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receiver benefits if interest rate falls: payer</a:t>
            </a:r>
          </a:p>
          <a:p>
            <a:r>
              <a:rPr lang="hu-HU" sz="1600" dirty="0"/>
              <a:t>p</a:t>
            </a:r>
            <a:r>
              <a:rPr lang="hu-HU" sz="1600" dirty="0" smtClean="0"/>
              <a:t>ays the difference between fixed rate and</a:t>
            </a:r>
          </a:p>
          <a:p>
            <a:r>
              <a:rPr lang="hu-HU" sz="1600" dirty="0"/>
              <a:t>t</a:t>
            </a:r>
            <a:r>
              <a:rPr lang="hu-HU" sz="1600" dirty="0" smtClean="0"/>
              <a:t>he floating rate !!!</a:t>
            </a:r>
            <a:endParaRPr lang="hu-HU" sz="1600" dirty="0"/>
          </a:p>
        </p:txBody>
      </p:sp>
      <p:sp>
        <p:nvSpPr>
          <p:cNvPr id="14" name="Oval 13"/>
          <p:cNvSpPr/>
          <p:nvPr/>
        </p:nvSpPr>
        <p:spPr>
          <a:xfrm>
            <a:off x="4369421" y="4684243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343393" y="4742597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27774" y="4866861"/>
            <a:ext cx="0" cy="478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27774" y="5345339"/>
            <a:ext cx="0" cy="518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276865" y="4761470"/>
            <a:ext cx="3155092" cy="1285103"/>
          </a:xfrm>
          <a:custGeom>
            <a:avLst/>
            <a:gdLst>
              <a:gd name="connsiteX0" fmla="*/ 0 w 3155092"/>
              <a:gd name="connsiteY0" fmla="*/ 0 h 1285103"/>
              <a:gd name="connsiteX1" fmla="*/ 82378 w 3155092"/>
              <a:gd name="connsiteY1" fmla="*/ 263611 h 1285103"/>
              <a:gd name="connsiteX2" fmla="*/ 214184 w 3155092"/>
              <a:gd name="connsiteY2" fmla="*/ 131806 h 1285103"/>
              <a:gd name="connsiteX3" fmla="*/ 337751 w 3155092"/>
              <a:gd name="connsiteY3" fmla="*/ 230660 h 1285103"/>
              <a:gd name="connsiteX4" fmla="*/ 510746 w 3155092"/>
              <a:gd name="connsiteY4" fmla="*/ 453081 h 1285103"/>
              <a:gd name="connsiteX5" fmla="*/ 667265 w 3155092"/>
              <a:gd name="connsiteY5" fmla="*/ 634314 h 1285103"/>
              <a:gd name="connsiteX6" fmla="*/ 939113 w 3155092"/>
              <a:gd name="connsiteY6" fmla="*/ 535460 h 1285103"/>
              <a:gd name="connsiteX7" fmla="*/ 963827 w 3155092"/>
              <a:gd name="connsiteY7" fmla="*/ 444844 h 1285103"/>
              <a:gd name="connsiteX8" fmla="*/ 1079157 w 3155092"/>
              <a:gd name="connsiteY8" fmla="*/ 321276 h 1285103"/>
              <a:gd name="connsiteX9" fmla="*/ 1128584 w 3155092"/>
              <a:gd name="connsiteY9" fmla="*/ 453081 h 1285103"/>
              <a:gd name="connsiteX10" fmla="*/ 1153297 w 3155092"/>
              <a:gd name="connsiteY10" fmla="*/ 683741 h 1285103"/>
              <a:gd name="connsiteX11" fmla="*/ 1210962 w 3155092"/>
              <a:gd name="connsiteY11" fmla="*/ 848498 h 1285103"/>
              <a:gd name="connsiteX12" fmla="*/ 1235676 w 3155092"/>
              <a:gd name="connsiteY12" fmla="*/ 955589 h 1285103"/>
              <a:gd name="connsiteX13" fmla="*/ 1334530 w 3155092"/>
              <a:gd name="connsiteY13" fmla="*/ 939114 h 1285103"/>
              <a:gd name="connsiteX14" fmla="*/ 1482811 w 3155092"/>
              <a:gd name="connsiteY14" fmla="*/ 832022 h 1285103"/>
              <a:gd name="connsiteX15" fmla="*/ 1664043 w 3155092"/>
              <a:gd name="connsiteY15" fmla="*/ 881449 h 1285103"/>
              <a:gd name="connsiteX16" fmla="*/ 1804086 w 3155092"/>
              <a:gd name="connsiteY16" fmla="*/ 963827 h 1285103"/>
              <a:gd name="connsiteX17" fmla="*/ 1878227 w 3155092"/>
              <a:gd name="connsiteY17" fmla="*/ 972065 h 1285103"/>
              <a:gd name="connsiteX18" fmla="*/ 1960605 w 3155092"/>
              <a:gd name="connsiteY18" fmla="*/ 708454 h 1285103"/>
              <a:gd name="connsiteX19" fmla="*/ 2034746 w 3155092"/>
              <a:gd name="connsiteY19" fmla="*/ 477795 h 1285103"/>
              <a:gd name="connsiteX20" fmla="*/ 2034746 w 3155092"/>
              <a:gd name="connsiteY20" fmla="*/ 477795 h 1285103"/>
              <a:gd name="connsiteX21" fmla="*/ 2166551 w 3155092"/>
              <a:gd name="connsiteY21" fmla="*/ 659027 h 1285103"/>
              <a:gd name="connsiteX22" fmla="*/ 2207740 w 3155092"/>
              <a:gd name="connsiteY22" fmla="*/ 939114 h 1285103"/>
              <a:gd name="connsiteX23" fmla="*/ 2215978 w 3155092"/>
              <a:gd name="connsiteY23" fmla="*/ 1013254 h 1285103"/>
              <a:gd name="connsiteX24" fmla="*/ 2240692 w 3155092"/>
              <a:gd name="connsiteY24" fmla="*/ 1128584 h 1285103"/>
              <a:gd name="connsiteX25" fmla="*/ 2281881 w 3155092"/>
              <a:gd name="connsiteY25" fmla="*/ 1210962 h 1285103"/>
              <a:gd name="connsiteX26" fmla="*/ 2323070 w 3155092"/>
              <a:gd name="connsiteY26" fmla="*/ 1285103 h 1285103"/>
              <a:gd name="connsiteX27" fmla="*/ 2331308 w 3155092"/>
              <a:gd name="connsiteY27" fmla="*/ 1136822 h 1285103"/>
              <a:gd name="connsiteX28" fmla="*/ 2364259 w 3155092"/>
              <a:gd name="connsiteY28" fmla="*/ 1021492 h 1285103"/>
              <a:gd name="connsiteX29" fmla="*/ 2397211 w 3155092"/>
              <a:gd name="connsiteY29" fmla="*/ 922638 h 1285103"/>
              <a:gd name="connsiteX30" fmla="*/ 2438400 w 3155092"/>
              <a:gd name="connsiteY30" fmla="*/ 873211 h 1285103"/>
              <a:gd name="connsiteX31" fmla="*/ 2496065 w 3155092"/>
              <a:gd name="connsiteY31" fmla="*/ 906162 h 1285103"/>
              <a:gd name="connsiteX32" fmla="*/ 2578443 w 3155092"/>
              <a:gd name="connsiteY32" fmla="*/ 1112108 h 1285103"/>
              <a:gd name="connsiteX33" fmla="*/ 2611394 w 3155092"/>
              <a:gd name="connsiteY33" fmla="*/ 1252152 h 1285103"/>
              <a:gd name="connsiteX34" fmla="*/ 2611394 w 3155092"/>
              <a:gd name="connsiteY34" fmla="*/ 1252152 h 1285103"/>
              <a:gd name="connsiteX35" fmla="*/ 2702011 w 3155092"/>
              <a:gd name="connsiteY35" fmla="*/ 1276865 h 1285103"/>
              <a:gd name="connsiteX36" fmla="*/ 2875005 w 3155092"/>
              <a:gd name="connsiteY36" fmla="*/ 1112108 h 1285103"/>
              <a:gd name="connsiteX37" fmla="*/ 3039762 w 3155092"/>
              <a:gd name="connsiteY37" fmla="*/ 1136822 h 1285103"/>
              <a:gd name="connsiteX38" fmla="*/ 3113903 w 3155092"/>
              <a:gd name="connsiteY38" fmla="*/ 1260389 h 1285103"/>
              <a:gd name="connsiteX39" fmla="*/ 3130378 w 3155092"/>
              <a:gd name="connsiteY39" fmla="*/ 1260389 h 1285103"/>
              <a:gd name="connsiteX40" fmla="*/ 3155092 w 3155092"/>
              <a:gd name="connsiteY40" fmla="*/ 1285103 h 1285103"/>
              <a:gd name="connsiteX41" fmla="*/ 3155092 w 3155092"/>
              <a:gd name="connsiteY41" fmla="*/ 1285103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55092" h="1285103">
                <a:moveTo>
                  <a:pt x="0" y="0"/>
                </a:moveTo>
                <a:lnTo>
                  <a:pt x="82378" y="263611"/>
                </a:lnTo>
                <a:lnTo>
                  <a:pt x="214184" y="131806"/>
                </a:lnTo>
                <a:lnTo>
                  <a:pt x="337751" y="230660"/>
                </a:lnTo>
                <a:lnTo>
                  <a:pt x="510746" y="453081"/>
                </a:lnTo>
                <a:lnTo>
                  <a:pt x="667265" y="634314"/>
                </a:lnTo>
                <a:lnTo>
                  <a:pt x="939113" y="535460"/>
                </a:lnTo>
                <a:lnTo>
                  <a:pt x="963827" y="444844"/>
                </a:lnTo>
                <a:lnTo>
                  <a:pt x="1079157" y="321276"/>
                </a:lnTo>
                <a:lnTo>
                  <a:pt x="1128584" y="453081"/>
                </a:lnTo>
                <a:lnTo>
                  <a:pt x="1153297" y="683741"/>
                </a:lnTo>
                <a:lnTo>
                  <a:pt x="1210962" y="848498"/>
                </a:lnTo>
                <a:lnTo>
                  <a:pt x="1235676" y="955589"/>
                </a:lnTo>
                <a:lnTo>
                  <a:pt x="1334530" y="939114"/>
                </a:lnTo>
                <a:lnTo>
                  <a:pt x="1482811" y="832022"/>
                </a:lnTo>
                <a:lnTo>
                  <a:pt x="1664043" y="881449"/>
                </a:lnTo>
                <a:lnTo>
                  <a:pt x="1804086" y="963827"/>
                </a:lnTo>
                <a:lnTo>
                  <a:pt x="1878227" y="972065"/>
                </a:lnTo>
                <a:lnTo>
                  <a:pt x="1960605" y="708454"/>
                </a:lnTo>
                <a:lnTo>
                  <a:pt x="2034746" y="477795"/>
                </a:lnTo>
                <a:lnTo>
                  <a:pt x="2034746" y="477795"/>
                </a:lnTo>
                <a:lnTo>
                  <a:pt x="2166551" y="659027"/>
                </a:lnTo>
                <a:lnTo>
                  <a:pt x="2207740" y="939114"/>
                </a:lnTo>
                <a:lnTo>
                  <a:pt x="2215978" y="1013254"/>
                </a:lnTo>
                <a:lnTo>
                  <a:pt x="2240692" y="1128584"/>
                </a:lnTo>
                <a:lnTo>
                  <a:pt x="2281881" y="1210962"/>
                </a:lnTo>
                <a:lnTo>
                  <a:pt x="2323070" y="1285103"/>
                </a:lnTo>
                <a:lnTo>
                  <a:pt x="2331308" y="1136822"/>
                </a:lnTo>
                <a:lnTo>
                  <a:pt x="2364259" y="1021492"/>
                </a:lnTo>
                <a:lnTo>
                  <a:pt x="2397211" y="922638"/>
                </a:lnTo>
                <a:lnTo>
                  <a:pt x="2438400" y="873211"/>
                </a:lnTo>
                <a:lnTo>
                  <a:pt x="2496065" y="906162"/>
                </a:lnTo>
                <a:lnTo>
                  <a:pt x="2578443" y="1112108"/>
                </a:lnTo>
                <a:lnTo>
                  <a:pt x="2611394" y="1252152"/>
                </a:lnTo>
                <a:lnTo>
                  <a:pt x="2611394" y="1252152"/>
                </a:lnTo>
                <a:lnTo>
                  <a:pt x="2702011" y="1276865"/>
                </a:lnTo>
                <a:lnTo>
                  <a:pt x="2875005" y="1112108"/>
                </a:lnTo>
                <a:lnTo>
                  <a:pt x="3039762" y="1136822"/>
                </a:lnTo>
                <a:lnTo>
                  <a:pt x="3113903" y="1260389"/>
                </a:lnTo>
                <a:lnTo>
                  <a:pt x="3130378" y="1260389"/>
                </a:lnTo>
                <a:lnTo>
                  <a:pt x="3155092" y="1285103"/>
                </a:lnTo>
                <a:lnTo>
                  <a:pt x="3155092" y="1285103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1226686" y="4675304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1915634" y="3505900"/>
            <a:ext cx="798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they agree to make payments to each other according to the rise and fall</a:t>
            </a:r>
          </a:p>
          <a:p>
            <a:r>
              <a:rPr lang="hu-HU" dirty="0"/>
              <a:t>	</a:t>
            </a:r>
            <a:r>
              <a:rPr lang="hu-HU" dirty="0" smtClean="0"/>
              <a:t>of the floating interest rate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2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7925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 smtClean="0"/>
              <a:t>it is very similar to future contracts</a:t>
            </a:r>
          </a:p>
          <a:p>
            <a:r>
              <a:rPr lang="hu-HU" dirty="0"/>
              <a:t>	</a:t>
            </a:r>
            <a:r>
              <a:rPr lang="hu-HU" dirty="0" smtClean="0"/>
              <a:t>For future contracts, the holder of the contract is </a:t>
            </a:r>
            <a:r>
              <a:rPr lang="hu-HU" i="1" dirty="0" smtClean="0"/>
              <a:t>obliged</a:t>
            </a:r>
          </a:p>
          <a:p>
            <a:r>
              <a:rPr lang="hu-HU" dirty="0"/>
              <a:t>	</a:t>
            </a:r>
            <a:r>
              <a:rPr lang="hu-HU" dirty="0" smtClean="0"/>
              <a:t>to trade the maturity of the contract </a:t>
            </a:r>
          </a:p>
          <a:p>
            <a:endParaRPr lang="hu-HU" dirty="0"/>
          </a:p>
          <a:p>
            <a:r>
              <a:rPr lang="hu-HU" dirty="0" smtClean="0"/>
              <a:t>	For options: the option gives the holder the </a:t>
            </a:r>
            <a:r>
              <a:rPr lang="hu-HU" i="1" dirty="0" smtClean="0"/>
              <a:t>right</a:t>
            </a:r>
            <a:r>
              <a:rPr lang="hu-HU" dirty="0" smtClean="0"/>
              <a:t> to trade in the</a:t>
            </a:r>
          </a:p>
          <a:p>
            <a:r>
              <a:rPr lang="hu-HU" dirty="0"/>
              <a:t>	</a:t>
            </a:r>
            <a:r>
              <a:rPr lang="hu-HU" dirty="0" smtClean="0"/>
              <a:t>future at a previously agreed price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BUT NO OBLIGATIONS AT ALL !!!</a:t>
            </a:r>
          </a:p>
          <a:p>
            <a:r>
              <a:rPr lang="hu-HU" b="1" dirty="0"/>
              <a:t>	</a:t>
            </a:r>
            <a:r>
              <a:rPr lang="hu-HU" b="1" dirty="0" smtClean="0"/>
              <a:t>	</a:t>
            </a:r>
          </a:p>
          <a:p>
            <a:r>
              <a:rPr lang="hu-HU" b="1" dirty="0"/>
              <a:t>	 </a:t>
            </a:r>
            <a:r>
              <a:rPr lang="hu-HU" b="1" dirty="0" smtClean="0"/>
              <a:t>  ~ </a:t>
            </a:r>
            <a:r>
              <a:rPr lang="hu-HU" dirty="0" smtClean="0"/>
              <a:t>so it the stock falls, we do not have to buy it after all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16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 smtClean="0"/>
              <a:t>it is very similar to future contracts</a:t>
            </a:r>
          </a:p>
          <a:p>
            <a:r>
              <a:rPr lang="hu-HU" dirty="0"/>
              <a:t>	</a:t>
            </a:r>
            <a:r>
              <a:rPr lang="hu-HU" dirty="0" smtClean="0"/>
              <a:t>For future contracts, the holder of the contract is </a:t>
            </a:r>
            <a:r>
              <a:rPr lang="hu-HU" i="1" dirty="0" smtClean="0"/>
              <a:t>obliged</a:t>
            </a:r>
          </a:p>
          <a:p>
            <a:r>
              <a:rPr lang="hu-HU" dirty="0"/>
              <a:t>	</a:t>
            </a:r>
            <a:r>
              <a:rPr lang="hu-HU" dirty="0" smtClean="0"/>
              <a:t>to trade the maturity of the contract </a:t>
            </a:r>
          </a:p>
          <a:p>
            <a:endParaRPr lang="hu-HU" dirty="0"/>
          </a:p>
          <a:p>
            <a:r>
              <a:rPr lang="hu-HU" dirty="0" smtClean="0"/>
              <a:t>	For options: the option gives the holder the </a:t>
            </a:r>
            <a:r>
              <a:rPr lang="hu-HU" i="1" dirty="0" smtClean="0"/>
              <a:t>right</a:t>
            </a:r>
            <a:r>
              <a:rPr lang="hu-HU" dirty="0" smtClean="0"/>
              <a:t> to trade in the</a:t>
            </a:r>
          </a:p>
          <a:p>
            <a:r>
              <a:rPr lang="hu-HU" dirty="0"/>
              <a:t>	</a:t>
            </a:r>
            <a:r>
              <a:rPr lang="hu-HU" dirty="0" smtClean="0"/>
              <a:t>future at a previously agreed price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1707" y="4020064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32237" y="5955955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123" y="3650732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27895" y="5771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3" name="Freeform 12"/>
          <p:cNvSpPr/>
          <p:nvPr/>
        </p:nvSpPr>
        <p:spPr>
          <a:xfrm>
            <a:off x="2133598" y="4477949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081589" y="5740396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5216086" y="5740389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90058" y="5798743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40207" y="577128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74439" y="4646141"/>
            <a:ext cx="0" cy="47847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74439" y="5124619"/>
            <a:ext cx="0" cy="5183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5825" y="4894126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investor makes a profit because</a:t>
            </a:r>
          </a:p>
          <a:p>
            <a:r>
              <a:rPr lang="hu-HU" sz="1400" dirty="0" smtClean="0"/>
              <a:t>the actual price is higher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2975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 smtClean="0"/>
              <a:t>it is very similar to future contracts</a:t>
            </a:r>
          </a:p>
          <a:p>
            <a:r>
              <a:rPr lang="hu-HU" dirty="0"/>
              <a:t>	</a:t>
            </a:r>
            <a:r>
              <a:rPr lang="hu-HU" dirty="0" smtClean="0"/>
              <a:t>For future contracts, the holder of the contract is </a:t>
            </a:r>
            <a:r>
              <a:rPr lang="hu-HU" i="1" dirty="0" smtClean="0"/>
              <a:t>obliged</a:t>
            </a:r>
          </a:p>
          <a:p>
            <a:r>
              <a:rPr lang="hu-HU" dirty="0"/>
              <a:t>	</a:t>
            </a:r>
            <a:r>
              <a:rPr lang="hu-HU" dirty="0" smtClean="0"/>
              <a:t>to trade the maturity of the contract </a:t>
            </a:r>
          </a:p>
          <a:p>
            <a:endParaRPr lang="hu-HU" dirty="0"/>
          </a:p>
          <a:p>
            <a:r>
              <a:rPr lang="hu-HU" dirty="0" smtClean="0"/>
              <a:t>	For options: the option gives the holder the </a:t>
            </a:r>
            <a:r>
              <a:rPr lang="hu-HU" i="1" dirty="0" smtClean="0"/>
              <a:t>right</a:t>
            </a:r>
            <a:r>
              <a:rPr lang="hu-HU" dirty="0" smtClean="0"/>
              <a:t> to trade in the</a:t>
            </a:r>
          </a:p>
          <a:p>
            <a:r>
              <a:rPr lang="hu-HU" dirty="0"/>
              <a:t>	</a:t>
            </a:r>
            <a:r>
              <a:rPr lang="hu-HU" dirty="0" smtClean="0"/>
              <a:t>future at a previously agreed price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5441520" y="4744130"/>
            <a:ext cx="3065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investor does not buy the stock </a:t>
            </a:r>
          </a:p>
          <a:p>
            <a:r>
              <a:rPr lang="hu-HU" sz="1400" dirty="0" smtClean="0"/>
              <a:t>because option is just the right not </a:t>
            </a:r>
          </a:p>
          <a:p>
            <a:r>
              <a:rPr lang="hu-HU" sz="1400" dirty="0"/>
              <a:t>t</a:t>
            </a:r>
            <a:r>
              <a:rPr lang="hu-HU" sz="1400" dirty="0" smtClean="0"/>
              <a:t>he obligation to buy !!!</a:t>
            </a:r>
            <a:endParaRPr lang="hu-HU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729945" y="4020064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40475" y="5955955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3361" y="3650732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36133" y="5771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36" name="Oval 35"/>
          <p:cNvSpPr/>
          <p:nvPr/>
        </p:nvSpPr>
        <p:spPr>
          <a:xfrm>
            <a:off x="2015685" y="5353219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5150182" y="5353212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124154" y="5411566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4303" y="53841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208535" y="5478171"/>
            <a:ext cx="0" cy="173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98074" y="5601727"/>
            <a:ext cx="10461" cy="271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2092409" y="4308389"/>
            <a:ext cx="3138616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 smtClean="0"/>
              <a:t>it is very similar to future contracts</a:t>
            </a:r>
          </a:p>
          <a:p>
            <a:r>
              <a:rPr lang="hu-HU" dirty="0"/>
              <a:t>	</a:t>
            </a:r>
            <a:r>
              <a:rPr lang="hu-HU" dirty="0" smtClean="0"/>
              <a:t>For future contracts, the holder of the contract is </a:t>
            </a:r>
            <a:r>
              <a:rPr lang="hu-HU" i="1" dirty="0" smtClean="0"/>
              <a:t>obliged</a:t>
            </a:r>
          </a:p>
          <a:p>
            <a:r>
              <a:rPr lang="hu-HU" dirty="0"/>
              <a:t>	</a:t>
            </a:r>
            <a:r>
              <a:rPr lang="hu-HU" dirty="0" smtClean="0"/>
              <a:t>to trade the maturity of the contract </a:t>
            </a:r>
          </a:p>
          <a:p>
            <a:endParaRPr lang="hu-HU" dirty="0"/>
          </a:p>
          <a:p>
            <a:r>
              <a:rPr lang="hu-HU" dirty="0" smtClean="0"/>
              <a:t>	For options: the option gives the holder the </a:t>
            </a:r>
            <a:r>
              <a:rPr lang="hu-HU" i="1" dirty="0" smtClean="0"/>
              <a:t>right</a:t>
            </a:r>
            <a:r>
              <a:rPr lang="hu-HU" dirty="0" smtClean="0"/>
              <a:t> to trade in the</a:t>
            </a:r>
          </a:p>
          <a:p>
            <a:r>
              <a:rPr lang="hu-HU" dirty="0"/>
              <a:t>	</a:t>
            </a:r>
            <a:r>
              <a:rPr lang="hu-HU" dirty="0" smtClean="0"/>
              <a:t>future at a previously agreed price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9945" y="4020064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40475" y="5955955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3361" y="3650732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6133" y="5771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4" name="Oval 13"/>
          <p:cNvSpPr/>
          <p:nvPr/>
        </p:nvSpPr>
        <p:spPr>
          <a:xfrm>
            <a:off x="2015685" y="5353219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5150182" y="5353212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24154" y="5411566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74303" y="53841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08535" y="5478171"/>
            <a:ext cx="0" cy="173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98074" y="5601727"/>
            <a:ext cx="10461" cy="271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092409" y="4308389"/>
            <a:ext cx="3138616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680047" y="3662058"/>
            <a:ext cx="434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How to calculate the price of an option?</a:t>
            </a:r>
          </a:p>
          <a:p>
            <a:r>
              <a:rPr lang="hu-HU" dirty="0"/>
              <a:t>	</a:t>
            </a:r>
            <a:r>
              <a:rPr lang="hu-HU" dirty="0" smtClean="0"/>
              <a:t>With </a:t>
            </a:r>
            <a:r>
              <a:rPr lang="hu-HU" b="1" dirty="0" smtClean="0"/>
              <a:t>Black-Scholes model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72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129075" y="2631987"/>
            <a:ext cx="793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Call option</a:t>
            </a:r>
            <a:r>
              <a:rPr lang="hu-HU" dirty="0" smtClean="0"/>
              <a:t>: this is the right to buy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11893" y="3397769"/>
            <a:ext cx="94995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you can buy a call option on </a:t>
            </a:r>
            <a:r>
              <a:rPr lang="hu-HU" b="1" dirty="0" smtClean="0"/>
              <a:t>IBM</a:t>
            </a:r>
            <a:r>
              <a:rPr lang="hu-HU" dirty="0" smtClean="0"/>
              <a:t>. It gives the right to buy </a:t>
            </a:r>
          </a:p>
          <a:p>
            <a:r>
              <a:rPr lang="hu-HU" dirty="0"/>
              <a:t>	</a:t>
            </a:r>
            <a:r>
              <a:rPr lang="hu-HU" dirty="0" smtClean="0"/>
              <a:t>one </a:t>
            </a:r>
            <a:r>
              <a:rPr lang="hu-HU" b="1" dirty="0" smtClean="0"/>
              <a:t>IBM</a:t>
            </a:r>
            <a:r>
              <a:rPr lang="hu-HU" dirty="0" smtClean="0"/>
              <a:t> stock for </a:t>
            </a:r>
            <a:r>
              <a:rPr lang="hu-HU" b="1" dirty="0" smtClean="0"/>
              <a:t>$30 </a:t>
            </a:r>
            <a:r>
              <a:rPr lang="hu-HU" dirty="0" smtClean="0"/>
              <a:t>in </a:t>
            </a:r>
            <a:r>
              <a:rPr lang="hu-HU" b="1" dirty="0" smtClean="0"/>
              <a:t>1</a:t>
            </a:r>
            <a:r>
              <a:rPr lang="hu-HU" dirty="0" smtClean="0"/>
              <a:t> month’s time. Today’s price is </a:t>
            </a:r>
            <a:r>
              <a:rPr lang="hu-HU" b="1" dirty="0" smtClean="0"/>
              <a:t>$25</a:t>
            </a:r>
          </a:p>
          <a:p>
            <a:endParaRPr lang="hu-HU" dirty="0"/>
          </a:p>
          <a:p>
            <a:r>
              <a:rPr lang="hu-HU" dirty="0" smtClean="0"/>
              <a:t>	Exercise price / strike price: </a:t>
            </a:r>
            <a:r>
              <a:rPr lang="hu-HU" b="1" dirty="0" smtClean="0"/>
              <a:t>E</a:t>
            </a:r>
            <a:r>
              <a:rPr lang="hu-HU" dirty="0" smtClean="0"/>
              <a:t> = $30</a:t>
            </a:r>
          </a:p>
          <a:p>
            <a:r>
              <a:rPr lang="hu-HU" dirty="0"/>
              <a:t>	</a:t>
            </a:r>
            <a:r>
              <a:rPr lang="hu-HU" dirty="0" smtClean="0"/>
              <a:t>Expriation date / expiry: </a:t>
            </a:r>
            <a:r>
              <a:rPr lang="hu-HU" b="1" dirty="0" smtClean="0"/>
              <a:t>T</a:t>
            </a:r>
            <a:r>
              <a:rPr lang="hu-HU" dirty="0" smtClean="0"/>
              <a:t> = 1 month’s time (when we can buy the underlying)</a:t>
            </a:r>
            <a:endParaRPr lang="hu-HU" b="1" dirty="0" smtClean="0"/>
          </a:p>
          <a:p>
            <a:r>
              <a:rPr lang="hu-HU" dirty="0"/>
              <a:t>	</a:t>
            </a:r>
            <a:r>
              <a:rPr lang="hu-HU" dirty="0" smtClean="0"/>
              <a:t>The actual stock price: it is changing all the time  </a:t>
            </a:r>
            <a:r>
              <a:rPr lang="hu-HU" b="1" dirty="0" smtClean="0"/>
              <a:t>S(t)</a:t>
            </a:r>
            <a:r>
              <a:rPr lang="hu-HU" dirty="0" smtClean="0"/>
              <a:t>  ... </a:t>
            </a:r>
            <a:r>
              <a:rPr lang="hu-HU" b="1" dirty="0" smtClean="0"/>
              <a:t>S(t=0)=$25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75442" y="5152095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max(S-E,0)  </a:t>
            </a:r>
            <a:r>
              <a:rPr lang="hu-HU" dirty="0" smtClean="0"/>
              <a:t>this is what the call option worth at expiry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573427" y="5626444"/>
            <a:ext cx="712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FOR A CALL OPTION: WE SPECULATE THAT THE STOCK WILL RISE </a:t>
            </a:r>
            <a:endParaRPr lang="hu-HU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Financial models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42768" y="1441622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are the problems concerning financial models?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07741" y="1996645"/>
            <a:ext cx="65453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Most of the models rely heavily on historical data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~ so we assume that the conditions are not going to change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// Markowitz-model, CAPM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We calculate the parameters of these models based on data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in the past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DYNAMIC MODELS MAY BE BETTER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  So maybe we should define how the parameters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evolve in the course of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90771" y="5502873"/>
                <a:ext cx="1683473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,…)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71" y="5502873"/>
                <a:ext cx="1683473" cy="619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88912" y="566111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 0</a:t>
            </a:r>
            <a:endParaRPr lang="hu-HU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56085" y="5788115"/>
            <a:ext cx="0" cy="158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15483" y="2899720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26013" y="5469923"/>
            <a:ext cx="3262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6564" y="251528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V(S,T)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23187" y="52852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7765" y="5208313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a</a:t>
            </a:r>
            <a:r>
              <a:rPr lang="hu-HU" sz="1400" dirty="0" smtClean="0"/>
              <a:t>ctual price</a:t>
            </a:r>
          </a:p>
          <a:p>
            <a:r>
              <a:rPr lang="hu-HU" sz="1400" dirty="0" smtClean="0"/>
              <a:t>of stock</a:t>
            </a:r>
            <a:endParaRPr lang="hu-H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5204" y="2438343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value of</a:t>
            </a:r>
          </a:p>
          <a:p>
            <a:r>
              <a:rPr lang="hu-HU" sz="1400" dirty="0"/>
              <a:t>t</a:t>
            </a:r>
            <a:r>
              <a:rPr lang="hu-HU" sz="1400" dirty="0" smtClean="0"/>
              <a:t>he option</a:t>
            </a:r>
            <a:endParaRPr lang="hu-HU" sz="1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15483" y="5717058"/>
            <a:ext cx="14416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57105" y="4236249"/>
            <a:ext cx="1480809" cy="14808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8209" y="5469923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n</a:t>
            </a:r>
            <a:r>
              <a:rPr lang="hu-HU" sz="1400" dirty="0" smtClean="0"/>
              <a:t>egative because we</a:t>
            </a:r>
          </a:p>
          <a:p>
            <a:r>
              <a:rPr lang="hu-HU" sz="1400" dirty="0"/>
              <a:t>p</a:t>
            </a:r>
            <a:r>
              <a:rPr lang="hu-HU" sz="1400" dirty="0" smtClean="0"/>
              <a:t>ay for the option</a:t>
            </a:r>
            <a:endParaRPr lang="hu-HU" sz="1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857105" y="5392352"/>
            <a:ext cx="0" cy="15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8379" y="4991261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S(t) = E </a:t>
            </a:r>
          </a:p>
          <a:p>
            <a:endParaRPr lang="hu-H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40380" y="3621387"/>
            <a:ext cx="379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Payoff-diagram for a call option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79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129075" y="2631987"/>
            <a:ext cx="781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Put option</a:t>
            </a:r>
            <a:r>
              <a:rPr lang="hu-HU" dirty="0" smtClean="0"/>
              <a:t>: this is the right to sell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11893" y="3397769"/>
            <a:ext cx="94995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you can buy a put option on </a:t>
            </a:r>
            <a:r>
              <a:rPr lang="hu-HU" b="1" dirty="0" smtClean="0"/>
              <a:t>IBM</a:t>
            </a:r>
            <a:r>
              <a:rPr lang="hu-HU" dirty="0" smtClean="0"/>
              <a:t>. It gives the right to sell</a:t>
            </a:r>
          </a:p>
          <a:p>
            <a:r>
              <a:rPr lang="hu-HU" dirty="0"/>
              <a:t>	</a:t>
            </a:r>
            <a:r>
              <a:rPr lang="hu-HU" dirty="0" smtClean="0"/>
              <a:t>one </a:t>
            </a:r>
            <a:r>
              <a:rPr lang="hu-HU" b="1" dirty="0" smtClean="0"/>
              <a:t>IBM</a:t>
            </a:r>
            <a:r>
              <a:rPr lang="hu-HU" dirty="0" smtClean="0"/>
              <a:t> stock for </a:t>
            </a:r>
            <a:r>
              <a:rPr lang="hu-HU" b="1" dirty="0" smtClean="0"/>
              <a:t>$30 </a:t>
            </a:r>
            <a:r>
              <a:rPr lang="hu-HU" dirty="0" smtClean="0"/>
              <a:t>in </a:t>
            </a:r>
            <a:r>
              <a:rPr lang="hu-HU" b="1" dirty="0" smtClean="0"/>
              <a:t>1</a:t>
            </a:r>
            <a:r>
              <a:rPr lang="hu-HU" dirty="0" smtClean="0"/>
              <a:t> month’s time. Today’s price is </a:t>
            </a:r>
            <a:r>
              <a:rPr lang="hu-HU" b="1" dirty="0" smtClean="0"/>
              <a:t>$25</a:t>
            </a:r>
          </a:p>
          <a:p>
            <a:endParaRPr lang="hu-HU" dirty="0"/>
          </a:p>
          <a:p>
            <a:r>
              <a:rPr lang="hu-HU" dirty="0" smtClean="0"/>
              <a:t>	Exercise price / strike price: </a:t>
            </a:r>
            <a:r>
              <a:rPr lang="hu-HU" b="1" dirty="0" smtClean="0"/>
              <a:t>E</a:t>
            </a:r>
            <a:r>
              <a:rPr lang="hu-HU" dirty="0" smtClean="0"/>
              <a:t> = $30</a:t>
            </a:r>
          </a:p>
          <a:p>
            <a:r>
              <a:rPr lang="hu-HU" dirty="0"/>
              <a:t>	</a:t>
            </a:r>
            <a:r>
              <a:rPr lang="hu-HU" dirty="0" smtClean="0"/>
              <a:t>Expriation date / expiry: </a:t>
            </a:r>
            <a:r>
              <a:rPr lang="hu-HU" b="1" dirty="0" smtClean="0"/>
              <a:t>T</a:t>
            </a:r>
            <a:r>
              <a:rPr lang="hu-HU" dirty="0" smtClean="0"/>
              <a:t> = 1 month’s time (when we can buy the underlying)</a:t>
            </a:r>
            <a:endParaRPr lang="hu-HU" b="1" dirty="0" smtClean="0"/>
          </a:p>
          <a:p>
            <a:r>
              <a:rPr lang="hu-HU" dirty="0"/>
              <a:t>	</a:t>
            </a:r>
            <a:r>
              <a:rPr lang="hu-HU" dirty="0" smtClean="0"/>
              <a:t>The actual stock price: it is changing all the time  </a:t>
            </a:r>
            <a:r>
              <a:rPr lang="hu-HU" b="1" dirty="0" smtClean="0"/>
              <a:t>S(t)</a:t>
            </a:r>
            <a:r>
              <a:rPr lang="hu-HU" dirty="0" smtClean="0"/>
              <a:t>  ... </a:t>
            </a:r>
            <a:r>
              <a:rPr lang="hu-HU" b="1" dirty="0" smtClean="0"/>
              <a:t>S(t=0)=$25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75442" y="5152095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max(E-S,0)  </a:t>
            </a:r>
            <a:r>
              <a:rPr lang="hu-HU" dirty="0" smtClean="0"/>
              <a:t>this is what the put option worth at expiry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573427" y="5626444"/>
            <a:ext cx="702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FOR A PUT OPTION: WE SPECULATE THAT THE STOCK WILL FALL</a:t>
            </a:r>
            <a:endParaRPr lang="hu-HU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129075" y="2631987"/>
            <a:ext cx="781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Put option</a:t>
            </a:r>
            <a:r>
              <a:rPr lang="hu-HU" dirty="0" smtClean="0"/>
              <a:t>: this is the right to sell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597" y="3723499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0127" y="5659390"/>
            <a:ext cx="40447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013" y="3354167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30683" y="547472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5" name="Oval 14"/>
          <p:cNvSpPr/>
          <p:nvPr/>
        </p:nvSpPr>
        <p:spPr>
          <a:xfrm>
            <a:off x="895337" y="5056654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029834" y="5056647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03806" y="5115001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3955" y="50875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88187" y="5181606"/>
            <a:ext cx="0" cy="1736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77726" y="5305162"/>
            <a:ext cx="10461" cy="2718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972061" y="4011824"/>
            <a:ext cx="3138616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123933" y="3723499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34463" y="5659390"/>
            <a:ext cx="4003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7349" y="3354167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873277" y="547472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26" name="Freeform 25"/>
          <p:cNvSpPr/>
          <p:nvPr/>
        </p:nvSpPr>
        <p:spPr>
          <a:xfrm>
            <a:off x="5535824" y="4181384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5483815" y="5443831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8618312" y="5443824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592284" y="5502178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74072" y="51616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676665" y="4349576"/>
            <a:ext cx="0" cy="478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676665" y="4828054"/>
            <a:ext cx="0" cy="51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27462" y="570881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t</a:t>
            </a:r>
            <a:r>
              <a:rPr lang="hu-HU" sz="1400" dirty="0" smtClean="0"/>
              <a:t>his is how you can make</a:t>
            </a:r>
          </a:p>
          <a:p>
            <a:r>
              <a:rPr lang="hu-HU" sz="1400" dirty="0" smtClean="0"/>
              <a:t>money with put options</a:t>
            </a:r>
            <a:endParaRPr lang="hu-H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01326" y="5715686"/>
            <a:ext cx="2449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y</a:t>
            </a:r>
            <a:r>
              <a:rPr lang="hu-HU" sz="1400" dirty="0" smtClean="0"/>
              <a:t>ou would loose money: you</a:t>
            </a:r>
          </a:p>
          <a:p>
            <a:r>
              <a:rPr lang="hu-HU" sz="1400" dirty="0"/>
              <a:t>d</a:t>
            </a:r>
            <a:r>
              <a:rPr lang="hu-HU" sz="1400" dirty="0" smtClean="0"/>
              <a:t>o not sell the underlying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7234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15483" y="2899720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26013" y="5469923"/>
            <a:ext cx="3262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6564" y="251528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V(S,T)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23187" y="52852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7765" y="5208313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a</a:t>
            </a:r>
            <a:r>
              <a:rPr lang="hu-HU" sz="1400" dirty="0" smtClean="0"/>
              <a:t>ctual price</a:t>
            </a:r>
          </a:p>
          <a:p>
            <a:r>
              <a:rPr lang="hu-HU" sz="1400" dirty="0" smtClean="0"/>
              <a:t>of stock</a:t>
            </a:r>
            <a:endParaRPr lang="hu-H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5204" y="2438343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value of</a:t>
            </a:r>
          </a:p>
          <a:p>
            <a:r>
              <a:rPr lang="hu-HU" sz="1400" dirty="0"/>
              <a:t>t</a:t>
            </a:r>
            <a:r>
              <a:rPr lang="hu-HU" sz="1400" dirty="0" smtClean="0"/>
              <a:t>he option</a:t>
            </a:r>
            <a:endParaRPr lang="hu-HU" sz="1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57105" y="5706818"/>
            <a:ext cx="14416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2211" y="5784390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n</a:t>
            </a:r>
            <a:r>
              <a:rPr lang="hu-HU" sz="1400" dirty="0" smtClean="0"/>
              <a:t>egative because we</a:t>
            </a:r>
          </a:p>
          <a:p>
            <a:r>
              <a:rPr lang="hu-HU" sz="1400" dirty="0"/>
              <a:t>p</a:t>
            </a:r>
            <a:r>
              <a:rPr lang="hu-HU" sz="1400" dirty="0" smtClean="0"/>
              <a:t>ay for the option</a:t>
            </a:r>
            <a:endParaRPr lang="hu-HU" sz="1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857105" y="5392352"/>
            <a:ext cx="0" cy="15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8379" y="4991261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S(t) = E </a:t>
            </a:r>
          </a:p>
          <a:p>
            <a:endParaRPr lang="hu-HU" sz="1400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425725" y="4275438"/>
            <a:ext cx="1431381" cy="14313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40380" y="3621387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Payoff-diagram for a put option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82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940908" y="2487827"/>
            <a:ext cx="5774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know the </a:t>
            </a:r>
            <a:r>
              <a:rPr lang="hu-HU" b="1" dirty="0" smtClean="0">
                <a:sym typeface="Wingdings" panose="05000000000000000000" pitchFamily="2" charset="2"/>
              </a:rPr>
              <a:t>V(S,t)</a:t>
            </a:r>
            <a:r>
              <a:rPr lang="hu-HU" dirty="0" smtClean="0">
                <a:sym typeface="Wingdings" panose="05000000000000000000" pitchFamily="2" charset="2"/>
              </a:rPr>
              <a:t> value of the option at expiry so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hen </a:t>
            </a:r>
            <a:r>
              <a:rPr lang="hu-HU" b="1" dirty="0" smtClean="0">
                <a:sym typeface="Wingdings" panose="05000000000000000000" pitchFamily="2" charset="2"/>
              </a:rPr>
              <a:t>t=T</a:t>
            </a:r>
            <a:r>
              <a:rPr lang="hu-HU" dirty="0" smtClean="0">
                <a:sym typeface="Wingdings" panose="05000000000000000000" pitchFamily="2" charset="2"/>
              </a:rPr>
              <a:t>. But what if </a:t>
            </a:r>
            <a:r>
              <a:rPr lang="hu-HU" b="1" dirty="0" smtClean="0">
                <a:sym typeface="Wingdings" panose="05000000000000000000" pitchFamily="2" charset="2"/>
              </a:rPr>
              <a:t>t&lt;T</a:t>
            </a:r>
            <a:r>
              <a:rPr lang="hu-HU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0908" y="3278659"/>
            <a:ext cx="644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know for sure that the </a:t>
            </a:r>
            <a:r>
              <a:rPr lang="hu-HU" b="1" dirty="0" smtClean="0">
                <a:sym typeface="Wingdings" panose="05000000000000000000" pitchFamily="2" charset="2"/>
              </a:rPr>
              <a:t>V(S,t)</a:t>
            </a:r>
            <a:r>
              <a:rPr lang="hu-HU" dirty="0" smtClean="0">
                <a:sym typeface="Wingdings" panose="05000000000000000000" pitchFamily="2" charset="2"/>
              </a:rPr>
              <a:t> option value depends on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undelying stock </a:t>
            </a:r>
            <a:r>
              <a:rPr lang="hu-HU" b="1" dirty="0">
                <a:sym typeface="Wingdings" panose="05000000000000000000" pitchFamily="2" charset="2"/>
              </a:rPr>
              <a:t>S(t)</a:t>
            </a:r>
            <a:r>
              <a:rPr lang="hu-HU" dirty="0" smtClean="0">
                <a:sym typeface="Wingdings" panose="05000000000000000000" pitchFamily="2" charset="2"/>
              </a:rPr>
              <a:t> value and time </a:t>
            </a:r>
            <a:r>
              <a:rPr lang="hu-HU" b="1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134163" y="4003589"/>
            <a:ext cx="361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American and European options: </a:t>
            </a:r>
          </a:p>
          <a:p>
            <a:r>
              <a:rPr lang="hu-HU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2768" y="4401400"/>
            <a:ext cx="6941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dirty="0" smtClean="0"/>
              <a:t>American Option: may be exercised at any t&lt;T time </a:t>
            </a:r>
          </a:p>
          <a:p>
            <a:r>
              <a:rPr lang="hu-HU" dirty="0"/>
              <a:t>	</a:t>
            </a:r>
            <a:r>
              <a:rPr lang="hu-HU" dirty="0" smtClean="0"/>
              <a:t>before expiration date</a:t>
            </a:r>
          </a:p>
          <a:p>
            <a:endParaRPr lang="hu-HU" dirty="0"/>
          </a:p>
          <a:p>
            <a:r>
              <a:rPr lang="hu-HU" b="1" dirty="0" smtClean="0"/>
              <a:t>2.) </a:t>
            </a:r>
            <a:r>
              <a:rPr lang="hu-HU" dirty="0" smtClean="0"/>
              <a:t>European Option: this type of option can be exercised only at</a:t>
            </a:r>
          </a:p>
          <a:p>
            <a:r>
              <a:rPr lang="hu-HU" dirty="0"/>
              <a:t>	</a:t>
            </a:r>
            <a:r>
              <a:rPr lang="hu-HU" dirty="0" smtClean="0"/>
              <a:t>the expiration date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22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46422" y="1589903"/>
            <a:ext cx="60580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are </a:t>
            </a:r>
            <a:r>
              <a:rPr lang="hu-HU" b="1" u="sng" dirty="0" smtClean="0"/>
              <a:t>three important forms of analysis </a:t>
            </a:r>
            <a:r>
              <a:rPr lang="hu-HU" dirty="0" smtClean="0"/>
              <a:t>in finance: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b="1" dirty="0" smtClean="0"/>
              <a:t>1.) </a:t>
            </a:r>
            <a:r>
              <a:rPr lang="hu-HU" dirty="0" smtClean="0"/>
              <a:t>fundamental analysis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b="1" dirty="0" smtClean="0"/>
              <a:t>2.) </a:t>
            </a:r>
            <a:r>
              <a:rPr lang="hu-HU" dirty="0" smtClean="0"/>
              <a:t>technical analysis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3.) </a:t>
            </a:r>
            <a:r>
              <a:rPr lang="hu-HU" dirty="0" smtClean="0"/>
              <a:t>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40859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08670" y="1392194"/>
            <a:ext cx="2834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1.) fundamental analysis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5518" y="1829491"/>
            <a:ext cx="77835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Fundamental analysis is about in-depth study of the given company</a:t>
            </a:r>
          </a:p>
          <a:p>
            <a:r>
              <a:rPr lang="hu-HU" dirty="0"/>
              <a:t>	</a:t>
            </a:r>
            <a:r>
              <a:rPr lang="hu-HU" dirty="0" smtClean="0"/>
              <a:t>~ management teams, product/service, </a:t>
            </a:r>
          </a:p>
          <a:p>
            <a:r>
              <a:rPr lang="hu-HU" dirty="0"/>
              <a:t>	</a:t>
            </a:r>
            <a:r>
              <a:rPr lang="hu-HU" dirty="0" smtClean="0"/>
              <a:t>	balance sheets, competitors ...</a:t>
            </a:r>
          </a:p>
          <a:p>
            <a:endParaRPr lang="hu-HU" dirty="0"/>
          </a:p>
          <a:p>
            <a:r>
              <a:rPr lang="hu-HU" dirty="0" smtClean="0"/>
              <a:t>	We take these factors </a:t>
            </a:r>
            <a:r>
              <a:rPr lang="hu-HU" dirty="0" smtClean="0">
                <a:sym typeface="Wingdings" panose="05000000000000000000" pitchFamily="2" charset="2"/>
              </a:rPr>
              <a:t> and predict the stock price according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to the „intrinsic value” of a company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IT IS EXTREMELY HARD TO DO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We may have a good model for the value of a given company: we can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make money. Rest of the world should see the mispricings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as well and this may never happen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8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08670" y="1392194"/>
            <a:ext cx="2462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2.) technical analysis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5518" y="1829491"/>
            <a:ext cx="7460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opposite of fundamental analysis: this approach does not</a:t>
            </a:r>
          </a:p>
          <a:p>
            <a:r>
              <a:rPr lang="hu-HU" dirty="0"/>
              <a:t>	</a:t>
            </a:r>
            <a:r>
              <a:rPr lang="hu-HU" dirty="0" smtClean="0"/>
              <a:t>care about the company </a:t>
            </a:r>
          </a:p>
          <a:p>
            <a:r>
              <a:rPr lang="hu-HU" dirty="0" smtClean="0"/>
              <a:t>		~ all the information is contained within its stock </a:t>
            </a:r>
          </a:p>
          <a:p>
            <a:endParaRPr lang="hu-HU" dirty="0"/>
          </a:p>
          <a:p>
            <a:r>
              <a:rPr lang="hu-HU" b="1" dirty="0" smtClean="0"/>
              <a:t>	TECHNICAL ANALYSIS IS ABOUT HISTORICAL DATA !!!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45963" y="3420950"/>
            <a:ext cx="677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to analyse historical data, look for specific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patterns in the share price to make predictions accordingly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130379" y="4157378"/>
            <a:ext cx="65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For example</a:t>
            </a:r>
            <a:r>
              <a:rPr lang="hu-HU" dirty="0" smtClean="0"/>
              <a:t>: </a:t>
            </a:r>
            <a:r>
              <a:rPr lang="hu-HU" b="1" dirty="0" smtClean="0"/>
              <a:t>machine learning algorithms</a:t>
            </a:r>
            <a:r>
              <a:rPr lang="hu-HU" dirty="0" smtClean="0"/>
              <a:t>,</a:t>
            </a:r>
            <a:r>
              <a:rPr lang="hu-HU" b="1" dirty="0" smtClean="0"/>
              <a:t> neural networks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675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08670" y="1392194"/>
            <a:ext cx="2789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3.) quantitative analysis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5518" y="1829491"/>
            <a:ext cx="7762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Quantitative analysis has an assumption: all financial quantities such as</a:t>
            </a:r>
          </a:p>
          <a:p>
            <a:r>
              <a:rPr lang="hu-HU" dirty="0"/>
              <a:t>	</a:t>
            </a:r>
            <a:r>
              <a:rPr lang="hu-HU" dirty="0" smtClean="0"/>
              <a:t>stock prices or interest rates has random behavior </a:t>
            </a:r>
          </a:p>
          <a:p>
            <a:endParaRPr lang="hu-HU" dirty="0"/>
          </a:p>
          <a:p>
            <a:r>
              <a:rPr lang="hu-HU" dirty="0" smtClean="0"/>
              <a:t>	  	We have to use randomness in our models:</a:t>
            </a:r>
          </a:p>
          <a:p>
            <a:r>
              <a:rPr lang="hu-HU" dirty="0"/>
              <a:t>	</a:t>
            </a:r>
            <a:r>
              <a:rPr lang="hu-HU" dirty="0" smtClean="0"/>
              <a:t>		~ stochastic calculus and stochastic</a:t>
            </a:r>
          </a:p>
          <a:p>
            <a:r>
              <a:rPr lang="hu-HU" dirty="0"/>
              <a:t>	</a:t>
            </a:r>
            <a:r>
              <a:rPr lang="hu-HU" dirty="0" smtClean="0"/>
              <a:t>			differential equations are needed !!! </a:t>
            </a:r>
          </a:p>
        </p:txBody>
      </p:sp>
    </p:spTree>
    <p:extLst>
      <p:ext uri="{BB962C8B-B14F-4D97-AF65-F5344CB8AC3E}">
        <p14:creationId xmlns:p14="http://schemas.microsoft.com/office/powerpoint/2010/main" val="1664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27297" y="1937308"/>
            <a:ext cx="1655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7964" y="155283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S(t+1)  -  S(t)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88864" y="19442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8910" y="1745734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 R(t)   </a:t>
            </a:r>
            <a:r>
              <a:rPr lang="hu-HU" dirty="0" smtClean="0"/>
              <a:t>return in the interval </a:t>
            </a:r>
            <a:r>
              <a:rPr lang="hu-HU" b="1" dirty="0" smtClean="0"/>
              <a:t>[t,t+1]</a:t>
            </a:r>
            <a:endParaRPr lang="hu-HU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8" y="2396505"/>
            <a:ext cx="3871792" cy="2889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0637" y="2581171"/>
            <a:ext cx="5565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As we have seen the daily returns (monthly returns)</a:t>
            </a:r>
          </a:p>
          <a:p>
            <a:r>
              <a:rPr lang="hu-HU" dirty="0" smtClean="0"/>
              <a:t>has approximately normal distribution !!!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n</a:t>
            </a:r>
            <a:r>
              <a:rPr lang="hu-HU" dirty="0" smtClean="0">
                <a:sym typeface="Wingdings" panose="05000000000000000000" pitchFamily="2" charset="2"/>
              </a:rPr>
              <a:t>ormal distributions can be defined by two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parameters: mean and variance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returns can be defined by these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parameters as well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688864" y="5285830"/>
            <a:ext cx="4988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R(t) = mean + x * standard deviation</a:t>
            </a:r>
          </a:p>
          <a:p>
            <a:r>
              <a:rPr lang="hu-HU" b="1" dirty="0"/>
              <a:t>	</a:t>
            </a:r>
            <a:endParaRPr lang="hu-HU" b="1" dirty="0" smtClean="0"/>
          </a:p>
          <a:p>
            <a:r>
              <a:rPr lang="hu-HU" b="1" dirty="0"/>
              <a:t>  </a:t>
            </a:r>
            <a:r>
              <a:rPr lang="hu-HU" b="1" dirty="0" smtClean="0"/>
              <a:t> </a:t>
            </a:r>
            <a:r>
              <a:rPr lang="hu-HU" dirty="0" smtClean="0"/>
              <a:t>~ we can define return as a random variable</a:t>
            </a:r>
          </a:p>
          <a:p>
            <a:r>
              <a:rPr lang="hu-HU" dirty="0"/>
              <a:t>	</a:t>
            </a:r>
            <a:r>
              <a:rPr lang="hu-HU" dirty="0" smtClean="0"/>
              <a:t>drawn from a normal distribution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94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85103" y="1930400"/>
            <a:ext cx="584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Stocks or shares are the ownership of a small </a:t>
            </a:r>
          </a:p>
          <a:p>
            <a:r>
              <a:rPr lang="hu-HU" dirty="0"/>
              <a:t>	</a:t>
            </a:r>
            <a:r>
              <a:rPr lang="hu-HU" dirty="0" smtClean="0"/>
              <a:t>	piece of a company !!!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869689" y="2940908"/>
            <a:ext cx="6211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if you have a good idea: you can raise capital by selling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</a:t>
            </a:r>
            <a:r>
              <a:rPr lang="hu-HU" dirty="0" smtClean="0">
                <a:sym typeface="Wingdings" panose="05000000000000000000" pitchFamily="2" charset="2"/>
              </a:rPr>
              <a:t>ff future profits in the form of shares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This is how most of the startups begin !!!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9689" y="3951416"/>
            <a:ext cx="7510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investor or shareholder gives you cash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In return he gets a contract stating how much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of the company he owns  ~ and this is exactly what stocks are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THIS IS HOW SMALL COMPANIES BEGIN !!!</a:t>
            </a:r>
            <a:endParaRPr lang="hu-HU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25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779481" y="1405808"/>
            <a:ext cx="4988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R(t) = mean + x * standard deviation</a:t>
            </a:r>
          </a:p>
          <a:p>
            <a:r>
              <a:rPr lang="hu-HU" b="1" dirty="0"/>
              <a:t>	</a:t>
            </a:r>
            <a:endParaRPr lang="hu-HU" b="1" dirty="0" smtClean="0"/>
          </a:p>
          <a:p>
            <a:r>
              <a:rPr lang="hu-HU" b="1" dirty="0"/>
              <a:t>  </a:t>
            </a:r>
            <a:r>
              <a:rPr lang="hu-HU" b="1" dirty="0" smtClean="0"/>
              <a:t> </a:t>
            </a:r>
            <a:r>
              <a:rPr lang="hu-HU" dirty="0" smtClean="0"/>
              <a:t>~ we can define return as a random variable</a:t>
            </a:r>
          </a:p>
          <a:p>
            <a:r>
              <a:rPr lang="hu-HU" dirty="0"/>
              <a:t>	</a:t>
            </a:r>
            <a:r>
              <a:rPr lang="hu-HU" dirty="0" smtClean="0"/>
              <a:t>drawn from a normal distribution  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60391" y="2883244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70921" y="5766485"/>
            <a:ext cx="39706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59460" y="4698311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2846174" y="4267200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2758" y="3988194"/>
            <a:ext cx="1895285" cy="7084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41556" y="556191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91537" y="25091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18877" y="484893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asset today</a:t>
            </a:r>
            <a:endParaRPr lang="hu-H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59460" y="3664776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asset </a:t>
            </a:r>
          </a:p>
          <a:p>
            <a:r>
              <a:rPr lang="hu-HU" sz="1600" dirty="0" smtClean="0"/>
              <a:t>tomorrow</a:t>
            </a:r>
            <a:endParaRPr lang="hu-HU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49662" y="4358898"/>
            <a:ext cx="696512" cy="37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53016" y="2759392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 </a:t>
            </a:r>
            <a:r>
              <a:rPr lang="hu-HU" b="1" dirty="0" smtClean="0"/>
              <a:t>S(t)</a:t>
            </a:r>
            <a:r>
              <a:rPr lang="hu-HU" dirty="0" smtClean="0"/>
              <a:t> can be described by a </a:t>
            </a:r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b="1" dirty="0" smtClean="0"/>
              <a:t>W(t) </a:t>
            </a:r>
            <a:r>
              <a:rPr lang="hu-HU" dirty="0" smtClean="0"/>
              <a:t>random walk !!!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4909752" y="3580595"/>
            <a:ext cx="3863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W(t) </a:t>
            </a:r>
            <a:r>
              <a:rPr lang="hu-HU" dirty="0" smtClean="0">
                <a:sym typeface="Wingdings" panose="05000000000000000000" pitchFamily="2" charset="2"/>
              </a:rPr>
              <a:t>has continuous sample path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has independent and normally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distributed increments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30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24218" y="2586683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34748" y="5469924"/>
            <a:ext cx="57233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5054" y="52852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6" name="Freeform 5"/>
          <p:cNvSpPr/>
          <p:nvPr/>
        </p:nvSpPr>
        <p:spPr>
          <a:xfrm>
            <a:off x="2413689" y="2749378"/>
            <a:ext cx="4440194" cy="2207740"/>
          </a:xfrm>
          <a:custGeom>
            <a:avLst/>
            <a:gdLst>
              <a:gd name="connsiteX0" fmla="*/ 0 w 4440194"/>
              <a:gd name="connsiteY0" fmla="*/ 2207740 h 2207740"/>
              <a:gd name="connsiteX1" fmla="*/ 131805 w 4440194"/>
              <a:gd name="connsiteY1" fmla="*/ 1902940 h 2207740"/>
              <a:gd name="connsiteX2" fmla="*/ 164756 w 4440194"/>
              <a:gd name="connsiteY2" fmla="*/ 1993556 h 2207740"/>
              <a:gd name="connsiteX3" fmla="*/ 230659 w 4440194"/>
              <a:gd name="connsiteY3" fmla="*/ 1878227 h 2207740"/>
              <a:gd name="connsiteX4" fmla="*/ 354227 w 4440194"/>
              <a:gd name="connsiteY4" fmla="*/ 1688756 h 2207740"/>
              <a:gd name="connsiteX5" fmla="*/ 370702 w 4440194"/>
              <a:gd name="connsiteY5" fmla="*/ 1589902 h 2207740"/>
              <a:gd name="connsiteX6" fmla="*/ 411891 w 4440194"/>
              <a:gd name="connsiteY6" fmla="*/ 1482811 h 2207740"/>
              <a:gd name="connsiteX7" fmla="*/ 420129 w 4440194"/>
              <a:gd name="connsiteY7" fmla="*/ 1565189 h 2207740"/>
              <a:gd name="connsiteX8" fmla="*/ 420129 w 4440194"/>
              <a:gd name="connsiteY8" fmla="*/ 1828800 h 2207740"/>
              <a:gd name="connsiteX9" fmla="*/ 486032 w 4440194"/>
              <a:gd name="connsiteY9" fmla="*/ 1952367 h 2207740"/>
              <a:gd name="connsiteX10" fmla="*/ 510745 w 4440194"/>
              <a:gd name="connsiteY10" fmla="*/ 1853513 h 2207740"/>
              <a:gd name="connsiteX11" fmla="*/ 609600 w 4440194"/>
              <a:gd name="connsiteY11" fmla="*/ 1614616 h 2207740"/>
              <a:gd name="connsiteX12" fmla="*/ 683740 w 4440194"/>
              <a:gd name="connsiteY12" fmla="*/ 1729946 h 2207740"/>
              <a:gd name="connsiteX13" fmla="*/ 815545 w 4440194"/>
              <a:gd name="connsiteY13" fmla="*/ 1565189 h 2207740"/>
              <a:gd name="connsiteX14" fmla="*/ 914400 w 4440194"/>
              <a:gd name="connsiteY14" fmla="*/ 1285102 h 2207740"/>
              <a:gd name="connsiteX15" fmla="*/ 1054443 w 4440194"/>
              <a:gd name="connsiteY15" fmla="*/ 1103870 h 2207740"/>
              <a:gd name="connsiteX16" fmla="*/ 1062681 w 4440194"/>
              <a:gd name="connsiteY16" fmla="*/ 1194486 h 2207740"/>
              <a:gd name="connsiteX17" fmla="*/ 1095632 w 4440194"/>
              <a:gd name="connsiteY17" fmla="*/ 1301578 h 2207740"/>
              <a:gd name="connsiteX18" fmla="*/ 1145059 w 4440194"/>
              <a:gd name="connsiteY18" fmla="*/ 1458097 h 2207740"/>
              <a:gd name="connsiteX19" fmla="*/ 1219200 w 4440194"/>
              <a:gd name="connsiteY19" fmla="*/ 1598140 h 2207740"/>
              <a:gd name="connsiteX20" fmla="*/ 1293340 w 4440194"/>
              <a:gd name="connsiteY20" fmla="*/ 1631092 h 2207740"/>
              <a:gd name="connsiteX21" fmla="*/ 1416908 w 4440194"/>
              <a:gd name="connsiteY21" fmla="*/ 1540475 h 2207740"/>
              <a:gd name="connsiteX22" fmla="*/ 1499286 w 4440194"/>
              <a:gd name="connsiteY22" fmla="*/ 1334529 h 2207740"/>
              <a:gd name="connsiteX23" fmla="*/ 1606378 w 4440194"/>
              <a:gd name="connsiteY23" fmla="*/ 1276865 h 2207740"/>
              <a:gd name="connsiteX24" fmla="*/ 1705232 w 4440194"/>
              <a:gd name="connsiteY24" fmla="*/ 1416908 h 2207740"/>
              <a:gd name="connsiteX25" fmla="*/ 1837037 w 4440194"/>
              <a:gd name="connsiteY25" fmla="*/ 1688756 h 2207740"/>
              <a:gd name="connsiteX26" fmla="*/ 1911178 w 4440194"/>
              <a:gd name="connsiteY26" fmla="*/ 1878227 h 2207740"/>
              <a:gd name="connsiteX27" fmla="*/ 1993556 w 4440194"/>
              <a:gd name="connsiteY27" fmla="*/ 1812324 h 2207740"/>
              <a:gd name="connsiteX28" fmla="*/ 2018270 w 4440194"/>
              <a:gd name="connsiteY28" fmla="*/ 1647567 h 2207740"/>
              <a:gd name="connsiteX29" fmla="*/ 2075935 w 4440194"/>
              <a:gd name="connsiteY29" fmla="*/ 1581665 h 2207740"/>
              <a:gd name="connsiteX30" fmla="*/ 2174789 w 4440194"/>
              <a:gd name="connsiteY30" fmla="*/ 1581665 h 2207740"/>
              <a:gd name="connsiteX31" fmla="*/ 2405448 w 4440194"/>
              <a:gd name="connsiteY31" fmla="*/ 1425146 h 2207740"/>
              <a:gd name="connsiteX32" fmla="*/ 2496064 w 4440194"/>
              <a:gd name="connsiteY32" fmla="*/ 1178011 h 2207740"/>
              <a:gd name="connsiteX33" fmla="*/ 2594918 w 4440194"/>
              <a:gd name="connsiteY33" fmla="*/ 972065 h 2207740"/>
              <a:gd name="connsiteX34" fmla="*/ 2660821 w 4440194"/>
              <a:gd name="connsiteY34" fmla="*/ 955589 h 2207740"/>
              <a:gd name="connsiteX35" fmla="*/ 2800864 w 4440194"/>
              <a:gd name="connsiteY35" fmla="*/ 1062681 h 2207740"/>
              <a:gd name="connsiteX36" fmla="*/ 2891481 w 4440194"/>
              <a:gd name="connsiteY36" fmla="*/ 1029729 h 2207740"/>
              <a:gd name="connsiteX37" fmla="*/ 3039762 w 4440194"/>
              <a:gd name="connsiteY37" fmla="*/ 716692 h 2207740"/>
              <a:gd name="connsiteX38" fmla="*/ 3105664 w 4440194"/>
              <a:gd name="connsiteY38" fmla="*/ 436605 h 2207740"/>
              <a:gd name="connsiteX39" fmla="*/ 3155091 w 4440194"/>
              <a:gd name="connsiteY39" fmla="*/ 197708 h 2207740"/>
              <a:gd name="connsiteX40" fmla="*/ 3212756 w 4440194"/>
              <a:gd name="connsiteY40" fmla="*/ 0 h 2207740"/>
              <a:gd name="connsiteX41" fmla="*/ 3245708 w 4440194"/>
              <a:gd name="connsiteY41" fmla="*/ 98854 h 2207740"/>
              <a:gd name="connsiteX42" fmla="*/ 3278659 w 4440194"/>
              <a:gd name="connsiteY42" fmla="*/ 321275 h 2207740"/>
              <a:gd name="connsiteX43" fmla="*/ 3344562 w 4440194"/>
              <a:gd name="connsiteY43" fmla="*/ 626075 h 2207740"/>
              <a:gd name="connsiteX44" fmla="*/ 3418702 w 4440194"/>
              <a:gd name="connsiteY44" fmla="*/ 856735 h 2207740"/>
              <a:gd name="connsiteX45" fmla="*/ 3509318 w 4440194"/>
              <a:gd name="connsiteY45" fmla="*/ 955589 h 2207740"/>
              <a:gd name="connsiteX46" fmla="*/ 3632886 w 4440194"/>
              <a:gd name="connsiteY46" fmla="*/ 848497 h 2207740"/>
              <a:gd name="connsiteX47" fmla="*/ 3723502 w 4440194"/>
              <a:gd name="connsiteY47" fmla="*/ 601362 h 2207740"/>
              <a:gd name="connsiteX48" fmla="*/ 3888259 w 4440194"/>
              <a:gd name="connsiteY48" fmla="*/ 568411 h 2207740"/>
              <a:gd name="connsiteX49" fmla="*/ 3970637 w 4440194"/>
              <a:gd name="connsiteY49" fmla="*/ 741405 h 2207740"/>
              <a:gd name="connsiteX50" fmla="*/ 4102443 w 4440194"/>
              <a:gd name="connsiteY50" fmla="*/ 757881 h 2207740"/>
              <a:gd name="connsiteX51" fmla="*/ 4349578 w 4440194"/>
              <a:gd name="connsiteY51" fmla="*/ 617838 h 2207740"/>
              <a:gd name="connsiteX52" fmla="*/ 4440194 w 4440194"/>
              <a:gd name="connsiteY52" fmla="*/ 461319 h 22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440194" h="2207740">
                <a:moveTo>
                  <a:pt x="0" y="2207740"/>
                </a:moveTo>
                <a:lnTo>
                  <a:pt x="131805" y="1902940"/>
                </a:lnTo>
                <a:lnTo>
                  <a:pt x="164756" y="1993556"/>
                </a:lnTo>
                <a:lnTo>
                  <a:pt x="230659" y="1878227"/>
                </a:lnTo>
                <a:lnTo>
                  <a:pt x="354227" y="1688756"/>
                </a:lnTo>
                <a:lnTo>
                  <a:pt x="370702" y="1589902"/>
                </a:lnTo>
                <a:lnTo>
                  <a:pt x="411891" y="1482811"/>
                </a:lnTo>
                <a:lnTo>
                  <a:pt x="420129" y="1565189"/>
                </a:lnTo>
                <a:lnTo>
                  <a:pt x="420129" y="1828800"/>
                </a:lnTo>
                <a:lnTo>
                  <a:pt x="486032" y="1952367"/>
                </a:lnTo>
                <a:lnTo>
                  <a:pt x="510745" y="1853513"/>
                </a:lnTo>
                <a:lnTo>
                  <a:pt x="609600" y="1614616"/>
                </a:lnTo>
                <a:lnTo>
                  <a:pt x="683740" y="1729946"/>
                </a:lnTo>
                <a:lnTo>
                  <a:pt x="815545" y="1565189"/>
                </a:lnTo>
                <a:lnTo>
                  <a:pt x="914400" y="1285102"/>
                </a:lnTo>
                <a:lnTo>
                  <a:pt x="1054443" y="1103870"/>
                </a:lnTo>
                <a:lnTo>
                  <a:pt x="1062681" y="1194486"/>
                </a:lnTo>
                <a:lnTo>
                  <a:pt x="1095632" y="1301578"/>
                </a:lnTo>
                <a:lnTo>
                  <a:pt x="1145059" y="1458097"/>
                </a:lnTo>
                <a:lnTo>
                  <a:pt x="1219200" y="1598140"/>
                </a:lnTo>
                <a:lnTo>
                  <a:pt x="1293340" y="1631092"/>
                </a:lnTo>
                <a:lnTo>
                  <a:pt x="1416908" y="1540475"/>
                </a:lnTo>
                <a:lnTo>
                  <a:pt x="1499286" y="1334529"/>
                </a:lnTo>
                <a:lnTo>
                  <a:pt x="1606378" y="1276865"/>
                </a:lnTo>
                <a:lnTo>
                  <a:pt x="1705232" y="1416908"/>
                </a:lnTo>
                <a:lnTo>
                  <a:pt x="1837037" y="1688756"/>
                </a:lnTo>
                <a:lnTo>
                  <a:pt x="1911178" y="1878227"/>
                </a:lnTo>
                <a:lnTo>
                  <a:pt x="1993556" y="1812324"/>
                </a:lnTo>
                <a:lnTo>
                  <a:pt x="2018270" y="1647567"/>
                </a:lnTo>
                <a:lnTo>
                  <a:pt x="2075935" y="1581665"/>
                </a:lnTo>
                <a:lnTo>
                  <a:pt x="2174789" y="1581665"/>
                </a:lnTo>
                <a:lnTo>
                  <a:pt x="2405448" y="1425146"/>
                </a:lnTo>
                <a:lnTo>
                  <a:pt x="2496064" y="1178011"/>
                </a:lnTo>
                <a:lnTo>
                  <a:pt x="2594918" y="972065"/>
                </a:lnTo>
                <a:lnTo>
                  <a:pt x="2660821" y="955589"/>
                </a:lnTo>
                <a:lnTo>
                  <a:pt x="2800864" y="1062681"/>
                </a:lnTo>
                <a:lnTo>
                  <a:pt x="2891481" y="1029729"/>
                </a:lnTo>
                <a:lnTo>
                  <a:pt x="3039762" y="716692"/>
                </a:lnTo>
                <a:lnTo>
                  <a:pt x="3105664" y="436605"/>
                </a:lnTo>
                <a:lnTo>
                  <a:pt x="3155091" y="197708"/>
                </a:lnTo>
                <a:lnTo>
                  <a:pt x="3212756" y="0"/>
                </a:lnTo>
                <a:lnTo>
                  <a:pt x="3245708" y="98854"/>
                </a:lnTo>
                <a:lnTo>
                  <a:pt x="3278659" y="321275"/>
                </a:lnTo>
                <a:lnTo>
                  <a:pt x="3344562" y="626075"/>
                </a:lnTo>
                <a:lnTo>
                  <a:pt x="3418702" y="856735"/>
                </a:lnTo>
                <a:lnTo>
                  <a:pt x="3509318" y="955589"/>
                </a:lnTo>
                <a:lnTo>
                  <a:pt x="3632886" y="848497"/>
                </a:lnTo>
                <a:lnTo>
                  <a:pt x="3723502" y="601362"/>
                </a:lnTo>
                <a:lnTo>
                  <a:pt x="3888259" y="568411"/>
                </a:lnTo>
                <a:lnTo>
                  <a:pt x="3970637" y="741405"/>
                </a:lnTo>
                <a:lnTo>
                  <a:pt x="4102443" y="757881"/>
                </a:lnTo>
                <a:lnTo>
                  <a:pt x="4349578" y="617838"/>
                </a:lnTo>
                <a:lnTo>
                  <a:pt x="4440194" y="46131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13689" y="3220996"/>
            <a:ext cx="4621425" cy="1746421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377071" y="2265406"/>
            <a:ext cx="4929892" cy="2785445"/>
          </a:xfrm>
          <a:custGeom>
            <a:avLst/>
            <a:gdLst>
              <a:gd name="connsiteX0" fmla="*/ 4295578 w 4929892"/>
              <a:gd name="connsiteY0" fmla="*/ 0 h 2785445"/>
              <a:gd name="connsiteX1" fmla="*/ 3665 w 4929892"/>
              <a:gd name="connsiteY1" fmla="*/ 2693773 h 2785445"/>
              <a:gd name="connsiteX2" fmla="*/ 4929892 w 4929892"/>
              <a:gd name="connsiteY2" fmla="*/ 1894703 h 2785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892" h="2785445">
                <a:moveTo>
                  <a:pt x="4295578" y="0"/>
                </a:moveTo>
                <a:cubicBezTo>
                  <a:pt x="2096762" y="1188994"/>
                  <a:pt x="-102054" y="2377989"/>
                  <a:pt x="3665" y="2693773"/>
                </a:cubicBezTo>
                <a:cubicBezTo>
                  <a:pt x="109384" y="3009557"/>
                  <a:pt x="2519638" y="2452130"/>
                  <a:pt x="4929892" y="1894703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/>
          <p:cNvSpPr txBox="1"/>
          <p:nvPr/>
        </p:nvSpPr>
        <p:spPr>
          <a:xfrm>
            <a:off x="1941929" y="222044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71732" y="298209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mean</a:t>
            </a:r>
            <a:endParaRPr lang="hu-H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2017" y="1754083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</a:t>
            </a:r>
            <a:r>
              <a:rPr lang="hu-HU" sz="1600" dirty="0" smtClean="0"/>
              <a:t>tandard deviation</a:t>
            </a:r>
          </a:p>
          <a:p>
            <a:r>
              <a:rPr lang="hu-HU" sz="1600" dirty="0"/>
              <a:t>a</a:t>
            </a:r>
            <a:r>
              <a:rPr lang="hu-HU" sz="1600" dirty="0" smtClean="0"/>
              <a:t>bove the mean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6706" y="428949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</a:t>
            </a:r>
            <a:r>
              <a:rPr lang="hu-HU" sz="1600" dirty="0" smtClean="0"/>
              <a:t>tandard deviation</a:t>
            </a:r>
          </a:p>
          <a:p>
            <a:r>
              <a:rPr lang="hu-HU" sz="1600" dirty="0"/>
              <a:t>b</a:t>
            </a:r>
            <a:r>
              <a:rPr lang="hu-HU" sz="1600" dirty="0" smtClean="0"/>
              <a:t>elow the mean</a:t>
            </a:r>
          </a:p>
        </p:txBody>
      </p:sp>
    </p:spTree>
    <p:extLst>
      <p:ext uri="{BB962C8B-B14F-4D97-AF65-F5344CB8AC3E}">
        <p14:creationId xmlns:p14="http://schemas.microsoft.com/office/powerpoint/2010/main" val="1101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763128" y="141738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Wiener-process:</a:t>
            </a:r>
            <a:endParaRPr lang="hu-HU" b="1" u="sng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60391" y="2883244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70921" y="5766485"/>
            <a:ext cx="39706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59460" y="4698311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2846174" y="4267200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2758" y="3988194"/>
            <a:ext cx="1895285" cy="7084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41556" y="556191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91537" y="25091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18877" y="484893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asset today</a:t>
            </a:r>
            <a:endParaRPr lang="hu-H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59460" y="3664776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asset </a:t>
            </a:r>
          </a:p>
          <a:p>
            <a:r>
              <a:rPr lang="hu-HU" sz="1600" dirty="0" smtClean="0"/>
              <a:t>tomorrow</a:t>
            </a:r>
            <a:endParaRPr lang="hu-HU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49662" y="4358898"/>
            <a:ext cx="696512" cy="37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73395" y="1941384"/>
            <a:ext cx="63225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W(t)</a:t>
            </a:r>
            <a:r>
              <a:rPr lang="hu-HU" dirty="0" smtClean="0">
                <a:sym typeface="Wingdings" panose="05000000000000000000" pitchFamily="2" charset="2"/>
              </a:rPr>
              <a:t> has independent increments: future </a:t>
            </a:r>
            <a:r>
              <a:rPr lang="hu-HU" b="1" dirty="0">
                <a:sym typeface="Wingdings" panose="05000000000000000000" pitchFamily="2" charset="2"/>
              </a:rPr>
              <a:t>W(t+dt) – W(t</a:t>
            </a:r>
            <a:r>
              <a:rPr lang="hu-HU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increments are independent of past values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W(t) </a:t>
            </a:r>
            <a:r>
              <a:rPr lang="hu-HU" dirty="0" smtClean="0">
                <a:sym typeface="Wingdings" panose="05000000000000000000" pitchFamily="2" charset="2"/>
              </a:rPr>
              <a:t>has Gaussian increments: </a:t>
            </a:r>
            <a:r>
              <a:rPr lang="hu-HU" b="1" dirty="0" smtClean="0">
                <a:sym typeface="Wingdings" panose="05000000000000000000" pitchFamily="2" charset="2"/>
              </a:rPr>
              <a:t>W(t+dt)-W(t) </a:t>
            </a:r>
            <a:r>
              <a:rPr lang="hu-HU" dirty="0" smtClean="0">
                <a:sym typeface="Wingdings" panose="05000000000000000000" pitchFamily="2" charset="2"/>
              </a:rPr>
              <a:t>is normally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distributed with mean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and variance </a:t>
            </a:r>
            <a:r>
              <a:rPr lang="hu-HU" b="1" dirty="0" smtClean="0">
                <a:sym typeface="Wingdings" panose="05000000000000000000" pitchFamily="2" charset="2"/>
              </a:rPr>
              <a:t>dt</a:t>
            </a: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W(t+dt) – W(t) ~ N(0,dt)</a:t>
            </a: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1341" y="4137797"/>
            <a:ext cx="485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Wiener-process </a:t>
            </a:r>
            <a:r>
              <a:rPr lang="hu-HU" b="1" dirty="0" smtClean="0"/>
              <a:t>W(t) </a:t>
            </a:r>
            <a:r>
              <a:rPr lang="hu-HU" dirty="0" smtClean="0"/>
              <a:t>has continuous paths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08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578443" y="1468735"/>
            <a:ext cx="5764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dS         =        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𝝻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 dt            +           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𝞂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 dX</a:t>
            </a:r>
            <a:endParaRPr lang="hu-H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13470" y="2037492"/>
            <a:ext cx="240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this is the change in the</a:t>
            </a:r>
          </a:p>
          <a:p>
            <a:r>
              <a:rPr lang="hu-HU" sz="1600" dirty="0" smtClean="0"/>
              <a:t>stock price: S(t+dt)-S(t)</a:t>
            </a:r>
            <a:endParaRPr lang="hu-H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68274" y="275407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E[dX] = 0   </a:t>
            </a:r>
            <a:r>
              <a:rPr lang="hu-HU" dirty="0" smtClean="0"/>
              <a:t>and   </a:t>
            </a:r>
            <a:r>
              <a:rPr lang="hu-HU" b="1" dirty="0" smtClean="0"/>
              <a:t>E[dX  ] = dt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41919" y="266608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5090" y="3357955"/>
            <a:ext cx="761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 </a:t>
            </a:r>
            <a:r>
              <a:rPr lang="hu-HU" b="1" dirty="0" smtClean="0"/>
              <a:t>dX</a:t>
            </a:r>
            <a:r>
              <a:rPr lang="hu-HU" dirty="0" smtClean="0"/>
              <a:t> is a random variable drawn from a normal distribution with</a:t>
            </a:r>
          </a:p>
          <a:p>
            <a:r>
              <a:rPr lang="hu-HU" dirty="0" smtClean="0"/>
              <a:t>mean </a:t>
            </a:r>
            <a:r>
              <a:rPr lang="hu-HU" b="1" dirty="0" smtClean="0"/>
              <a:t>0</a:t>
            </a:r>
            <a:r>
              <a:rPr lang="hu-HU" dirty="0" smtClean="0"/>
              <a:t> and variance dt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4323309" y="2037320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d</a:t>
            </a:r>
            <a:r>
              <a:rPr lang="hu-HU" sz="1600" dirty="0" smtClean="0"/>
              <a:t>eterministic part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„drift”</a:t>
            </a:r>
            <a:endParaRPr lang="hu-H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037677" y="2039894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</a:t>
            </a:r>
            <a:r>
              <a:rPr lang="hu-HU" sz="1600" dirty="0" smtClean="0"/>
              <a:t>tochastic part</a:t>
            </a:r>
            <a:endParaRPr lang="hu-H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151396" y="4153264"/>
            <a:ext cx="55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THIS IS A STOCHASTIC DIFFERENTIAL EQUATION !!!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07028" y="4739974"/>
            <a:ext cx="5501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continuous model of asset prices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fundamental assumption for most of the modern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financial models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66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Ordinary functions:</a:t>
            </a:r>
            <a:r>
              <a:rPr lang="hu-HU" dirty="0" smtClean="0"/>
              <a:t> with deterministic variables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328086" y="1795849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f(x) = x     </a:t>
            </a:r>
            <a:r>
              <a:rPr lang="hu-HU" dirty="0" smtClean="0"/>
              <a:t>what is the derivative of </a:t>
            </a:r>
            <a:r>
              <a:rPr lang="hu-HU" b="1" dirty="0" smtClean="0"/>
              <a:t>f(x)</a:t>
            </a:r>
            <a:r>
              <a:rPr lang="hu-HU" dirty="0" smtClean="0"/>
              <a:t>? 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4102445" y="174756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04862" y="3327045"/>
                <a:ext cx="2779222" cy="542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df(x)</a:t>
                </a:r>
                <a:r>
                  <a:rPr lang="hu-HU" dirty="0" smtClean="0"/>
                  <a:t> </a:t>
                </a:r>
                <a:r>
                  <a:rPr lang="hu-HU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𝐝𝐟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𝐝𝐱</m:t>
                        </m:r>
                      </m:den>
                    </m:f>
                    <m:r>
                      <a:rPr lang="hu-H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latin typeface="Cambria Math" panose="02040503050406030204" pitchFamily="18" charset="0"/>
                      </a:rPr>
                      <m:t>𝐝𝐱</m:t>
                    </m:r>
                    <m:r>
                      <a:rPr lang="hu-HU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b="1" i="0" smtClean="0">
                        <a:latin typeface="Cambria Math" panose="02040503050406030204" pitchFamily="18" charset="0"/>
                      </a:rPr>
                      <m:t>𝟐𝐱𝐝𝐱</m:t>
                    </m:r>
                  </m:oMath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62" y="3327045"/>
                <a:ext cx="2779222" cy="542777"/>
              </a:xfrm>
              <a:prstGeom prst="rect">
                <a:avLst/>
              </a:prstGeom>
              <a:blipFill rotWithShape="0">
                <a:blip r:embed="rId2"/>
                <a:stretch>
                  <a:fillRect l="-1754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11464" y="2349021"/>
                <a:ext cx="1551835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𝐝𝐟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hu-HU" sz="2000" b="1" i="0" smtClean="0">
                          <a:latin typeface="Cambria Math" panose="02040503050406030204" pitchFamily="18" charset="0"/>
                        </a:rPr>
                        <m:t>𝟐𝐱</m:t>
                      </m:r>
                    </m:oMath>
                  </m:oMathPara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64" y="2349021"/>
                <a:ext cx="1551835" cy="678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21537" y="400358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Dealing with stochastic random variables: this</a:t>
            </a:r>
          </a:p>
          <a:p>
            <a:r>
              <a:rPr lang="hu-HU" dirty="0"/>
              <a:t>	</a:t>
            </a:r>
            <a:r>
              <a:rPr lang="hu-HU" dirty="0" smtClean="0"/>
              <a:t>is not going to be true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5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Stochastic random variables: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531644" y="1872620"/>
            <a:ext cx="625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have a function of a stochastic variable: for example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60993" y="222576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30378" y="2327307"/>
            <a:ext cx="522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brownian motion </a:t>
            </a:r>
            <a:r>
              <a:rPr lang="hu-HU" b="1" dirty="0"/>
              <a:t>X(t)</a:t>
            </a:r>
            <a:r>
              <a:rPr lang="hu-HU" dirty="0"/>
              <a:t> and the function </a:t>
            </a:r>
            <a:r>
              <a:rPr lang="hu-HU" b="1" dirty="0"/>
              <a:t>F(X)=X </a:t>
            </a:r>
          </a:p>
          <a:p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699445" y="2738456"/>
            <a:ext cx="56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ordinary approach is not good: </a:t>
            </a:r>
            <a:r>
              <a:rPr lang="hu-HU" b="1" dirty="0" smtClean="0"/>
              <a:t>F(X)</a:t>
            </a:r>
            <a:r>
              <a:rPr lang="hu-HU" dirty="0" smtClean="0"/>
              <a:t> is stochastic !!!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38922" y="3380341"/>
                <a:ext cx="3398751" cy="542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7C80"/>
                    </a:solidFill>
                  </a:rPr>
                  <a:t>dF(X)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</a:t>
                </a:r>
                <a:r>
                  <a:rPr lang="hu-HU" b="1" dirty="0" smtClean="0">
                    <a:solidFill>
                      <a:srgbClr val="FF7C8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𝐝𝐅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𝐝𝐗</m:t>
                        </m:r>
                      </m:den>
                    </m:f>
                    <m:r>
                      <a:rPr lang="hu-HU" sz="2000" b="1" i="1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𝐝𝐗</m:t>
                    </m:r>
                  </m:oMath>
                </a14:m>
                <a:r>
                  <a:rPr lang="hu-HU" sz="2000" b="1" dirty="0" smtClean="0">
                    <a:solidFill>
                      <a:srgbClr val="FF7C8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sz="2000" b="1" i="1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𝐝𝐗</m:t>
                        </m:r>
                      </m:den>
                    </m:f>
                    <m:r>
                      <a:rPr lang="hu-HU" sz="20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𝐝𝐭</m:t>
                    </m:r>
                  </m:oMath>
                </a14:m>
                <a:endParaRPr lang="hu-HU" sz="2000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2" y="3380341"/>
                <a:ext cx="3398751" cy="542777"/>
              </a:xfrm>
              <a:prstGeom prst="rect">
                <a:avLst/>
              </a:prstGeom>
              <a:blipFill rotWithShape="0">
                <a:blip r:embed="rId2"/>
                <a:stretch>
                  <a:fillRect l="-1616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00583" y="3311066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92819" y="3607798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3338" y="3474823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„ITO’S LEMMA”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6959" y="4163807"/>
                <a:ext cx="4386201" cy="542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tx1"/>
                    </a:solidFill>
                  </a:rPr>
                  <a:t>F(X+dX)</a:t>
                </a:r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b="1" dirty="0" smtClean="0">
                    <a:solidFill>
                      <a:schemeClr val="tx1"/>
                    </a:solidFill>
                  </a:rPr>
                  <a:t>= F(X)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𝐝𝐅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𝐝𝐗</m:t>
                        </m:r>
                      </m:den>
                    </m:f>
                    <m:r>
                      <a:rPr lang="hu-HU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𝐝𝐗</m:t>
                    </m:r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𝐝𝐗</m:t>
                        </m:r>
                      </m:den>
                    </m:f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𝐝𝐗</m:t>
                    </m:r>
                  </m:oMath>
                </a14:m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59" y="4163807"/>
                <a:ext cx="4386201" cy="542777"/>
              </a:xfrm>
              <a:prstGeom prst="rect">
                <a:avLst/>
              </a:prstGeom>
              <a:blipFill rotWithShape="0">
                <a:blip r:embed="rId3"/>
                <a:stretch>
                  <a:fillRect l="-1252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188924" y="409453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97636" y="4391264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55894" y="4173585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92290" y="4903040"/>
            <a:ext cx="612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we know that </a:t>
            </a:r>
            <a:r>
              <a:rPr lang="hu-HU" b="1" dirty="0" smtClean="0"/>
              <a:t>E[dX ]</a:t>
            </a:r>
            <a:r>
              <a:rPr lang="hu-HU" dirty="0" smtClean="0"/>
              <a:t> </a:t>
            </a:r>
            <a:r>
              <a:rPr lang="hu-HU" b="1" dirty="0" smtClean="0"/>
              <a:t>= dt </a:t>
            </a:r>
            <a:r>
              <a:rPr lang="hu-HU" dirty="0" smtClean="0"/>
              <a:t>and</a:t>
            </a:r>
            <a:r>
              <a:rPr lang="hu-HU" b="1" dirty="0" smtClean="0"/>
              <a:t> F(X+dX) – F(X) = dF(X)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48326" y="485818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51370" y="4236783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do not assume any stochastic behaviour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404961" y="5448130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 the solution</a:t>
            </a:r>
            <a:r>
              <a:rPr lang="hu-HU" b="1" dirty="0" smtClean="0"/>
              <a:t>: </a:t>
            </a:r>
            <a:r>
              <a:rPr lang="hu-HU" b="1" dirty="0" smtClean="0">
                <a:solidFill>
                  <a:srgbClr val="00B050"/>
                </a:solidFill>
              </a:rPr>
              <a:t>dF(X) = 2XdX + dt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3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Stochastic random variables: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17124" y="1831546"/>
            <a:ext cx="74927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quantitative finance a random stochastic </a:t>
            </a:r>
          </a:p>
          <a:p>
            <a:r>
              <a:rPr lang="hu-HU" dirty="0"/>
              <a:t>	</a:t>
            </a:r>
            <a:r>
              <a:rPr lang="hu-HU" dirty="0" smtClean="0"/>
              <a:t>variable is the </a:t>
            </a:r>
            <a:r>
              <a:rPr lang="hu-HU" b="1" dirty="0" smtClean="0"/>
              <a:t>S(t)</a:t>
            </a:r>
            <a:r>
              <a:rPr lang="hu-HU" dirty="0" smtClean="0"/>
              <a:t> stock price</a:t>
            </a:r>
          </a:p>
          <a:p>
            <a:r>
              <a:rPr lang="hu-HU" dirty="0"/>
              <a:t>	</a:t>
            </a:r>
            <a:r>
              <a:rPr lang="hu-HU" dirty="0" smtClean="0"/>
              <a:t>	~ we can use Wiener-process as a model</a:t>
            </a:r>
          </a:p>
          <a:p>
            <a:endParaRPr lang="hu-HU" dirty="0"/>
          </a:p>
          <a:p>
            <a:r>
              <a:rPr lang="hu-HU" dirty="0" smtClean="0"/>
              <a:t>	       </a:t>
            </a:r>
            <a:r>
              <a:rPr lang="hu-HU" b="1" dirty="0" smtClean="0"/>
              <a:t>dS(t) = a(S,t) dt + b(S,t) dX</a:t>
            </a:r>
          </a:p>
          <a:p>
            <a:endParaRPr lang="hu-HU" b="1" dirty="0"/>
          </a:p>
          <a:p>
            <a:r>
              <a:rPr lang="hu-HU" dirty="0" smtClean="0"/>
              <a:t>If we have another variable </a:t>
            </a:r>
            <a:r>
              <a:rPr lang="hu-HU" b="1" dirty="0" smtClean="0"/>
              <a:t>V(S,t) </a:t>
            </a:r>
            <a:r>
              <a:rPr lang="hu-HU" dirty="0" smtClean="0"/>
              <a:t>depending on </a:t>
            </a:r>
            <a:r>
              <a:rPr lang="hu-HU" b="1" dirty="0" smtClean="0"/>
              <a:t>S(t) </a:t>
            </a:r>
            <a:r>
              <a:rPr lang="hu-HU" dirty="0" smtClean="0"/>
              <a:t>for example the </a:t>
            </a:r>
          </a:p>
          <a:p>
            <a:r>
              <a:rPr lang="hu-HU" dirty="0" smtClean="0"/>
              <a:t>   price of the option, what stochastic equation describes</a:t>
            </a:r>
          </a:p>
          <a:p>
            <a:r>
              <a:rPr lang="hu-HU" dirty="0" smtClean="0"/>
              <a:t>     the change in </a:t>
            </a:r>
            <a:r>
              <a:rPr lang="hu-HU" b="1" dirty="0" smtClean="0"/>
              <a:t>V(S,t)</a:t>
            </a:r>
            <a:r>
              <a:rPr lang="hu-HU" dirty="0" smtClean="0"/>
              <a:t> value?</a:t>
            </a:r>
          </a:p>
          <a:p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009900" y="4509202"/>
            <a:ext cx="570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HIGHER DIMENSIONAL ITO’S FORMULA IS NEEDED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870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Ito’s lemma in higher dimensions: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17124" y="1831546"/>
            <a:ext cx="765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Suppose we have </a:t>
            </a:r>
            <a:r>
              <a:rPr lang="hu-HU" b="1" dirty="0" smtClean="0"/>
              <a:t>dS(t) = a(S,t) dt + b(S,t) dX</a:t>
            </a:r>
            <a:r>
              <a:rPr lang="hu-HU" dirty="0" smtClean="0"/>
              <a:t>. How to define the change</a:t>
            </a:r>
          </a:p>
          <a:p>
            <a:r>
              <a:rPr lang="hu-HU" dirty="0" smtClean="0"/>
              <a:t>in </a:t>
            </a:r>
            <a:r>
              <a:rPr lang="hu-HU" b="1" dirty="0" smtClean="0"/>
              <a:t>V(S,t)</a:t>
            </a:r>
            <a:r>
              <a:rPr lang="hu-HU" dirty="0" smtClean="0"/>
              <a:t>? (</a:t>
            </a:r>
            <a:r>
              <a:rPr lang="hu-HU" b="1" dirty="0" smtClean="0"/>
              <a:t>S</a:t>
            </a:r>
            <a:r>
              <a:rPr lang="hu-HU" dirty="0" smtClean="0"/>
              <a:t> defines the underlying asset’s price, </a:t>
            </a:r>
            <a:r>
              <a:rPr lang="hu-HU" b="1" dirty="0" smtClean="0"/>
              <a:t>V</a:t>
            </a:r>
            <a:r>
              <a:rPr lang="hu-HU" dirty="0" smtClean="0"/>
              <a:t> is the option price)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762" y="2969092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V(S+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𝛥S,t+𝛥t) = V(S,t) +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78876" y="2889549"/>
                <a:ext cx="710836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76" y="2889549"/>
                <a:ext cx="710836" cy="542071"/>
              </a:xfrm>
              <a:prstGeom prst="rect">
                <a:avLst/>
              </a:prstGeom>
              <a:blipFill rotWithShape="0">
                <a:blip r:embed="rId5"/>
                <a:stretch>
                  <a:fillRect r="-6034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07256" y="2882722"/>
                <a:ext cx="73007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S</a:t>
                </a:r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56" y="2882722"/>
                <a:ext cx="730072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5882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74093" y="29215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0158" y="2889589"/>
                <a:ext cx="3702745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hu-HU" sz="2000" b="1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hu-HU" sz="2000" dirty="0" smtClean="0"/>
                  <a:t>          + 2              +           </a:t>
                </a:r>
                <a:r>
                  <a:rPr lang="hu-HU" dirty="0" smtClean="0"/>
                  <a:t>)</a:t>
                </a:r>
                <a:endParaRPr lang="hu-H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158" y="2889589"/>
                <a:ext cx="3702745" cy="535468"/>
              </a:xfrm>
              <a:prstGeom prst="rect">
                <a:avLst/>
              </a:prstGeom>
              <a:blipFill rotWithShape="0">
                <a:blip r:embed="rId7"/>
                <a:stretch>
                  <a:fillRect r="-494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21709" y="29215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2145" y="2889549"/>
                <a:ext cx="7893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t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45" y="2889549"/>
                <a:ext cx="789383" cy="542071"/>
              </a:xfrm>
              <a:prstGeom prst="rect">
                <a:avLst/>
              </a:prstGeom>
              <a:blipFill rotWithShape="0">
                <a:blip r:embed="rId8"/>
                <a:stretch>
                  <a:fillRect r="-5385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171381" y="31113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22587" y="282896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10949" y="293958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248463" y="2882722"/>
                <a:ext cx="80861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S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463" y="2882722"/>
                <a:ext cx="808619" cy="542071"/>
              </a:xfrm>
              <a:prstGeom prst="rect">
                <a:avLst/>
              </a:prstGeom>
              <a:blipFill rotWithShape="0">
                <a:blip r:embed="rId9"/>
                <a:stretch>
                  <a:fillRect r="-5263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497699" y="310454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48905" y="282214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61981" y="293276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24181" y="2882722"/>
                <a:ext cx="1169294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hu-HU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S</a:t>
                </a:r>
                <a:r>
                  <a:rPr lang="hu-HU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m:rPr>
                        <m:nor/>
                      </m:rPr>
                      <a:rPr lang="hu-H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lang="hu-HU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181" y="2882722"/>
                <a:ext cx="1169294" cy="542071"/>
              </a:xfrm>
              <a:prstGeom prst="rect">
                <a:avLst/>
              </a:prstGeom>
              <a:blipFill rotWithShape="0">
                <a:blip r:embed="rId10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165813" y="282214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8" name="Right Brace 27"/>
          <p:cNvSpPr/>
          <p:nvPr/>
        </p:nvSpPr>
        <p:spPr>
          <a:xfrm rot="5400000">
            <a:off x="6931303" y="2650703"/>
            <a:ext cx="218707" cy="18687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/>
          <p:cNvSpPr txBox="1"/>
          <p:nvPr/>
        </p:nvSpPr>
        <p:spPr>
          <a:xfrm>
            <a:off x="5905879" y="368307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hese terms are small so</a:t>
            </a:r>
          </a:p>
          <a:p>
            <a:r>
              <a:rPr lang="hu-HU" sz="1600" dirty="0" smtClean="0"/>
              <a:t>we can omit them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05633" y="446440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V(S,t)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26773" y="4383943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/>
                  <a:t> dt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73" y="4383943"/>
                <a:ext cx="704039" cy="542071"/>
              </a:xfrm>
              <a:prstGeom prst="rect">
                <a:avLst/>
              </a:prstGeom>
              <a:blipFill rotWithShape="0">
                <a:blip r:embed="rId11"/>
                <a:stretch>
                  <a:fillRect r="-689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55153" y="4377116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/>
                  <a:t>S</a:t>
                </a:r>
                <a:endParaRPr lang="hu-H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53" y="4377116"/>
                <a:ext cx="733983" cy="542071"/>
              </a:xfrm>
              <a:prstGeom prst="rect">
                <a:avLst/>
              </a:prstGeom>
              <a:blipFill rotWithShape="0">
                <a:blip r:embed="rId12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321990" y="4415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378055" y="4383983"/>
                <a:ext cx="1681871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/>
                  <a:t>                  </a:t>
                </a:r>
                <a:endParaRPr lang="hu-H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055" y="4383983"/>
                <a:ext cx="1681871" cy="5354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6169606" y="4415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49909" y="4374333"/>
                <a:ext cx="809324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/>
                  <a:t>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09" y="4374333"/>
                <a:ext cx="809324" cy="542071"/>
              </a:xfrm>
              <a:prstGeom prst="rect">
                <a:avLst/>
              </a:prstGeom>
              <a:blipFill rotWithShape="0">
                <a:blip r:embed="rId14"/>
                <a:stretch>
                  <a:fillRect r="-3759"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799145" y="459615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650351" y="431375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63427" y="442437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722758" y="5106100"/>
                <a:ext cx="581601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/>
                  <a:t>S  = ( a dt + b dX )  = a dt + 2 a b dt dX + b dX  = b dX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58" y="5106100"/>
                <a:ext cx="5816016" cy="392993"/>
              </a:xfrm>
              <a:prstGeom prst="rect">
                <a:avLst/>
              </a:prstGeom>
              <a:blipFill rotWithShape="0">
                <a:blip r:embed="rId15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979025" y="50497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09196" y="505370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148863" y="507233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28553" y="507915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535931" y="507463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193467" y="508057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1" name="Right Brace 70"/>
          <p:cNvSpPr/>
          <p:nvPr/>
        </p:nvSpPr>
        <p:spPr>
          <a:xfrm rot="5400000">
            <a:off x="4922197" y="4609269"/>
            <a:ext cx="218707" cy="18687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3896773" y="5641641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hese terms are small so</a:t>
            </a:r>
          </a:p>
          <a:p>
            <a:r>
              <a:rPr lang="hu-HU" sz="1600" dirty="0" smtClean="0"/>
              <a:t>we can omit them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07686" y="50497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965222" y="505571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</p:spTree>
    <p:extLst>
      <p:ext uri="{BB962C8B-B14F-4D97-AF65-F5344CB8AC3E}">
        <p14:creationId xmlns:p14="http://schemas.microsoft.com/office/powerpoint/2010/main" val="33119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Ito’s lemma in higher dimensions: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17124" y="1831546"/>
            <a:ext cx="765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Suppose we have </a:t>
            </a:r>
            <a:r>
              <a:rPr lang="hu-HU" b="1" dirty="0" smtClean="0"/>
              <a:t>dS(t) = a(S,t) dt + b(S,t) dX</a:t>
            </a:r>
            <a:r>
              <a:rPr lang="hu-HU" dirty="0" smtClean="0"/>
              <a:t>. How to define the change</a:t>
            </a:r>
          </a:p>
          <a:p>
            <a:r>
              <a:rPr lang="hu-HU" dirty="0" smtClean="0"/>
              <a:t>in </a:t>
            </a:r>
            <a:r>
              <a:rPr lang="hu-HU" b="1" dirty="0" smtClean="0"/>
              <a:t>V(S,t)</a:t>
            </a:r>
            <a:r>
              <a:rPr lang="hu-HU" dirty="0" smtClean="0"/>
              <a:t>? (</a:t>
            </a:r>
            <a:r>
              <a:rPr lang="hu-HU" b="1" dirty="0" smtClean="0"/>
              <a:t>S</a:t>
            </a:r>
            <a:r>
              <a:rPr lang="hu-HU" dirty="0" smtClean="0"/>
              <a:t> defines the underlying asset’s price, </a:t>
            </a:r>
            <a:r>
              <a:rPr lang="hu-HU" b="1" dirty="0" smtClean="0"/>
              <a:t>V</a:t>
            </a:r>
            <a:r>
              <a:rPr lang="hu-HU" dirty="0" smtClean="0"/>
              <a:t> is the option price)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016099" y="2704757"/>
                <a:ext cx="581601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/>
                  <a:t>S  = ( a dt + b dX )  = a dt + 2 a b dt dX + b dX  = b dX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99" y="2704757"/>
                <a:ext cx="5816016" cy="392993"/>
              </a:xfrm>
              <a:prstGeom prst="rect">
                <a:avLst/>
              </a:prstGeom>
              <a:blipFill rotWithShape="0">
                <a:blip r:embed="rId2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3272366" y="264843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02537" y="265236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442204" y="267099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721894" y="267780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29272" y="267329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486808" y="267923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1" name="Right Brace 70"/>
          <p:cNvSpPr/>
          <p:nvPr/>
        </p:nvSpPr>
        <p:spPr>
          <a:xfrm rot="5400000">
            <a:off x="6215538" y="2207926"/>
            <a:ext cx="218707" cy="18687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90114" y="3240298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hese terms are small so</a:t>
            </a:r>
          </a:p>
          <a:p>
            <a:r>
              <a:rPr lang="hu-HU" sz="1600" dirty="0" smtClean="0"/>
              <a:t>we can omit them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01027" y="264843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258563" y="265437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3053" y="388825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E[dX ] = dt so dX  ~ dt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4644480" y="386052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88282" y="386843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416231" y="459331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d</a:t>
            </a:r>
            <a:r>
              <a:rPr lang="hu-HU" b="1" dirty="0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V(S,t) = </a:t>
            </a:r>
            <a:endParaRPr lang="hu-HU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37371" y="4512852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rgbClr val="FF7C80"/>
                    </a:solidFill>
                  </a:rPr>
                  <a:t> dt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71" y="4512852"/>
                <a:ext cx="704039" cy="542071"/>
              </a:xfrm>
              <a:prstGeom prst="rect">
                <a:avLst/>
              </a:prstGeom>
              <a:blipFill rotWithShape="0">
                <a:blip r:embed="rId3"/>
                <a:stretch>
                  <a:fillRect r="-695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265751" y="4506025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rgbClr val="FF7C80"/>
                    </a:solidFill>
                  </a:rPr>
                  <a:t>S</a:t>
                </a:r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51" y="4506025"/>
                <a:ext cx="733983" cy="542071"/>
              </a:xfrm>
              <a:prstGeom prst="rect">
                <a:avLst/>
              </a:prstGeom>
              <a:blipFill rotWithShape="0">
                <a:blip r:embed="rId4"/>
                <a:stretch>
                  <a:fillRect r="-3333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032588" y="45448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rgbClr val="FF7C80"/>
                </a:solidFill>
              </a:rPr>
              <a:t>+</a:t>
            </a:r>
            <a:endParaRPr lang="hu-HU" sz="24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088653" y="4512892"/>
                <a:ext cx="1824538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rgbClr val="FF7C80"/>
                    </a:solidFill>
                  </a:rPr>
                  <a:t> b                 </a:t>
                </a:r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53" y="4512892"/>
                <a:ext cx="1824538" cy="535468"/>
              </a:xfrm>
              <a:prstGeom prst="rect">
                <a:avLst/>
              </a:prstGeom>
              <a:blipFill rotWithShape="0">
                <a:blip r:embed="rId5"/>
                <a:stretch>
                  <a:fillRect r="-2341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5880204" y="45448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rgbClr val="FF7C80"/>
                </a:solidFill>
              </a:rPr>
              <a:t>+</a:t>
            </a:r>
            <a:endParaRPr lang="hu-HU" sz="24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2356" y="4511480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rgbClr val="FF7C8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56" y="4511480"/>
                <a:ext cx="775662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5512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6781592" y="473330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32798" y="445090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01770" y="452859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5719" y="5219606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going to be crucial when dealing with Black-Scholes model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53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32794" y="1270000"/>
            <a:ext cx="788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was published in </a:t>
            </a:r>
            <a:r>
              <a:rPr lang="hu-HU" b="1" dirty="0" smtClean="0"/>
              <a:t>1973</a:t>
            </a:r>
            <a:r>
              <a:rPr lang="hu-HU" dirty="0" smtClean="0"/>
              <a:t> by Fisher Black, Robert Merton and Myron Scholes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935892" y="1639332"/>
            <a:ext cx="691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they were constructed a model that can yield the </a:t>
            </a:r>
            <a:r>
              <a:rPr lang="hu-HU" b="1" dirty="0" smtClean="0"/>
              <a:t>V(S,t)</a:t>
            </a:r>
            <a:r>
              <a:rPr lang="hu-HU" dirty="0" smtClean="0"/>
              <a:t> option</a:t>
            </a:r>
          </a:p>
          <a:p>
            <a:r>
              <a:rPr lang="hu-HU" dirty="0"/>
              <a:t>	</a:t>
            </a:r>
            <a:r>
              <a:rPr lang="hu-HU" dirty="0" smtClean="0"/>
              <a:t>price when </a:t>
            </a:r>
            <a:r>
              <a:rPr lang="hu-HU" b="1" dirty="0" smtClean="0"/>
              <a:t>t&lt;T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299732"/>
            <a:ext cx="5340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THEY SHOWED THAT COMBINING RISKY ASSETS</a:t>
            </a:r>
          </a:p>
          <a:p>
            <a:r>
              <a:rPr lang="hu-HU" b="1" dirty="0"/>
              <a:t>	</a:t>
            </a:r>
            <a:r>
              <a:rPr lang="hu-HU" b="1" dirty="0" smtClean="0"/>
              <a:t>CAN ELIMINATE RISK ITSELF !!!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42984" y="3080951"/>
            <a:ext cx="73260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Modern Portfolio Theory </a:t>
            </a:r>
            <a:r>
              <a:rPr lang="hu-HU" dirty="0" smtClean="0">
                <a:sym typeface="Wingdings" panose="05000000000000000000" pitchFamily="2" charset="2"/>
              </a:rPr>
              <a:t>is about including several stocks in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 portfolio in order to reduce unsystematic risk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CAPM</a:t>
            </a:r>
            <a:r>
              <a:rPr lang="hu-HU" dirty="0" smtClean="0">
                <a:sym typeface="Wingdings" panose="05000000000000000000" pitchFamily="2" charset="2"/>
              </a:rPr>
              <a:t> is about </a:t>
            </a:r>
            <a:r>
              <a:rPr lang="el-GR" b="1" dirty="0" smtClean="0">
                <a:sym typeface="Wingdings" panose="05000000000000000000" pitchFamily="2" charset="2"/>
              </a:rPr>
              <a:t>β</a:t>
            </a:r>
            <a:r>
              <a:rPr lang="hu-HU" dirty="0" smtClean="0">
                <a:sym typeface="Wingdings" panose="05000000000000000000" pitchFamily="2" charset="2"/>
              </a:rPr>
              <a:t>: because we can eliminate unsystematic risk,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</a:t>
            </a:r>
            <a:r>
              <a:rPr lang="hu-HU" dirty="0" smtClean="0">
                <a:sym typeface="Wingdings" panose="05000000000000000000" pitchFamily="2" charset="2"/>
              </a:rPr>
              <a:t>nly relevant risk is market risk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market risk cannot be diversified away !!!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u="sng" dirty="0" smtClean="0">
                <a:sym typeface="Wingdings" panose="05000000000000000000" pitchFamily="2" charset="2"/>
              </a:rPr>
              <a:t>Market-neutral strategyies</a:t>
            </a:r>
            <a:r>
              <a:rPr lang="hu-HU" dirty="0" smtClean="0">
                <a:sym typeface="Wingdings" panose="05000000000000000000" pitchFamily="2" charset="2"/>
              </a:rPr>
              <a:t>: delta-hedging and pairs-trading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can eliminate all risk !!!</a:t>
            </a:r>
          </a:p>
          <a:p>
            <a:pPr lvl="1"/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00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85103" y="1930400"/>
            <a:ext cx="87414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Why is it good to buy stocks?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dividends + any growth in the stock’s value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Dividends are payments paid out every quarter or every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six months to the shareholder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the amount of dividend depends on the profitability of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the given company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99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74573" y="1409526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/>
              <a:t>V(S,t,...) </a:t>
            </a:r>
            <a:r>
              <a:rPr lang="hu-HU" dirty="0" smtClean="0"/>
              <a:t>value of an option is a function of various parameters</a:t>
            </a:r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403012" y="2591998"/>
            <a:ext cx="760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V(    S    ,    t    ,    </a:t>
            </a:r>
            <a:r>
              <a:rPr lang="el-GR" sz="2400" b="1" dirty="0" smtClean="0"/>
              <a:t>σ</a:t>
            </a:r>
            <a:r>
              <a:rPr lang="hu-HU" sz="2400" b="1" dirty="0" smtClean="0"/>
              <a:t>    ,    </a:t>
            </a:r>
            <a:r>
              <a:rPr lang="el-GR" sz="2400" b="1" dirty="0" smtClean="0"/>
              <a:t>μ</a:t>
            </a:r>
            <a:r>
              <a:rPr lang="hu-HU" sz="2400" b="1" dirty="0" smtClean="0"/>
              <a:t>    ,    E    ,    T    ,    r    )</a:t>
            </a:r>
            <a:endParaRPr lang="hu-HU" sz="2400" b="1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2642085" y="2382757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1449586" y="3328615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stock price and time</a:t>
            </a:r>
          </a:p>
          <a:p>
            <a:r>
              <a:rPr lang="hu-HU" sz="1600" dirty="0" smtClean="0"/>
              <a:t>     are variables</a:t>
            </a:r>
            <a:endParaRPr lang="hu-HU" sz="1600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551988" y="2947413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68129" y="3861122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</a:t>
            </a:r>
            <a:r>
              <a:rPr lang="hu-HU" sz="1600" dirty="0" smtClean="0"/>
              <a:t>olatility and mean are </a:t>
            </a:r>
          </a:p>
          <a:p>
            <a:r>
              <a:rPr lang="hu-HU" sz="1600" dirty="0" smtClean="0"/>
              <a:t> parameters associated</a:t>
            </a:r>
          </a:p>
          <a:p>
            <a:r>
              <a:rPr lang="hu-HU" sz="1600" dirty="0" smtClean="0"/>
              <a:t>   with the stock price</a:t>
            </a:r>
            <a:endParaRPr lang="hu-HU" sz="16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6632042" y="3796605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6800332" y="3429381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  parameter associated with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	risk-free rate</a:t>
            </a:r>
            <a:endParaRPr lang="hu-HU" sz="1600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8216631" y="2776342"/>
            <a:ext cx="218707" cy="882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642916" y="4900149"/>
            <a:ext cx="263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  strike price and expiry</a:t>
            </a:r>
          </a:p>
          <a:p>
            <a:r>
              <a:rPr lang="hu-HU" sz="1600" dirty="0" smtClean="0"/>
              <a:t>are parameters associated</a:t>
            </a:r>
          </a:p>
          <a:p>
            <a:r>
              <a:rPr lang="hu-HU" sz="1600" dirty="0" smtClean="0"/>
              <a:t>    with the given option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9649602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211453" y="1468735"/>
            <a:ext cx="793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Call option</a:t>
            </a:r>
            <a:r>
              <a:rPr lang="hu-HU" dirty="0" smtClean="0"/>
              <a:t>: this is the right to buy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696994" y="2374037"/>
            <a:ext cx="7141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call option will rise in value if the underlying asset rises and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f</a:t>
            </a:r>
            <a:r>
              <a:rPr lang="hu-HU" dirty="0" smtClean="0">
                <a:sym typeface="Wingdings" panose="05000000000000000000" pitchFamily="2" charset="2"/>
              </a:rPr>
              <a:t>all if the asset falls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WHY</a:t>
            </a:r>
            <a:r>
              <a:rPr lang="hu-HU" dirty="0" smtClean="0">
                <a:sym typeface="Wingdings" panose="05000000000000000000" pitchFamily="2" charset="2"/>
              </a:rPr>
              <a:t>? Of course, the greater the value of </a:t>
            </a:r>
            <a:r>
              <a:rPr lang="hu-HU" b="1" dirty="0" smtClean="0">
                <a:sym typeface="Wingdings" panose="05000000000000000000" pitchFamily="2" charset="2"/>
              </a:rPr>
              <a:t>S(t)</a:t>
            </a:r>
            <a:r>
              <a:rPr lang="hu-HU" dirty="0" smtClean="0">
                <a:sym typeface="Wingdings" panose="05000000000000000000" pitchFamily="2" charset="2"/>
              </a:rPr>
              <a:t> stock, the greater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payoff at </a:t>
            </a:r>
            <a:r>
              <a:rPr lang="hu-HU" b="1" dirty="0" smtClean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 expiry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6768" y="4028303"/>
            <a:ext cx="55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POSITIVE CORRELATION BETWEEN TWO ASSETS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898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792627" y="2189371"/>
            <a:ext cx="561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NEGATIVE CORRELATION BETWEEN TWO ASSETS !!!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7958" y="1450707"/>
            <a:ext cx="781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Put option</a:t>
            </a:r>
            <a:r>
              <a:rPr lang="hu-HU" dirty="0" smtClean="0"/>
              <a:t>: this is the right to sell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353697" y="2693773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exploit these correlations to end up with a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rather special portfolio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53697" y="3550508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>
                <a:solidFill>
                  <a:srgbClr val="FF7C80"/>
                </a:solidFill>
              </a:rPr>
              <a:t>π</a:t>
            </a:r>
            <a:r>
              <a:rPr lang="hu-HU" sz="2800" b="1" dirty="0" smtClean="0">
                <a:solidFill>
                  <a:srgbClr val="FF7C80"/>
                </a:solidFill>
              </a:rPr>
              <a:t>     =     V(S,t)    -     </a:t>
            </a:r>
            <a:r>
              <a:rPr lang="hu-HU" sz="2800" b="1" dirty="0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𝛥S</a:t>
            </a:r>
            <a:r>
              <a:rPr lang="hu-HU" sz="2800" b="1" dirty="0" smtClean="0">
                <a:solidFill>
                  <a:srgbClr val="FF7C80"/>
                </a:solidFill>
              </a:rPr>
              <a:t> </a:t>
            </a:r>
            <a:endParaRPr lang="hu-HU" sz="28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876" y="4588476"/>
            <a:ext cx="7156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special </a:t>
            </a:r>
            <a:r>
              <a:rPr lang="el-GR" b="1" dirty="0" smtClean="0"/>
              <a:t>π</a:t>
            </a:r>
            <a:r>
              <a:rPr lang="hu-HU" dirty="0" smtClean="0"/>
              <a:t> portfolio contains a long position in the </a:t>
            </a:r>
            <a:r>
              <a:rPr lang="hu-HU" b="1" dirty="0" smtClean="0"/>
              <a:t>V(S,t)</a:t>
            </a:r>
            <a:r>
              <a:rPr lang="hu-HU" dirty="0" smtClean="0"/>
              <a:t> option</a:t>
            </a:r>
          </a:p>
          <a:p>
            <a:r>
              <a:rPr lang="hu-HU" dirty="0" smtClean="0"/>
              <a:t>      and a short position in the </a:t>
            </a:r>
            <a:r>
              <a:rPr lang="hu-HU" b="1" dirty="0" smtClean="0"/>
              <a:t>S(t)</a:t>
            </a:r>
            <a:r>
              <a:rPr lang="hu-HU" dirty="0" smtClean="0"/>
              <a:t> underlying stock   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What is 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? We short just some quantity of the underlying</a:t>
            </a:r>
            <a:endParaRPr lang="hu-HU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5294221" y="3527061"/>
            <a:ext cx="218707" cy="11541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ight Brace 10"/>
          <p:cNvSpPr/>
          <p:nvPr/>
        </p:nvSpPr>
        <p:spPr>
          <a:xfrm rot="5400000">
            <a:off x="7090706" y="3526787"/>
            <a:ext cx="218707" cy="11541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34949" y="4157894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long position</a:t>
            </a:r>
            <a:endParaRPr lang="hu-HU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85405" y="415789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short position</a:t>
            </a:r>
            <a:endParaRPr lang="hu-HU" sz="1600" i="1" dirty="0"/>
          </a:p>
        </p:txBody>
      </p:sp>
    </p:spTree>
    <p:extLst>
      <p:ext uri="{BB962C8B-B14F-4D97-AF65-F5344CB8AC3E}">
        <p14:creationId xmlns:p14="http://schemas.microsoft.com/office/powerpoint/2010/main" val="24762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29946" y="1284069"/>
            <a:ext cx="709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Assumption: the underlying asset follows a lognormal random walk</a:t>
            </a:r>
          </a:p>
          <a:p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577689" y="1798421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dS =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𝝻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 dt +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𝞂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 dX</a:t>
            </a:r>
            <a:endParaRPr lang="hu-H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29946" y="2405106"/>
            <a:ext cx="510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What about the change in the portfolio’s value?</a:t>
            </a:r>
            <a:endParaRPr lang="hu-HU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298356" y="2853383"/>
            <a:ext cx="7342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el-GR" b="1" dirty="0" smtClean="0"/>
              <a:t>π</a:t>
            </a:r>
            <a:r>
              <a:rPr lang="hu-HU" b="1" dirty="0" smtClean="0"/>
              <a:t> </a:t>
            </a:r>
            <a:r>
              <a:rPr lang="hu-HU" dirty="0" smtClean="0"/>
              <a:t>portfolio changes from time </a:t>
            </a:r>
            <a:r>
              <a:rPr lang="hu-HU" b="1" dirty="0" smtClean="0"/>
              <a:t>t</a:t>
            </a:r>
            <a:r>
              <a:rPr lang="hu-HU" dirty="0" smtClean="0"/>
              <a:t> to </a:t>
            </a:r>
            <a:r>
              <a:rPr lang="hu-HU" b="1" dirty="0" smtClean="0"/>
              <a:t>t+dt</a:t>
            </a:r>
            <a:r>
              <a:rPr lang="hu-HU" dirty="0" smtClean="0"/>
              <a:t>: first of due to change in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V(S,t)</a:t>
            </a:r>
            <a:r>
              <a:rPr lang="hu-HU" dirty="0" smtClean="0"/>
              <a:t> option value + because of the change in the </a:t>
            </a:r>
            <a:r>
              <a:rPr lang="hu-HU" b="1" dirty="0" smtClean="0"/>
              <a:t>S(t)</a:t>
            </a:r>
          </a:p>
          <a:p>
            <a:r>
              <a:rPr lang="hu-HU" dirty="0"/>
              <a:t>	</a:t>
            </a:r>
            <a:r>
              <a:rPr lang="hu-HU" dirty="0" smtClean="0"/>
              <a:t>	underlying asset 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3577689" y="3946274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d</a:t>
            </a:r>
            <a:r>
              <a:rPr lang="el-GR" sz="2400" b="1" dirty="0" smtClean="0"/>
              <a:t>π</a:t>
            </a:r>
            <a:r>
              <a:rPr lang="hu-HU" sz="2400" b="1" dirty="0" smtClean="0"/>
              <a:t> = dV(S,t) - 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𝛥dS</a:t>
            </a:r>
            <a:r>
              <a:rPr lang="hu-HU" sz="2400" b="1" dirty="0" smtClean="0"/>
              <a:t> </a:t>
            </a:r>
            <a:endParaRPr lang="hu-H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98356" y="4642030"/>
            <a:ext cx="6596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deal with these changes? With the help of Ito’s lemma</a:t>
            </a:r>
          </a:p>
          <a:p>
            <a:r>
              <a:rPr lang="hu-HU" dirty="0"/>
              <a:t>	</a:t>
            </a:r>
            <a:r>
              <a:rPr lang="hu-HU" dirty="0" smtClean="0"/>
              <a:t>we can handle these changes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51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839583" y="21031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V(S,t)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60723" y="2022641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dt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3" y="2022641"/>
                <a:ext cx="704039" cy="542071"/>
              </a:xfrm>
              <a:prstGeom prst="rect">
                <a:avLst/>
              </a:prstGeom>
              <a:blipFill rotWithShape="0">
                <a:blip r:embed="rId14"/>
                <a:stretch>
                  <a:fillRect r="-689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9103" y="2015814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S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03" y="2015814"/>
                <a:ext cx="733983" cy="542071"/>
              </a:xfrm>
              <a:prstGeom prst="rect">
                <a:avLst/>
              </a:prstGeom>
              <a:blipFill rotWithShape="0">
                <a:blip r:embed="rId15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55940" y="205460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12005" y="2022681"/>
                <a:ext cx="210506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005" y="2022681"/>
                <a:ext cx="2105063" cy="535468"/>
              </a:xfrm>
              <a:prstGeom prst="rect">
                <a:avLst/>
              </a:prstGeom>
              <a:blipFill rotWithShape="0">
                <a:blip r:embed="rId16"/>
                <a:stretch>
                  <a:fillRect r="-2023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303556" y="205460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19324" y="2013031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24" y="2013031"/>
                <a:ext cx="775662" cy="542071"/>
              </a:xfrm>
              <a:prstGeom prst="rect">
                <a:avLst/>
              </a:prstGeom>
              <a:blipFill rotWithShape="0">
                <a:blip r:embed="rId17"/>
                <a:stretch>
                  <a:fillRect r="-62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68560" y="223485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19766" y="195245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13452" y="207134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45722" y="3098691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</a:t>
            </a:r>
            <a:r>
              <a:rPr lang="el-GR" sz="2000" dirty="0" smtClean="0"/>
              <a:t>π</a:t>
            </a:r>
            <a:r>
              <a:rPr lang="hu-HU" sz="2000" dirty="0" smtClean="0"/>
              <a:t> =                                         - 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𝛥dS</a:t>
            </a:r>
            <a:r>
              <a:rPr lang="hu-HU" sz="2000" dirty="0" smtClean="0"/>
              <a:t>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03113" y="3032943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dt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113" y="3032943"/>
                <a:ext cx="704039" cy="542071"/>
              </a:xfrm>
              <a:prstGeom prst="rect">
                <a:avLst/>
              </a:prstGeom>
              <a:blipFill rotWithShape="0">
                <a:blip r:embed="rId18"/>
                <a:stretch>
                  <a:fillRect r="-6897"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31493" y="3026116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S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493" y="3026116"/>
                <a:ext cx="733983" cy="542071"/>
              </a:xfrm>
              <a:prstGeom prst="rect">
                <a:avLst/>
              </a:prstGeom>
              <a:blipFill rotWithShape="0">
                <a:blip r:embed="rId19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998330" y="3064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45946" y="3064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861515" y="207571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41682" y="4073837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</a:t>
            </a:r>
            <a:r>
              <a:rPr lang="el-GR" sz="2000" dirty="0" smtClean="0"/>
              <a:t>π</a:t>
            </a:r>
            <a:r>
              <a:rPr lang="hu-HU" sz="2000" dirty="0" smtClean="0"/>
              <a:t> =                                 (      - 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dirty="0" smtClean="0"/>
              <a:t>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99073" y="4008089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73" y="4008089"/>
                <a:ext cx="655949" cy="542071"/>
              </a:xfrm>
              <a:prstGeom prst="rect">
                <a:avLst/>
              </a:prstGeom>
              <a:blipFill rotWithShape="0">
                <a:blip r:embed="rId20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598540" y="40301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26351" y="3984557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51" y="3984557"/>
                <a:ext cx="500458" cy="56053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060708" y="3032654"/>
                <a:ext cx="210506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08" y="3032654"/>
                <a:ext cx="2105063" cy="535468"/>
              </a:xfrm>
              <a:prstGeom prst="rect">
                <a:avLst/>
              </a:prstGeom>
              <a:blipFill rotWithShape="0">
                <a:blip r:embed="rId22"/>
                <a:stretch>
                  <a:fillRect r="-2319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852259" y="306457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68027" y="3023004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27" y="3023004"/>
                <a:ext cx="775662" cy="542071"/>
              </a:xfrm>
              <a:prstGeom prst="rect">
                <a:avLst/>
              </a:prstGeom>
              <a:blipFill rotWithShape="0">
                <a:blip r:embed="rId23"/>
                <a:stretch>
                  <a:fillRect r="-62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017263" y="324482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868469" y="296242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662155" y="308131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410218" y="308568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871969" y="40432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86731" y="4002766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31" y="4002766"/>
                <a:ext cx="2028119" cy="535468"/>
              </a:xfrm>
              <a:prstGeom prst="rect">
                <a:avLst/>
              </a:prstGeom>
              <a:blipFill rotWithShape="0">
                <a:blip r:embed="rId24"/>
                <a:stretch>
                  <a:fillRect r="-2102" b="-68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878282" y="404292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794050" y="4001354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50" y="4001354"/>
                <a:ext cx="950901" cy="542071"/>
              </a:xfrm>
              <a:prstGeom prst="rect">
                <a:avLst/>
              </a:prstGeom>
              <a:blipFill rotWithShape="0">
                <a:blip r:embed="rId25"/>
                <a:stretch>
                  <a:fillRect r="-5128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5043286" y="422317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94492" y="39407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688178" y="405966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36241" y="406403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29713" y="4819655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deterministic part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71825" y="4816291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stochastic part</a:t>
            </a:r>
            <a:endParaRPr lang="hu-HU" sz="1600" i="1" dirty="0"/>
          </a:p>
        </p:txBody>
      </p:sp>
      <p:sp>
        <p:nvSpPr>
          <p:cNvPr id="71" name="Right Brace 70"/>
          <p:cNvSpPr/>
          <p:nvPr/>
        </p:nvSpPr>
        <p:spPr>
          <a:xfrm rot="5400000">
            <a:off x="4301876" y="3702408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ight Brace 71"/>
          <p:cNvSpPr/>
          <p:nvPr/>
        </p:nvSpPr>
        <p:spPr>
          <a:xfrm rot="5400000">
            <a:off x="6368086" y="4177444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849921" y="2829801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</a:t>
            </a:r>
            <a:r>
              <a:rPr lang="el-GR" sz="2000" dirty="0" smtClean="0"/>
              <a:t>π</a:t>
            </a:r>
            <a:r>
              <a:rPr lang="hu-HU" sz="2000" dirty="0" smtClean="0"/>
              <a:t> =                                 (      - 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dirty="0" smtClean="0"/>
              <a:t>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07312" y="2764053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12" y="2764053"/>
                <a:ext cx="655949" cy="542071"/>
              </a:xfrm>
              <a:prstGeom prst="rect">
                <a:avLst/>
              </a:prstGeom>
              <a:blipFill rotWithShape="0">
                <a:blip r:embed="rId6"/>
                <a:stretch>
                  <a:fillRect l="-10185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606779" y="278610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34590" y="2740521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590" y="2740521"/>
                <a:ext cx="500458" cy="5605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3880208" y="279922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94970" y="2758730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70" y="2758730"/>
                <a:ext cx="2028119" cy="535468"/>
              </a:xfrm>
              <a:prstGeom prst="rect">
                <a:avLst/>
              </a:prstGeom>
              <a:blipFill rotWithShape="0">
                <a:blip r:embed="rId8"/>
                <a:stretch>
                  <a:fillRect r="-2108" b="-68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886521" y="27988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02289" y="2757318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89" y="2757318"/>
                <a:ext cx="950901" cy="542071"/>
              </a:xfrm>
              <a:prstGeom prst="rect">
                <a:avLst/>
              </a:prstGeom>
              <a:blipFill rotWithShape="0">
                <a:blip r:embed="rId9"/>
                <a:stretch>
                  <a:fillRect r="-448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5051525" y="297914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902731" y="269673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696417" y="281562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44480" y="28200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37952" y="3575619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deterministic part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80064" y="3572255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stochastic part</a:t>
            </a:r>
            <a:endParaRPr lang="hu-HU" sz="1600" i="1" dirty="0"/>
          </a:p>
        </p:txBody>
      </p:sp>
      <p:sp>
        <p:nvSpPr>
          <p:cNvPr id="71" name="Right Brace 70"/>
          <p:cNvSpPr/>
          <p:nvPr/>
        </p:nvSpPr>
        <p:spPr>
          <a:xfrm rot="5400000">
            <a:off x="4310115" y="2458372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ight Brace 71"/>
          <p:cNvSpPr/>
          <p:nvPr/>
        </p:nvSpPr>
        <p:spPr>
          <a:xfrm rot="5400000">
            <a:off x="6376325" y="2933408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Delta-hedging: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81984" y="1849278"/>
            <a:ext cx="626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change in the portfolio has a deterministic part and a </a:t>
            </a:r>
          </a:p>
          <a:p>
            <a:r>
              <a:rPr lang="hu-HU" dirty="0"/>
              <a:t>	</a:t>
            </a:r>
            <a:r>
              <a:rPr lang="hu-HU" dirty="0" smtClean="0"/>
              <a:t>stochastic part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407312" y="4022552"/>
                <a:ext cx="962123" cy="545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hu-HU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12" y="4022552"/>
                <a:ext cx="962123" cy="545086"/>
              </a:xfrm>
              <a:prstGeom prst="rect">
                <a:avLst/>
              </a:prstGeom>
              <a:blipFill rotWithShape="0">
                <a:blip r:embed="rId10"/>
                <a:stretch>
                  <a:fillRect t="-5618" r="-10759" b="-134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94623" y="3971929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choose delta like this, risk</a:t>
            </a:r>
          </a:p>
          <a:p>
            <a:r>
              <a:rPr lang="hu-HU" dirty="0" smtClean="0"/>
              <a:t>is reduced to zero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32672" y="4652827"/>
            <a:ext cx="6348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any elimination in randomness is called hedging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delta hedging: the perfect elimination of risk because of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exploiting the correlation between two assets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~ it is an example of dynamic hedging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46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Delta-hedging: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63398" y="1890502"/>
                <a:ext cx="962123" cy="545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hu-HU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98" y="1890502"/>
                <a:ext cx="962123" cy="545086"/>
              </a:xfrm>
              <a:prstGeom prst="rect">
                <a:avLst/>
              </a:prstGeom>
              <a:blipFill rotWithShape="0">
                <a:blip r:embed="rId2"/>
                <a:stretch>
                  <a:fillRect t="-5556" r="-10759" b="-1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83299" y="1970141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„dynamic delta-hedging”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370456" y="2696738"/>
            <a:ext cx="679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Of course this 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is changing all the time: the perfect hedge must be</a:t>
            </a:r>
          </a:p>
          <a:p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continually rebalanced 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981727" y="3676702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</a:t>
            </a:r>
            <a:r>
              <a:rPr lang="el-GR" sz="2000" dirty="0" smtClean="0"/>
              <a:t>π</a:t>
            </a:r>
            <a:r>
              <a:rPr lang="hu-HU" sz="2000" dirty="0" smtClean="0"/>
              <a:t> =                                 (      - 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dirty="0" smtClean="0"/>
              <a:t>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39118" y="3610954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18" y="3610954"/>
                <a:ext cx="655949" cy="542071"/>
              </a:xfrm>
              <a:prstGeom prst="rect">
                <a:avLst/>
              </a:prstGeom>
              <a:blipFill rotWithShape="0">
                <a:blip r:embed="rId3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38585" y="36330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66396" y="3587422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96" y="3587422"/>
                <a:ext cx="500458" cy="5605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012014" y="364612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26776" y="3605631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76" y="3605631"/>
                <a:ext cx="2028119" cy="535468"/>
              </a:xfrm>
              <a:prstGeom prst="rect">
                <a:avLst/>
              </a:prstGeom>
              <a:blipFill rotWithShape="0">
                <a:blip r:embed="rId5"/>
                <a:stretch>
                  <a:fillRect r="-2102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018327" y="36457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34095" y="3604219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095" y="3604219"/>
                <a:ext cx="950901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5128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183331" y="382604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34537" y="354363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28223" y="366252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76286" y="366690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69758" y="4422520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deterministic part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1870" y="4419156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stochastic part</a:t>
            </a:r>
            <a:endParaRPr lang="hu-HU" sz="1600" i="1" dirty="0"/>
          </a:p>
        </p:txBody>
      </p:sp>
      <p:sp>
        <p:nvSpPr>
          <p:cNvPr id="38" name="Right Brace 37"/>
          <p:cNvSpPr/>
          <p:nvPr/>
        </p:nvSpPr>
        <p:spPr>
          <a:xfrm rot="5400000">
            <a:off x="4441921" y="3305273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ight Brace 38"/>
          <p:cNvSpPr/>
          <p:nvPr/>
        </p:nvSpPr>
        <p:spPr>
          <a:xfrm rot="5400000">
            <a:off x="6508131" y="3780309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58653" y="3481635"/>
            <a:ext cx="906521" cy="906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21356" y="3512637"/>
            <a:ext cx="875517" cy="875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2014" y="4901514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we just have to deal with the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deterministic part exclusively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75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No arbitrage principle:</a:t>
            </a:r>
            <a:endParaRPr lang="hu-HU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640754" y="2572236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</a:t>
            </a:r>
            <a:r>
              <a:rPr lang="el-GR" sz="2000" b="1" dirty="0" smtClean="0"/>
              <a:t>π</a:t>
            </a:r>
            <a:r>
              <a:rPr lang="hu-HU" sz="2000" dirty="0" smtClean="0"/>
              <a:t> =                             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8145" y="2506488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45" y="2506488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671041" y="254165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85803" y="2501165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803" y="2501165"/>
                <a:ext cx="1720343" cy="535468"/>
              </a:xfrm>
              <a:prstGeom prst="rect">
                <a:avLst/>
              </a:prstGeom>
              <a:blipFill rotWithShape="0">
                <a:blip r:embed="rId3"/>
                <a:stretch>
                  <a:fillRect r="-2473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677354" y="2541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93122" y="2499753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22" y="2499753"/>
                <a:ext cx="950901" cy="542071"/>
              </a:xfrm>
              <a:prstGeom prst="rect">
                <a:avLst/>
              </a:prstGeom>
              <a:blipFill rotWithShape="0">
                <a:blip r:embed="rId4"/>
                <a:stretch>
                  <a:fillRect r="-5161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842358" y="272157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693564" y="243917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87250" y="255806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35313" y="256243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09718" y="1777111"/>
            <a:ext cx="565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We can use dynamic hedging to eliminate all the risk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we have just the deterministic part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957384" y="3197353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change is completely riskless: but risk-free asset has</a:t>
            </a:r>
          </a:p>
          <a:p>
            <a:r>
              <a:rPr lang="hu-HU" dirty="0"/>
              <a:t>	</a:t>
            </a:r>
            <a:r>
              <a:rPr lang="hu-HU" dirty="0" smtClean="0"/>
              <a:t>something to do with </a:t>
            </a:r>
            <a:r>
              <a:rPr lang="hu-HU" b="1" dirty="0" smtClean="0"/>
              <a:t>r </a:t>
            </a:r>
            <a:r>
              <a:rPr lang="hu-HU" dirty="0" smtClean="0"/>
              <a:t>risk-free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114" y="3916133"/>
            <a:ext cx="8101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risk-free </a:t>
            </a:r>
            <a:r>
              <a:rPr lang="hu-HU" b="1" dirty="0" smtClean="0"/>
              <a:t>d</a:t>
            </a:r>
            <a:r>
              <a:rPr lang="el-GR" b="1" dirty="0" smtClean="0"/>
              <a:t>π</a:t>
            </a:r>
            <a:r>
              <a:rPr lang="hu-HU" dirty="0" smtClean="0"/>
              <a:t> change must be the same as the growth we would get if we</a:t>
            </a:r>
          </a:p>
          <a:p>
            <a:r>
              <a:rPr lang="hu-HU" dirty="0"/>
              <a:t>	</a:t>
            </a:r>
            <a:r>
              <a:rPr lang="hu-HU" dirty="0" smtClean="0"/>
              <a:t>lend the same amount of cast to a bank: 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 smtClean="0"/>
              <a:t> </a:t>
            </a:r>
            <a:r>
              <a:rPr lang="hu-HU" b="1" dirty="0"/>
              <a:t>d</a:t>
            </a:r>
            <a:r>
              <a:rPr lang="el-GR" b="1" dirty="0" smtClean="0"/>
              <a:t>π</a:t>
            </a:r>
            <a:r>
              <a:rPr lang="hu-HU" b="1" dirty="0" smtClean="0"/>
              <a:t> = r </a:t>
            </a:r>
            <a:r>
              <a:rPr lang="el-GR" b="1" dirty="0" smtClean="0"/>
              <a:t>π</a:t>
            </a:r>
            <a:r>
              <a:rPr lang="hu-HU" b="1" dirty="0" smtClean="0"/>
              <a:t> dt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840328" y="519622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„no arbitrage principle”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9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No arbitrage principle:</a:t>
            </a:r>
            <a:endParaRPr lang="hu-HU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1754345" y="1839412"/>
            <a:ext cx="703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consider it is not true: why can we make a riskless profit?</a:t>
            </a:r>
          </a:p>
          <a:p>
            <a:r>
              <a:rPr lang="hu-HU" dirty="0"/>
              <a:t>	</a:t>
            </a:r>
            <a:r>
              <a:rPr lang="hu-HU" dirty="0" smtClean="0"/>
              <a:t>Arbitrage: when the investor can make riskless money !!!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133599" y="2579885"/>
            <a:ext cx="7361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if we can get a greater return with the delta-hedged portfolio: we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could borrow money from the bank ... pay interest at rate </a:t>
            </a:r>
            <a:r>
              <a:rPr lang="hu-HU" b="1" dirty="0" smtClean="0">
                <a:sym typeface="Wingdings" panose="05000000000000000000" pitchFamily="2" charset="2"/>
              </a:rPr>
              <a:t>r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      invest that money into risk-free option/stock portfolio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and we could make a profit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usually we can assume there are no arbitrage opportunities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OR if there are ... just for a very short time !!!</a:t>
            </a:r>
          </a:p>
        </p:txBody>
      </p:sp>
    </p:spTree>
    <p:extLst>
      <p:ext uri="{BB962C8B-B14F-4D97-AF65-F5344CB8AC3E}">
        <p14:creationId xmlns:p14="http://schemas.microsoft.com/office/powerpoint/2010/main" val="31814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99132" y="157545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                             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56523" y="1509709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23" y="1509709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9259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29419" y="154487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44181" y="1504386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181" y="1504386"/>
                <a:ext cx="1720343" cy="535468"/>
              </a:xfrm>
              <a:prstGeom prst="rect">
                <a:avLst/>
              </a:prstGeom>
              <a:blipFill rotWithShape="0">
                <a:blip r:embed="rId3"/>
                <a:stretch>
                  <a:fillRect r="-2482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35732" y="154454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51500" y="1502974"/>
                <a:ext cx="288893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hu-HU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hu-HU" dirty="0" smtClean="0">
                    <a:solidFill>
                      <a:schemeClr val="tx1"/>
                    </a:solidFill>
                  </a:rPr>
                  <a:t> = </a:t>
                </a:r>
                <a:r>
                  <a:rPr lang="hu-HU" b="1" dirty="0" smtClean="0">
                    <a:solidFill>
                      <a:schemeClr val="tx1"/>
                    </a:solidFill>
                  </a:rPr>
                  <a:t>r ( V – S</a:t>
                </a:r>
                <a:r>
                  <a:rPr lang="hu-HU" dirty="0" smtClean="0">
                    <a:solidFill>
                      <a:schemeClr val="tx1"/>
                    </a:solidFill>
                  </a:rPr>
                  <a:t>      ) </a:t>
                </a:r>
                <a:r>
                  <a:rPr lang="hu-HU" b="1" dirty="0" smtClean="0">
                    <a:solidFill>
                      <a:schemeClr val="tx1"/>
                    </a:solidFill>
                  </a:rPr>
                  <a:t>dt</a:t>
                </a:r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00" y="1502974"/>
                <a:ext cx="2888932" cy="542071"/>
              </a:xfrm>
              <a:prstGeom prst="rect">
                <a:avLst/>
              </a:prstGeom>
              <a:blipFill rotWithShape="0">
                <a:blip r:embed="rId4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00736" y="172479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51942" y="144239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45628" y="156128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93691" y="156565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99761" y="1458899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61" y="1458899"/>
                <a:ext cx="500458" cy="5605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25494" y="2363758"/>
                <a:ext cx="638316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rgbClr val="FF7C8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b="1" dirty="0" smtClean="0">
                    <a:solidFill>
                      <a:srgbClr val="FF7C8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94" y="2363758"/>
                <a:ext cx="638316" cy="5420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498390" y="239892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+</a:t>
            </a:r>
            <a:endParaRPr lang="hu-HU" sz="2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13152" y="2358435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b="1" dirty="0" smtClean="0">
                    <a:solidFill>
                      <a:srgbClr val="FF7C80"/>
                    </a:solidFill>
                  </a:rPr>
                  <a:t> </a:t>
                </a:r>
                <a:r>
                  <a:rPr lang="el-GR" sz="2000" b="1" dirty="0" smtClean="0">
                    <a:solidFill>
                      <a:srgbClr val="FF7C80"/>
                    </a:solidFill>
                  </a:rPr>
                  <a:t>σ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  S            </a:t>
                </a:r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52" y="2358435"/>
                <a:ext cx="1720343" cy="535468"/>
              </a:xfrm>
              <a:prstGeom prst="rect">
                <a:avLst/>
              </a:prstGeom>
              <a:blipFill rotWithShape="0">
                <a:blip r:embed="rId7"/>
                <a:stretch>
                  <a:fillRect r="-3901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504703" y="239859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+</a:t>
            </a:r>
            <a:endParaRPr lang="hu-HU" sz="2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20471" y="2357023"/>
                <a:ext cx="1258678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hu-HU" b="1" dirty="0" smtClean="0">
                    <a:solidFill>
                      <a:srgbClr val="FF7C80"/>
                    </a:solidFill>
                  </a:rPr>
                  <a:t>– r S  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471" y="2357023"/>
                <a:ext cx="1258678" cy="542071"/>
              </a:xfrm>
              <a:prstGeom prst="rect">
                <a:avLst/>
              </a:prstGeom>
              <a:blipFill rotWithShape="0">
                <a:blip r:embed="rId8"/>
                <a:stretch>
                  <a:fillRect r="-28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69707" y="257884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20913" y="229644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4599" y="241533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2662" y="241970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89039" y="2321654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39" y="2321654"/>
                <a:ext cx="500458" cy="5605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82013" y="24415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- r V = 0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1782" y="3056695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„Black-Scholes equation”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00096" y="3622131"/>
            <a:ext cx="7358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is a parabolic partial differential equation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linear: so the sum of the solutions is also a solution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financial equations are usually parabolic: they are related to heat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and diffusion equations of physics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74969</TotalTime>
  <Words>7273</Words>
  <Application>Microsoft Office PowerPoint</Application>
  <PresentationFormat>Widescreen</PresentationFormat>
  <Paragraphs>2284</Paragraphs>
  <Slides>159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5" baseType="lpstr">
      <vt:lpstr>Arial</vt:lpstr>
      <vt:lpstr>Cambria Math</vt:lpstr>
      <vt:lpstr>Trebuchet MS</vt:lpstr>
      <vt:lpstr>Wingdings</vt:lpstr>
      <vt:lpstr>Wingdings 3</vt:lpstr>
      <vt:lpstr>Facet</vt:lpstr>
      <vt:lpstr>INTRODUCTION</vt:lpstr>
      <vt:lpstr>About me:</vt:lpstr>
      <vt:lpstr>About the course:</vt:lpstr>
      <vt:lpstr>HD option for videos</vt:lpstr>
      <vt:lpstr>Why Python?</vt:lpstr>
      <vt:lpstr>Financial models</vt:lpstr>
      <vt:lpstr>Financial models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basics: positions</vt:lpstr>
      <vt:lpstr>Stock market basics: positions</vt:lpstr>
      <vt:lpstr>Time value of money</vt:lpstr>
      <vt:lpstr>Time value of money</vt:lpstr>
      <vt:lpstr>Time value of money</vt:lpstr>
      <vt:lpstr>Time value of money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Monte-Carlo Simulations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Random behaviour</vt:lpstr>
      <vt:lpstr>Random behaviour</vt:lpstr>
      <vt:lpstr>Random behaviour</vt:lpstr>
      <vt:lpstr>Random behaviour</vt:lpstr>
      <vt:lpstr>Random behaviour</vt:lpstr>
      <vt:lpstr>Random behaviour</vt:lpstr>
      <vt:lpstr>Random behaviour</vt:lpstr>
      <vt:lpstr>Random behaviour</vt:lpstr>
      <vt:lpstr>Random behaviour</vt:lpstr>
      <vt:lpstr>Stochastic calculus</vt:lpstr>
      <vt:lpstr>Stochastic calculus</vt:lpstr>
      <vt:lpstr>Stochastic calculus</vt:lpstr>
      <vt:lpstr>Stochastic calculus</vt:lpstr>
      <vt:lpstr>Stochastic calculus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The Greeks</vt:lpstr>
      <vt:lpstr>The Greeks</vt:lpstr>
      <vt:lpstr>The Greeks</vt:lpstr>
      <vt:lpstr>The Greeks</vt:lpstr>
      <vt:lpstr>Implied Volatility</vt:lpstr>
      <vt:lpstr>Black-Scholes Model</vt:lpstr>
      <vt:lpstr>Long Term Capital Management (LTCM)</vt:lpstr>
      <vt:lpstr>Long Term Capital Management (LTCM)</vt:lpstr>
      <vt:lpstr>Long Term Capital Management (LTCM)</vt:lpstr>
      <vt:lpstr>Long Term Capital Management (LTCM)</vt:lpstr>
      <vt:lpstr>Monte-Carlo Simulation</vt:lpstr>
      <vt:lpstr>Monte-Carlo Simulation</vt:lpstr>
      <vt:lpstr>Value at Risk (VaR)</vt:lpstr>
      <vt:lpstr>Value at Risk (VaR)</vt:lpstr>
      <vt:lpstr>Value at Risk (VaR)</vt:lpstr>
      <vt:lpstr>Value at Risk (VaR)</vt:lpstr>
      <vt:lpstr>Value at Risk (VaR)</vt:lpstr>
      <vt:lpstr>Value at Risk (VaR)</vt:lpstr>
      <vt:lpstr>Value at Risk (VaR)</vt:lpstr>
      <vt:lpstr>Value at Risk (VaR)</vt:lpstr>
      <vt:lpstr>Value at Risk – Monte-Carlo approach</vt:lpstr>
      <vt:lpstr>Value at Risk – Monte-Carlo approach</vt:lpstr>
      <vt:lpstr>Long Term Investing</vt:lpstr>
      <vt:lpstr>Long Term Investing</vt:lpstr>
      <vt:lpstr>Efficient Market Hypothesis 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Logistic Regression</vt:lpstr>
      <vt:lpstr>Logistic Regression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Machine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502</cp:revision>
  <dcterms:created xsi:type="dcterms:W3CDTF">2015-02-11T17:10:35Z</dcterms:created>
  <dcterms:modified xsi:type="dcterms:W3CDTF">2017-10-23T12:59:39Z</dcterms:modified>
</cp:coreProperties>
</file>