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91" r:id="rId17"/>
    <p:sldId id="289" r:id="rId18"/>
    <p:sldId id="290" r:id="rId19"/>
    <p:sldId id="275" r:id="rId20"/>
    <p:sldId id="287" r:id="rId21"/>
    <p:sldId id="293" r:id="rId22"/>
    <p:sldId id="288" r:id="rId23"/>
    <p:sldId id="292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94" r:id="rId35"/>
    <p:sldId id="286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7" r:id="rId48"/>
    <p:sldId id="308" r:id="rId49"/>
    <p:sldId id="309" r:id="rId50"/>
    <p:sldId id="310" r:id="rId51"/>
    <p:sldId id="311" r:id="rId52"/>
    <p:sldId id="314" r:id="rId53"/>
    <p:sldId id="313" r:id="rId54"/>
    <p:sldId id="312" r:id="rId5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BBDC4-D5DF-4088-A3EF-0B40E11BF741}">
          <p14:sldIdLst>
            <p14:sldId id="256"/>
            <p14:sldId id="257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91"/>
            <p14:sldId id="289"/>
            <p14:sldId id="290"/>
            <p14:sldId id="275"/>
            <p14:sldId id="287"/>
            <p14:sldId id="293"/>
            <p14:sldId id="288"/>
            <p14:sldId id="292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94"/>
            <p14:sldId id="286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7"/>
            <p14:sldId id="308"/>
            <p14:sldId id="309"/>
            <p14:sldId id="310"/>
            <p14:sldId id="311"/>
            <p14:sldId id="314"/>
            <p14:sldId id="313"/>
            <p14:sldId id="312"/>
          </p14:sldIdLst>
        </p14:section>
        <p14:section name="Untitled Section" id="{4E75F4CB-4B66-497E-A0D5-70D8BADE88F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60" y="-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INTRODUCTION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TIME SERIES ANALYSIS WITH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5449" y="1930400"/>
                <a:ext cx="66223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variance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dirty="0" smtClean="0"/>
                  <a:t>of an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random variable is the expected value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of the squared deviations of variables from the mean</a:t>
                </a:r>
              </a:p>
              <a:p>
                <a:endParaRPr lang="hu-HU" dirty="0"/>
              </a:p>
              <a:p>
                <a:r>
                  <a:rPr lang="hu-HU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 = E</a:t>
                </a:r>
                <a:r>
                  <a:rPr lang="hu-HU" b="1" dirty="0" smtClean="0"/>
                  <a:t>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hu-HU" b="1" dirty="0"/>
                          <m:t>x</m:t>
                        </m:r>
                        <m:r>
                          <m:rPr>
                            <m:nor/>
                          </m:rPr>
                          <a:rPr lang="hu-HU" b="1" dirty="0"/>
                          <m:t>−</m:t>
                        </m:r>
                        <m:r>
                          <m:rPr>
                            <m:nor/>
                          </m:rPr>
                          <a:rPr lang="el-GR" b="1" dirty="0"/>
                          <m:t>μ</m:t>
                        </m:r>
                        <m:r>
                          <a:rPr lang="hu-HU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]	„variance”</a:t>
                </a:r>
                <a:endParaRPr lang="hu-H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9" y="1930400"/>
                <a:ext cx="662232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29" t="-3553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30595" y="3385751"/>
            <a:ext cx="5800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variance is always positive: we can define the</a:t>
            </a:r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b="1" dirty="0" smtClean="0">
                <a:solidFill>
                  <a:srgbClr val="FF7C80"/>
                </a:solidFill>
              </a:rPr>
              <a:t>standard deviation </a:t>
            </a:r>
            <a:r>
              <a:rPr lang="hu-HU" dirty="0" smtClean="0"/>
              <a:t>as the square root of variance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el-GR" b="1" dirty="0" smtClean="0"/>
              <a:t>σ</a:t>
            </a:r>
            <a:r>
              <a:rPr lang="hu-HU" b="1" dirty="0" smtClean="0"/>
              <a:t>      </a:t>
            </a:r>
            <a:r>
              <a:rPr lang="hu-HU" dirty="0" smtClean="0"/>
              <a:t>„standard deviation”</a:t>
            </a:r>
          </a:p>
        </p:txBody>
      </p:sp>
    </p:spTree>
    <p:extLst>
      <p:ext uri="{BB962C8B-B14F-4D97-AF65-F5344CB8AC3E}">
        <p14:creationId xmlns:p14="http://schemas.microsoft.com/office/powerpoint/2010/main" val="20213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5449" y="1930400"/>
                <a:ext cx="64475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covariance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dirty="0" smtClean="0"/>
                  <a:t>of an </a:t>
                </a:r>
                <a:r>
                  <a:rPr lang="hu-HU" b="1" dirty="0" smtClean="0"/>
                  <a:t>x </a:t>
                </a:r>
                <a:r>
                  <a:rPr lang="hu-HU" dirty="0" smtClean="0"/>
                  <a:t>and</a:t>
                </a:r>
                <a:r>
                  <a:rPr lang="hu-HU" b="1" dirty="0" smtClean="0"/>
                  <a:t> y</a:t>
                </a:r>
                <a:r>
                  <a:rPr lang="hu-HU" dirty="0" smtClean="0"/>
                  <a:t> is a measure of the 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joint variability of two random variables</a:t>
                </a:r>
              </a:p>
              <a:p>
                <a:endParaRPr lang="hu-HU" dirty="0"/>
              </a:p>
              <a:p>
                <a:r>
                  <a:rPr lang="hu-HU" b="1" dirty="0" smtClean="0"/>
                  <a:t>		Cov(x,y) = E[(x-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i="0" dirty="0" smtClean="0"/>
                      <m:t> </m:t>
                    </m:r>
                  </m:oMath>
                </a14:m>
                <a:r>
                  <a:rPr lang="hu-HU" b="1" dirty="0" smtClean="0"/>
                  <a:t> )(y-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i="0" dirty="0" smtClean="0"/>
                      <m:t>  </m:t>
                    </m:r>
                  </m:oMath>
                </a14:m>
                <a:r>
                  <a:rPr lang="hu-HU" b="1" dirty="0" smtClean="0"/>
                  <a:t>)]    </a:t>
                </a:r>
                <a:r>
                  <a:rPr lang="hu-HU" dirty="0" smtClean="0"/>
                  <a:t>„covariance”</a:t>
                </a:r>
                <a:endParaRPr lang="hu-H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9" y="1930400"/>
                <a:ext cx="64475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51" t="-3553" r="-189" b="-65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65145" y="2893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3577" y="28939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8530" y="3291365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covariance defines how two variables move together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69391" y="3660697"/>
            <a:ext cx="6266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one issue when dealing with covariance: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it is a dimensional measure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it is not normalized: it is hard to compare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datasets with large differences in spread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468130" y="5206328"/>
            <a:ext cx="492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THIS IS WHY CORRELATION IS PREFERRED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200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405449" y="1930400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>
                <a:solidFill>
                  <a:srgbClr val="FF7C80"/>
                </a:solidFill>
              </a:rPr>
              <a:t>correlation </a:t>
            </a:r>
            <a:r>
              <a:rPr lang="hu-HU" dirty="0" smtClean="0"/>
              <a:t>is a dimensionless measure of how two random </a:t>
            </a:r>
          </a:p>
          <a:p>
            <a:r>
              <a:rPr lang="hu-HU" dirty="0"/>
              <a:t>	</a:t>
            </a:r>
            <a:r>
              <a:rPr lang="hu-HU" dirty="0" smtClean="0"/>
              <a:t>variables vary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0431" y="30326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78863" y="30326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09535" y="2881868"/>
                <a:ext cx="2964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 </a:t>
                </a:r>
                <a:r>
                  <a:rPr lang="hu-HU" b="1" dirty="0" smtClean="0"/>
                  <a:t>                E</a:t>
                </a:r>
                <a:r>
                  <a:rPr lang="hu-HU" b="1" dirty="0"/>
                  <a:t>[(x-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dirty="0"/>
                      <m:t> </m:t>
                    </m:r>
                  </m:oMath>
                </a14:m>
                <a:r>
                  <a:rPr lang="hu-HU" b="1" dirty="0"/>
                  <a:t> )(y-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dirty="0"/>
                      <m:t>  </m:t>
                    </m:r>
                  </m:oMath>
                </a14:m>
                <a:r>
                  <a:rPr lang="hu-HU" b="1" dirty="0"/>
                  <a:t>)]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35" y="2881868"/>
                <a:ext cx="2964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823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353246" y="3317899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00218" y="327671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σ</a:t>
            </a:r>
            <a:r>
              <a:rPr lang="hu-HU" b="1" dirty="0" smtClean="0"/>
              <a:t>  </a:t>
            </a:r>
            <a:r>
              <a:rPr lang="el-GR" b="1" dirty="0" smtClean="0"/>
              <a:t>σ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6421162" y="3403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48049" y="34121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62952" y="31249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δ(x,y) =  </a:t>
            </a:r>
            <a:endParaRPr lang="hu-HU" b="1" dirty="0"/>
          </a:p>
        </p:txBody>
      </p:sp>
      <p:sp>
        <p:nvSpPr>
          <p:cNvPr id="21" name="Rectangle 20"/>
          <p:cNvSpPr/>
          <p:nvPr/>
        </p:nvSpPr>
        <p:spPr>
          <a:xfrm>
            <a:off x="7388311" y="3133233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„</a:t>
            </a:r>
            <a:r>
              <a:rPr lang="hu-HU" dirty="0" smtClean="0"/>
              <a:t>correlation”  </a:t>
            </a:r>
            <a:r>
              <a:rPr lang="hu-HU" b="1" dirty="0" smtClean="0"/>
              <a:t>[-1,1]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06531" y="3866163"/>
            <a:ext cx="6101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δ(x,y) &gt; 0  </a:t>
            </a:r>
            <a:r>
              <a:rPr lang="hu-HU" dirty="0" smtClean="0"/>
              <a:t>positive linear relationship between variables</a:t>
            </a:r>
          </a:p>
          <a:p>
            <a:endParaRPr lang="hu-HU" dirty="0"/>
          </a:p>
          <a:p>
            <a:r>
              <a:rPr lang="hu-HU" b="1" dirty="0" smtClean="0"/>
              <a:t>δ(x,y) = 0  </a:t>
            </a:r>
            <a:r>
              <a:rPr lang="hu-HU" dirty="0" smtClean="0"/>
              <a:t>no relationship between variables </a:t>
            </a:r>
          </a:p>
          <a:p>
            <a:endParaRPr lang="hu-HU" dirty="0"/>
          </a:p>
          <a:p>
            <a:r>
              <a:rPr lang="hu-HU" b="1" dirty="0"/>
              <a:t>δ(x,y) </a:t>
            </a:r>
            <a:r>
              <a:rPr lang="hu-HU" b="1" dirty="0" smtClean="0"/>
              <a:t>&lt; 0  </a:t>
            </a:r>
            <a:r>
              <a:rPr lang="hu-HU" dirty="0" smtClean="0"/>
              <a:t>negative linear relationship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2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37811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38060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82903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49491" y="551582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579653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594436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4778" y="1973109"/>
            <a:ext cx="2975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stock market</a:t>
            </a:r>
          </a:p>
          <a:p>
            <a:r>
              <a:rPr lang="hu-HU" dirty="0" smtClean="0"/>
              <a:t>related time series, where</a:t>
            </a:r>
          </a:p>
          <a:p>
            <a:r>
              <a:rPr lang="hu-HU" dirty="0" smtClean="0"/>
              <a:t>the </a:t>
            </a:r>
            <a:r>
              <a:rPr lang="hu-HU" b="1" dirty="0" smtClean="0"/>
              <a:t>x(t)</a:t>
            </a:r>
            <a:r>
              <a:rPr lang="hu-HU" dirty="0" smtClean="0"/>
              <a:t> values are the </a:t>
            </a:r>
          </a:p>
          <a:p>
            <a:r>
              <a:rPr lang="hu-HU" dirty="0" smtClean="0"/>
              <a:t>given stock prices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00129" y="32763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7147960" y="341178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383219" y="32841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9" name="TextBox 58"/>
          <p:cNvSpPr txBox="1"/>
          <p:nvPr/>
        </p:nvSpPr>
        <p:spPr>
          <a:xfrm>
            <a:off x="7531050" y="341957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7826330" y="327588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   ...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7974161" y="34113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8818661" y="32718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8966492" y="340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10452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78227" y="1924908"/>
            <a:ext cx="587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of the given </a:t>
            </a:r>
            <a:r>
              <a:rPr lang="hu-HU" b="1" dirty="0" smtClean="0"/>
              <a:t>x(t)</a:t>
            </a:r>
            <a:r>
              <a:rPr lang="hu-HU" dirty="0" smtClean="0"/>
              <a:t> time series is: </a:t>
            </a:r>
            <a:r>
              <a:rPr lang="hu-HU" b="1" dirty="0" smtClean="0"/>
              <a:t>E(x(t)) = </a:t>
            </a:r>
            <a:r>
              <a:rPr lang="el-GR" b="1" dirty="0" smtClean="0"/>
              <a:t>μ</a:t>
            </a:r>
            <a:r>
              <a:rPr lang="hu-HU" b="1" dirty="0" smtClean="0"/>
              <a:t>(t)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0822" y="2420203"/>
            <a:ext cx="6736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a time series is stationary (as far as the mean is concerned)</a:t>
            </a:r>
          </a:p>
          <a:p>
            <a:r>
              <a:rPr lang="hu-HU" dirty="0"/>
              <a:t>	</a:t>
            </a:r>
            <a:r>
              <a:rPr lang="hu-HU" dirty="0" smtClean="0"/>
              <a:t>if the mean is constant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l-GR" b="1" dirty="0"/>
              <a:t>μ</a:t>
            </a:r>
            <a:r>
              <a:rPr lang="hu-HU" b="1" dirty="0"/>
              <a:t>(t</a:t>
            </a:r>
            <a:r>
              <a:rPr lang="hu-HU" b="1" dirty="0" smtClean="0"/>
              <a:t>)</a:t>
            </a:r>
            <a:r>
              <a:rPr lang="hu-HU" dirty="0" smtClean="0"/>
              <a:t> = </a:t>
            </a:r>
            <a:r>
              <a:rPr lang="el-GR" b="1" dirty="0" smtClean="0"/>
              <a:t>μ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878227" y="3807254"/>
                <a:ext cx="701974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variance of the given </a:t>
                </a:r>
                <a:r>
                  <a:rPr lang="hu-HU" b="1" dirty="0" smtClean="0"/>
                  <a:t>x(t)</a:t>
                </a:r>
                <a:r>
                  <a:rPr lang="hu-HU" dirty="0" smtClean="0"/>
                  <a:t> time series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/>
                  <a:t> = </a:t>
                </a:r>
                <a:r>
                  <a:rPr lang="hu-HU" b="1" dirty="0"/>
                  <a:t>E[(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hu-HU" b="1" dirty="0"/>
                          <m:t>x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t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)−</m:t>
                        </m:r>
                        <m:r>
                          <m:rPr>
                            <m:nor/>
                          </m:rPr>
                          <a:rPr lang="el-GR" b="1" dirty="0"/>
                          <m:t>μ</m:t>
                        </m:r>
                        <m:r>
                          <a:rPr lang="hu-HU" b="1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]</a:t>
                </a:r>
                <a:endParaRPr lang="hu-HU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27" y="3807254"/>
                <a:ext cx="7019742" cy="375552"/>
              </a:xfrm>
              <a:prstGeom prst="rect">
                <a:avLst/>
              </a:prstGeom>
              <a:blipFill rotWithShape="0">
                <a:blip r:embed="rId2"/>
                <a:stretch>
                  <a:fillRect l="-694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60822" y="4302549"/>
                <a:ext cx="706154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2.) </a:t>
                </a:r>
                <a:r>
                  <a:rPr lang="hu-HU" dirty="0" smtClean="0"/>
                  <a:t>a time series is stationary (as far as the variance is concerned)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if the variance is constant</a:t>
                </a:r>
              </a:p>
              <a:p>
                <a:r>
                  <a:rPr lang="hu-HU" dirty="0"/>
                  <a:t>	</a:t>
                </a:r>
                <a:endParaRPr lang="hu-HU" dirty="0" smtClean="0"/>
              </a:p>
              <a:p>
                <a:r>
                  <a:rPr lang="hu-HU" dirty="0"/>
                  <a:t>	</a:t>
                </a:r>
                <a:r>
                  <a:rPr lang="hu-H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822" y="4302549"/>
                <a:ext cx="706154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90" t="-3553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8227" y="5538564"/>
            <a:ext cx="682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BUT</a:t>
            </a:r>
            <a:r>
              <a:rPr lang="hu-HU" dirty="0" smtClean="0"/>
              <a:t> some </a:t>
            </a:r>
            <a:r>
              <a:rPr lang="hu-HU" b="1" dirty="0" smtClean="0"/>
              <a:t>x(t)</a:t>
            </a:r>
            <a:r>
              <a:rPr lang="hu-HU" dirty="0" smtClean="0"/>
              <a:t> observations may be correlated: so we may over-</a:t>
            </a:r>
          </a:p>
          <a:p>
            <a:r>
              <a:rPr lang="hu-HU" dirty="0"/>
              <a:t>	</a:t>
            </a:r>
            <a:r>
              <a:rPr lang="hu-HU" dirty="0" smtClean="0"/>
              <a:t>or underestimate the actual variance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5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881313"/>
            <a:ext cx="6825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order stationarity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assume that the </a:t>
            </a:r>
            <a:r>
              <a:rPr lang="hu-HU" b="1" dirty="0" smtClean="0"/>
              <a:t>x(t)</a:t>
            </a:r>
            <a:r>
              <a:rPr lang="hu-HU" dirty="0" smtClean="0"/>
              <a:t> series is </a:t>
            </a:r>
          </a:p>
          <a:p>
            <a:r>
              <a:rPr lang="hu-HU" dirty="0" smtClean="0"/>
              <a:t>    stationary in the mean AND stationary in the variance: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194486" y="2619977"/>
            <a:ext cx="8683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</a:t>
            </a:r>
            <a:r>
              <a:rPr lang="hu-HU" b="1" dirty="0" smtClean="0"/>
              <a:t>x(t)</a:t>
            </a:r>
            <a:r>
              <a:rPr lang="hu-HU" dirty="0" smtClean="0"/>
              <a:t> time series is </a:t>
            </a:r>
            <a:r>
              <a:rPr lang="hu-HU" b="1" dirty="0" smtClean="0">
                <a:solidFill>
                  <a:srgbClr val="FF7C80"/>
                </a:solidFill>
              </a:rPr>
              <a:t>second order stationary </a:t>
            </a:r>
            <a:r>
              <a:rPr lang="hu-HU" dirty="0" smtClean="0"/>
              <a:t>if the correlation between the</a:t>
            </a:r>
          </a:p>
          <a:p>
            <a:r>
              <a:rPr lang="hu-HU" dirty="0"/>
              <a:t> </a:t>
            </a:r>
            <a:r>
              <a:rPr lang="hu-HU" dirty="0" smtClean="0"/>
              <a:t> observations is the function of the </a:t>
            </a:r>
            <a:r>
              <a:rPr lang="hu-HU" b="1" dirty="0" smtClean="0"/>
              <a:t>lag</a:t>
            </a:r>
            <a:r>
              <a:rPr lang="hu-HU" dirty="0" smtClean="0"/>
              <a:t> exclusively</a:t>
            </a:r>
          </a:p>
          <a:p>
            <a:r>
              <a:rPr lang="hu-HU" dirty="0"/>
              <a:t>	</a:t>
            </a:r>
            <a:r>
              <a:rPr lang="hu-HU" dirty="0" smtClean="0"/>
              <a:t>~ so the function of time steps separating each sequential observations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09816" y="3690552"/>
            <a:ext cx="802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Autocovariance</a:t>
            </a:r>
            <a:r>
              <a:rPr lang="hu-HU" dirty="0" smtClean="0"/>
              <a:t> (serial covariance) for second order stationary time series: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4649" y="4232884"/>
                <a:ext cx="3082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Cov  = E[ ( x 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</m:oMath>
                </a14:m>
                <a:r>
                  <a:rPr lang="hu-HU" b="1" dirty="0" smtClean="0"/>
                  <a:t>)( x    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</m:oMath>
                </a14:m>
                <a:r>
                  <a:rPr lang="hu-HU" b="1" dirty="0" smtClean="0"/>
                  <a:t>)]</a:t>
                </a:r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49" y="4232884"/>
                <a:ext cx="30828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82" t="-9836" r="-990" b="-229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11827" y="4394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40979" y="439638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37547" y="43943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09816" y="4863531"/>
            <a:ext cx="606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Autocorrelation</a:t>
            </a:r>
            <a:r>
              <a:rPr lang="hu-HU" dirty="0" smtClean="0"/>
              <a:t> for second order stationary time series: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571465" y="55357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88990" y="540119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Cov</a:t>
            </a:r>
            <a:endParaRPr lang="hu-HU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1617" y="5798306"/>
            <a:ext cx="741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98674" y="581275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σ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444969" y="57850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94091" y="560219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  =  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28525" y="578468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988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54658" y="2191264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4507" y="2392406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4652" y="256883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2799" y="3385752"/>
            <a:ext cx="7026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data is unpredictable and can not be modeled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tranform non-stationary processes into stationary processes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	~ thus we can build models !!!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232454" y="250418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6746826" y="250143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27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64383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458557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473340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4871035" y="3219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5018866" y="33548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5476549" y="32272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5624380" y="33626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084418" y="321898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6232249" y="33544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689932" y="3216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1" name="TextBox 70"/>
          <p:cNvSpPr txBox="1"/>
          <p:nvPr/>
        </p:nvSpPr>
        <p:spPr>
          <a:xfrm>
            <a:off x="6837763" y="335235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7295446" y="3224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3" name="TextBox 72"/>
          <p:cNvSpPr txBox="1"/>
          <p:nvPr/>
        </p:nvSpPr>
        <p:spPr>
          <a:xfrm>
            <a:off x="7443277" y="33601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7903315" y="3216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8051146" y="335191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5476549" y="36713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5624380" y="380683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6082063" y="36791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6229894" y="38146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6689932" y="367093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1" name="TextBox 80"/>
          <p:cNvSpPr txBox="1"/>
          <p:nvPr/>
        </p:nvSpPr>
        <p:spPr>
          <a:xfrm>
            <a:off x="6837763" y="38063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7295446" y="36688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3" name="TextBox 82"/>
          <p:cNvSpPr txBox="1"/>
          <p:nvPr/>
        </p:nvSpPr>
        <p:spPr>
          <a:xfrm>
            <a:off x="7443277" y="3804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7900960" y="36766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8048791" y="38121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8508829" y="366840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8656660" y="38038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40408" y="4094212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1</a:t>
            </a:r>
            <a:r>
              <a:rPr lang="hu-HU" dirty="0" smtClean="0"/>
              <a:t> step, so </a:t>
            </a:r>
            <a:r>
              <a:rPr lang="hu-HU" b="1" dirty="0" smtClean="0"/>
              <a:t>lag=1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355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64383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458557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473340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4871035" y="3219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5018866" y="33548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5476549" y="32272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5624380" y="33626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084418" y="321898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6232249" y="33544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689932" y="3216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1" name="TextBox 70"/>
          <p:cNvSpPr txBox="1"/>
          <p:nvPr/>
        </p:nvSpPr>
        <p:spPr>
          <a:xfrm>
            <a:off x="6837763" y="335235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7295446" y="3224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3" name="TextBox 72"/>
          <p:cNvSpPr txBox="1"/>
          <p:nvPr/>
        </p:nvSpPr>
        <p:spPr>
          <a:xfrm>
            <a:off x="7443277" y="33601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7903315" y="3216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8051146" y="335191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6127340" y="36713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6275171" y="380683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6732854" y="36791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6880685" y="38146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7340723" y="367093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1" name="TextBox 80"/>
          <p:cNvSpPr txBox="1"/>
          <p:nvPr/>
        </p:nvSpPr>
        <p:spPr>
          <a:xfrm>
            <a:off x="7488554" y="38063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7946237" y="36688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3" name="TextBox 82"/>
          <p:cNvSpPr txBox="1"/>
          <p:nvPr/>
        </p:nvSpPr>
        <p:spPr>
          <a:xfrm>
            <a:off x="8094068" y="3804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8551751" y="36766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8699582" y="38121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9159620" y="366840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9307451" y="38038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40408" y="4094212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2</a:t>
            </a:r>
            <a:r>
              <a:rPr lang="hu-HU" dirty="0" smtClean="0"/>
              <a:t> steps, so </a:t>
            </a:r>
            <a:r>
              <a:rPr lang="hu-HU" b="1" dirty="0" smtClean="0"/>
              <a:t>lag=2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422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67" y="2721232"/>
            <a:ext cx="5676528" cy="37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me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83" y="1345043"/>
            <a:ext cx="8596668" cy="3880773"/>
          </a:xfrm>
        </p:spPr>
        <p:txBody>
          <a:bodyPr/>
          <a:lstStyle/>
          <a:p>
            <a:r>
              <a:rPr lang="hu-HU" dirty="0" smtClean="0"/>
              <a:t>From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en-US" dirty="0"/>
              <a:t>Working as a </a:t>
            </a:r>
            <a:r>
              <a:rPr lang="hu-HU" dirty="0" smtClean="0"/>
              <a:t>software engineer</a:t>
            </a:r>
            <a:endParaRPr lang="en-US" dirty="0"/>
          </a:p>
          <a:p>
            <a:r>
              <a:rPr lang="en-US" dirty="0"/>
              <a:t>Special addiction </a:t>
            </a:r>
            <a:r>
              <a:rPr lang="en-US" dirty="0" smtClean="0"/>
              <a:t>to</a:t>
            </a:r>
            <a:r>
              <a:rPr lang="hu-HU" dirty="0" smtClean="0"/>
              <a:t> algorithms + AI +</a:t>
            </a:r>
            <a:r>
              <a:rPr lang="en-US" dirty="0" smtClean="0"/>
              <a:t> </a:t>
            </a:r>
            <a:r>
              <a:rPr lang="en-US" dirty="0"/>
              <a:t>models concerning quantitative finance such as the Black-Scholes model or credit </a:t>
            </a:r>
            <a:r>
              <a:rPr lang="en-US" dirty="0" smtClean="0"/>
              <a:t>risk</a:t>
            </a:r>
            <a:r>
              <a:rPr lang="hu-HU" dirty="0" smtClean="0"/>
              <a:t>, Merton-model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3651480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3799311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256994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4404825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864863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012694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5470377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5618208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6075891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223722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6683760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6831591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0</a:t>
            </a:r>
            <a:r>
              <a:rPr lang="hu-HU" dirty="0" smtClean="0"/>
              <a:t> step, so </a:t>
            </a:r>
            <a:r>
              <a:rPr lang="hu-HU" b="1" dirty="0" smtClean="0"/>
              <a:t>lag=0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7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4269319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4417150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874833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5022664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5482702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630533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088216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6236047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6693730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841561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7301599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449430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1</a:t>
            </a:r>
            <a:r>
              <a:rPr lang="hu-HU" dirty="0" smtClean="0"/>
              <a:t> step, so </a:t>
            </a:r>
            <a:r>
              <a:rPr lang="hu-HU" b="1" dirty="0" smtClean="0"/>
              <a:t>lag=1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02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4878921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5026752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5484435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5632266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092304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6240135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697818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6845649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7303332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7451163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7911201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059032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2</a:t>
            </a:r>
            <a:r>
              <a:rPr lang="hu-HU" dirty="0" smtClean="0"/>
              <a:t> steps, so </a:t>
            </a:r>
            <a:r>
              <a:rPr lang="hu-HU" b="1" dirty="0" smtClean="0"/>
              <a:t>lag=2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9" y="1872735"/>
            <a:ext cx="5676528" cy="3732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42573" y="2566883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acf() </a:t>
            </a:r>
            <a:r>
              <a:rPr lang="hu-HU" dirty="0" smtClean="0"/>
              <a:t>function has something</a:t>
            </a:r>
          </a:p>
          <a:p>
            <a:r>
              <a:rPr lang="hu-HU" dirty="0" smtClean="0"/>
              <a:t>to do with stationarity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stationary times series: the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value drops to zero quickly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series: the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value decreases slowly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3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QUANTITATIVE TRADING AND AUTOCORRELATION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78227" y="1914265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Autocorrelation is useful for technical analysis: we can analyze how</a:t>
            </a:r>
          </a:p>
          <a:p>
            <a:r>
              <a:rPr lang="hu-HU" dirty="0"/>
              <a:t>	</a:t>
            </a:r>
            <a:r>
              <a:rPr lang="hu-HU" dirty="0" smtClean="0"/>
              <a:t>past prices (or price changes) affected future prices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13687" y="2850292"/>
            <a:ext cx="693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given stock has high </a:t>
            </a:r>
            <a:r>
              <a:rPr lang="hu-HU" b="1" dirty="0" smtClean="0">
                <a:sym typeface="Wingdings" panose="05000000000000000000" pitchFamily="2" charset="2"/>
              </a:rPr>
              <a:t>positive autocorrelation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If we witness the stock making solid gains over the past days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may expect the movements to match those of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lagging time series </a:t>
            </a:r>
            <a:r>
              <a:rPr lang="hu-HU" b="1" dirty="0" smtClean="0">
                <a:sym typeface="Wingdings" panose="05000000000000000000" pitchFamily="2" charset="2"/>
              </a:rPr>
              <a:t>move upwards</a:t>
            </a:r>
            <a:endParaRPr lang="hu-HU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00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53514" y="1474573"/>
            <a:ext cx="7367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know that financial related time series has </a:t>
            </a:r>
            <a:r>
              <a:rPr lang="hu-HU" b="1" dirty="0" smtClean="0"/>
              <a:t>autocorrelation</a:t>
            </a:r>
            <a:r>
              <a:rPr lang="hu-HU" dirty="0" smtClean="0"/>
              <a:t> ...</a:t>
            </a:r>
          </a:p>
          <a:p>
            <a:r>
              <a:rPr lang="hu-HU" dirty="0"/>
              <a:t>	</a:t>
            </a:r>
            <a:r>
              <a:rPr lang="hu-HU" dirty="0" smtClean="0"/>
              <a:t>We want to end up with models capable of explaining</a:t>
            </a:r>
          </a:p>
          <a:p>
            <a:r>
              <a:rPr lang="hu-HU" dirty="0"/>
              <a:t>	</a:t>
            </a:r>
            <a:r>
              <a:rPr lang="hu-HU" dirty="0" smtClean="0"/>
              <a:t>	why this is happenning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FIRST MODEL</a:t>
            </a:r>
            <a:r>
              <a:rPr lang="hu-HU" dirty="0" smtClean="0"/>
              <a:t>: let’s assume stock prices are random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06811" y="3056238"/>
            <a:ext cx="64899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find a given model: check whether the model explains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serial correlation or not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by fitting the models (to historical data), we 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reducing serial correlation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will construct more and more complex approaches,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eventually we can explain serial correlation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Models: </a:t>
            </a:r>
            <a:r>
              <a:rPr lang="hu-HU" b="1" dirty="0" smtClean="0">
                <a:sym typeface="Wingdings" panose="05000000000000000000" pitchFamily="2" charset="2"/>
              </a:rPr>
              <a:t>AR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MA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ARMA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ARCH</a:t>
            </a:r>
            <a:r>
              <a:rPr lang="hu-HU" dirty="0" smtClean="0">
                <a:sym typeface="Wingdings" panose="05000000000000000000" pitchFamily="2" charset="2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086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1621" y="1330235"/>
            <a:ext cx="8683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difference between the actual values </a:t>
            </a:r>
            <a:r>
              <a:rPr lang="hu-HU" b="1" dirty="0" smtClean="0"/>
              <a:t>x(t)</a:t>
            </a:r>
            <a:r>
              <a:rPr lang="hu-HU" dirty="0" smtClean="0"/>
              <a:t> and the</a:t>
            </a:r>
          </a:p>
          <a:p>
            <a:r>
              <a:rPr lang="hu-HU" dirty="0"/>
              <a:t>	</a:t>
            </a:r>
            <a:r>
              <a:rPr lang="hu-HU" dirty="0" smtClean="0"/>
              <a:t>values predicted by a given model </a:t>
            </a:r>
            <a:r>
              <a:rPr lang="hu-HU" b="1" dirty="0" smtClean="0"/>
              <a:t>x’(t)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 smtClean="0"/>
              <a:t>	y(t) = x(t) – x’(t)	   „residual error series”</a:t>
            </a:r>
          </a:p>
          <a:p>
            <a:endParaRPr lang="hu-HU" b="1" dirty="0"/>
          </a:p>
          <a:p>
            <a:r>
              <a:rPr lang="hu-HU" dirty="0" smtClean="0"/>
              <a:t>There can be (when dealing with financial data usually this is the case) </a:t>
            </a:r>
          </a:p>
          <a:p>
            <a:r>
              <a:rPr lang="hu-HU" dirty="0"/>
              <a:t>	</a:t>
            </a:r>
            <a:r>
              <a:rPr lang="hu-HU" dirty="0" smtClean="0"/>
              <a:t>serial correlations between these error terms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if there is serial correlation for the residuals: good indicator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our model is not good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    </a:t>
            </a:r>
            <a:r>
              <a:rPr lang="hu-HU" b="1" dirty="0" smtClean="0">
                <a:sym typeface="Wingdings" panose="05000000000000000000" pitchFamily="2" charset="2"/>
              </a:rPr>
              <a:t>A </a:t>
            </a:r>
            <a:r>
              <a:rPr lang="hu-HU" b="1" dirty="0" smtClean="0">
                <a:sym typeface="Wingdings" panose="05000000000000000000" pitchFamily="2" charset="2"/>
              </a:rPr>
              <a:t>GOOD MODEL CAN </a:t>
            </a:r>
            <a:r>
              <a:rPr lang="hu-HU" b="1" dirty="0" smtClean="0">
                <a:sym typeface="Wingdings" panose="05000000000000000000" pitchFamily="2" charset="2"/>
              </a:rPr>
              <a:t>EXPLAIN </a:t>
            </a:r>
            <a:r>
              <a:rPr lang="hu-HU" b="1" dirty="0" smtClean="0">
                <a:sym typeface="Wingdings" panose="05000000000000000000" pitchFamily="2" charset="2"/>
              </a:rPr>
              <a:t>THIS AUTOCORRELATION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6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41621" y="1330235"/>
            <a:ext cx="85779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difference between the actual values </a:t>
            </a:r>
            <a:r>
              <a:rPr lang="hu-HU" b="1" dirty="0" smtClean="0"/>
              <a:t>x(t)</a:t>
            </a:r>
            <a:r>
              <a:rPr lang="hu-HU" dirty="0" smtClean="0"/>
              <a:t> and the</a:t>
            </a:r>
          </a:p>
          <a:p>
            <a:r>
              <a:rPr lang="hu-HU" dirty="0"/>
              <a:t>	</a:t>
            </a:r>
            <a:r>
              <a:rPr lang="hu-HU" dirty="0" smtClean="0"/>
              <a:t>values predicted by a given model </a:t>
            </a:r>
            <a:r>
              <a:rPr lang="hu-HU" b="1" dirty="0" smtClean="0"/>
              <a:t>x’(t)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 smtClean="0"/>
              <a:t>	y(t) = x(t) – x’(t)	   „residual error series”</a:t>
            </a:r>
          </a:p>
          <a:p>
            <a:endParaRPr lang="hu-HU" b="1" dirty="0"/>
          </a:p>
          <a:p>
            <a:r>
              <a:rPr lang="hu-HU" dirty="0" smtClean="0"/>
              <a:t>There can be (when dealing with financial data usually this is the case) </a:t>
            </a:r>
          </a:p>
          <a:p>
            <a:r>
              <a:rPr lang="hu-HU" dirty="0"/>
              <a:t>	</a:t>
            </a:r>
            <a:r>
              <a:rPr lang="hu-HU" dirty="0" smtClean="0"/>
              <a:t>serial correlations between these error terms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if there is serial correlation for the residuals: good indicator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our model is not good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</a:t>
            </a:r>
            <a:r>
              <a:rPr lang="hu-HU" b="1" dirty="0" smtClean="0">
                <a:sym typeface="Wingdings" panose="05000000000000000000" pitchFamily="2" charset="2"/>
              </a:rPr>
              <a:t>A </a:t>
            </a:r>
            <a:r>
              <a:rPr lang="hu-HU" b="1" dirty="0" smtClean="0">
                <a:sym typeface="Wingdings" panose="05000000000000000000" pitchFamily="2" charset="2"/>
              </a:rPr>
              <a:t>GOOD MODEL CAN </a:t>
            </a:r>
            <a:r>
              <a:rPr lang="hu-HU" b="1" dirty="0" smtClean="0">
                <a:sym typeface="Wingdings" panose="05000000000000000000" pitchFamily="2" charset="2"/>
              </a:rPr>
              <a:t>EXPLAIN </a:t>
            </a:r>
            <a:r>
              <a:rPr lang="hu-HU" b="1" dirty="0" smtClean="0">
                <a:sym typeface="Wingdings" panose="05000000000000000000" pitchFamily="2" charset="2"/>
              </a:rPr>
              <a:t>THIS AUTOCORRELATION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4807482"/>
            <a:ext cx="8106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case, the </a:t>
            </a:r>
            <a:r>
              <a:rPr lang="hu-HU" b="1" dirty="0" smtClean="0"/>
              <a:t>y(t)</a:t>
            </a:r>
            <a:r>
              <a:rPr lang="hu-HU" dirty="0" smtClean="0"/>
              <a:t> residuals are serially uncorrelated. </a:t>
            </a:r>
          </a:p>
          <a:p>
            <a:r>
              <a:rPr lang="hu-HU" dirty="0"/>
              <a:t>	</a:t>
            </a:r>
            <a:r>
              <a:rPr lang="hu-HU" dirty="0" smtClean="0"/>
              <a:t>What does it mean? Serially uncorrelated residual series are </a:t>
            </a:r>
          </a:p>
          <a:p>
            <a:r>
              <a:rPr lang="hu-HU" dirty="0"/>
              <a:t>	</a:t>
            </a:r>
            <a:r>
              <a:rPr lang="hu-HU" dirty="0" smtClean="0"/>
              <a:t>	independent and drawn from some probability distribution</a:t>
            </a:r>
          </a:p>
          <a:p>
            <a:r>
              <a:rPr lang="hu-HU" dirty="0"/>
              <a:t>	</a:t>
            </a:r>
            <a:r>
              <a:rPr lang="hu-HU" dirty="0" smtClean="0"/>
              <a:t>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White Noise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1336156"/>
            <a:ext cx="7197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simplest model is to generate random variables: </a:t>
            </a:r>
            <a:r>
              <a:rPr lang="hu-HU" b="1" dirty="0" smtClean="0"/>
              <a:t>white noise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252152" y="1818744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7C80"/>
                </a:solidFill>
              </a:rPr>
              <a:t>WHITE NOISE</a:t>
            </a:r>
            <a:r>
              <a:rPr lang="hu-HU" dirty="0" smtClean="0"/>
              <a:t>: if we have a time series </a:t>
            </a:r>
            <a:r>
              <a:rPr lang="hu-HU" b="1" dirty="0" smtClean="0"/>
              <a:t>w   k=1...n  </a:t>
            </a:r>
            <a:r>
              <a:rPr lang="hu-HU" dirty="0" smtClean="0"/>
              <a:t>where the element</a:t>
            </a:r>
          </a:p>
          <a:p>
            <a:r>
              <a:rPr lang="hu-HU" dirty="0" smtClean="0"/>
              <a:t>   of the series are independent, identically distributed and no serial correlation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472468" y="192794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12789" y="2674769"/>
                <a:ext cx="6287299" cy="148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 </a:t>
                </a:r>
                <a:r>
                  <a:rPr lang="hu-HU" dirty="0" smtClean="0"/>
                  <a:t>normal distribution with mean</a:t>
                </a:r>
                <a:r>
                  <a:rPr lang="hu-HU" b="1" dirty="0" smtClean="0"/>
                  <a:t> 0 </a:t>
                </a:r>
                <a:r>
                  <a:rPr lang="hu-HU" dirty="0" smtClean="0"/>
                  <a:t>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 smtClean="0"/>
              </a:p>
              <a:p>
                <a:endParaRPr lang="hu-HU" b="1" dirty="0"/>
              </a:p>
              <a:p>
                <a:r>
                  <a:rPr lang="hu-HU" b="1" dirty="0" smtClean="0"/>
                  <a:t>		// </a:t>
                </a:r>
                <a:r>
                  <a:rPr lang="hu-HU" dirty="0" smtClean="0"/>
                  <a:t>in this case it is </a:t>
                </a:r>
                <a:r>
                  <a:rPr lang="hu-HU" b="1" dirty="0" smtClean="0"/>
                  <a:t>Gaussian white noise</a:t>
                </a:r>
              </a:p>
              <a:p>
                <a:endParaRPr lang="hu-HU" b="1" dirty="0"/>
              </a:p>
              <a:p>
                <a:r>
                  <a:rPr lang="hu-HU" b="1" dirty="0" smtClean="0"/>
                  <a:t>Cow(w ,w ) = 0  </a:t>
                </a:r>
                <a:r>
                  <a:rPr lang="hu-HU" dirty="0" smtClean="0"/>
                  <a:t>no serial correlation </a:t>
                </a:r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89" y="2674769"/>
                <a:ext cx="6287299" cy="1483548"/>
              </a:xfrm>
              <a:prstGeom prst="rect">
                <a:avLst/>
              </a:prstGeom>
              <a:blipFill rotWithShape="0">
                <a:blip r:embed="rId2"/>
                <a:stretch>
                  <a:fillRect l="-873" t="-2469" b="-53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19672" y="3939718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36828" y="3947956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j</a:t>
            </a:r>
            <a:endParaRPr lang="hu-H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6249" y="4368011"/>
            <a:ext cx="7861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white noise as a model for the </a:t>
            </a:r>
            <a:r>
              <a:rPr lang="hu-HU" b="1" dirty="0" smtClean="0"/>
              <a:t>y(t)</a:t>
            </a:r>
            <a:r>
              <a:rPr lang="hu-HU" dirty="0" smtClean="0"/>
              <a:t> residuals</a:t>
            </a:r>
          </a:p>
          <a:p>
            <a:r>
              <a:rPr lang="hu-HU" dirty="0"/>
              <a:t>	</a:t>
            </a:r>
            <a:r>
              <a:rPr lang="hu-HU" dirty="0" smtClean="0"/>
              <a:t>~ we can fit models (</a:t>
            </a:r>
            <a:r>
              <a:rPr lang="hu-HU" b="1" dirty="0" smtClean="0"/>
              <a:t>AR</a:t>
            </a:r>
            <a:r>
              <a:rPr lang="hu-HU" dirty="0" smtClean="0"/>
              <a:t>, </a:t>
            </a:r>
            <a:r>
              <a:rPr lang="hu-HU" b="1" dirty="0" smtClean="0"/>
              <a:t>MA</a:t>
            </a:r>
            <a:r>
              <a:rPr lang="hu-HU" dirty="0" smtClean="0"/>
              <a:t>,</a:t>
            </a:r>
            <a:r>
              <a:rPr lang="hu-HU" b="1" dirty="0" smtClean="0"/>
              <a:t> GARCH</a:t>
            </a:r>
            <a:r>
              <a:rPr lang="hu-HU" dirty="0" smtClean="0"/>
              <a:t>) to our observed time series</a:t>
            </a:r>
          </a:p>
          <a:p>
            <a:endParaRPr lang="hu-HU" dirty="0"/>
          </a:p>
          <a:p>
            <a:r>
              <a:rPr lang="hu-HU" dirty="0" smtClean="0"/>
              <a:t>	If the model is good: the autocorrelation of </a:t>
            </a:r>
            <a:r>
              <a:rPr lang="hu-HU" b="1" dirty="0" smtClean="0"/>
              <a:t>y(t)</a:t>
            </a:r>
            <a:r>
              <a:rPr lang="hu-HU" dirty="0" smtClean="0"/>
              <a:t> residuals is</a:t>
            </a:r>
          </a:p>
          <a:p>
            <a:r>
              <a:rPr lang="hu-HU" dirty="0"/>
              <a:t>	</a:t>
            </a:r>
            <a:r>
              <a:rPr lang="hu-HU" dirty="0" smtClean="0"/>
              <a:t>	like for the white noise process !!!</a:t>
            </a:r>
          </a:p>
        </p:txBody>
      </p:sp>
    </p:spTree>
    <p:extLst>
      <p:ext uri="{BB962C8B-B14F-4D97-AF65-F5344CB8AC3E}">
        <p14:creationId xmlns:p14="http://schemas.microsoft.com/office/powerpoint/2010/main" val="6930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White Noise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477204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μ</a:t>
            </a:r>
            <a:r>
              <a:rPr lang="hu-HU" b="1" dirty="0" smtClean="0"/>
              <a:t>   = E[w ] = 0    </a:t>
            </a:r>
            <a:r>
              <a:rPr lang="hu-HU" dirty="0" smtClean="0"/>
              <a:t>mean of a white noise process</a:t>
            </a:r>
          </a:p>
          <a:p>
            <a:endParaRPr lang="hu-HU" dirty="0"/>
          </a:p>
          <a:p>
            <a:r>
              <a:rPr lang="el-GR" b="1" dirty="0" smtClean="0"/>
              <a:t>δ</a:t>
            </a:r>
            <a:r>
              <a:rPr lang="hu-HU" b="1" dirty="0" smtClean="0"/>
              <a:t>  = Cor(w , w    ) = 1 </a:t>
            </a:r>
            <a:r>
              <a:rPr lang="hu-HU" dirty="0" smtClean="0"/>
              <a:t>(k=0) or</a:t>
            </a:r>
            <a:r>
              <a:rPr lang="hu-HU" b="1" dirty="0" smtClean="0"/>
              <a:t> 0 </a:t>
            </a:r>
            <a:r>
              <a:rPr lang="hu-HU" dirty="0" smtClean="0"/>
              <a:t>(k=1,2,...)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573165" y="16212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8138" y="162262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w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42945" y="215775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0718" y="21659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8138" y="216598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6113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  <a:r>
              <a:rPr lang="hu-HU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93" y="1468611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 smtClean="0"/>
              <a:t>Time series analysis in </a:t>
            </a:r>
            <a:r>
              <a:rPr lang="hu-HU" b="1" dirty="0" smtClean="0"/>
              <a:t>R</a:t>
            </a:r>
          </a:p>
          <a:p>
            <a:r>
              <a:rPr lang="hu-HU" dirty="0" smtClean="0"/>
              <a:t>Correlation </a:t>
            </a:r>
            <a:r>
              <a:rPr lang="hu-HU" dirty="0" smtClean="0"/>
              <a:t>and </a:t>
            </a:r>
            <a:r>
              <a:rPr lang="hu-HU" b="1" dirty="0" smtClean="0"/>
              <a:t>stationarity</a:t>
            </a:r>
          </a:p>
          <a:p>
            <a:r>
              <a:rPr lang="hu-HU" dirty="0" smtClean="0"/>
              <a:t>Random walk and </a:t>
            </a:r>
            <a:r>
              <a:rPr lang="hu-HU" b="1" dirty="0" smtClean="0"/>
              <a:t>white noise</a:t>
            </a:r>
          </a:p>
          <a:p>
            <a:r>
              <a:rPr lang="hu-HU" dirty="0" smtClean="0"/>
              <a:t>Autoregressive </a:t>
            </a:r>
            <a:r>
              <a:rPr lang="hu-HU" dirty="0"/>
              <a:t>(</a:t>
            </a:r>
            <a:r>
              <a:rPr lang="hu-HU" b="1" dirty="0"/>
              <a:t>AR</a:t>
            </a:r>
            <a:r>
              <a:rPr lang="hu-HU" dirty="0"/>
              <a:t>) </a:t>
            </a:r>
            <a:r>
              <a:rPr lang="hu-HU" dirty="0" smtClean="0"/>
              <a:t>model</a:t>
            </a:r>
          </a:p>
          <a:p>
            <a:r>
              <a:rPr lang="hu-HU" dirty="0" smtClean="0"/>
              <a:t>Moving average (</a:t>
            </a:r>
            <a:r>
              <a:rPr lang="hu-HU" b="1" dirty="0" smtClean="0"/>
              <a:t>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Autoregressive moving average (</a:t>
            </a:r>
            <a:r>
              <a:rPr lang="hu-HU" b="1" dirty="0" smtClean="0"/>
              <a:t>ARMA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Autoregressive Integrated Moving Average (</a:t>
            </a:r>
            <a:r>
              <a:rPr lang="hu-HU" b="1" dirty="0" smtClean="0"/>
              <a:t>ARIMA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Auroregressive Conditional Heteroskedastic (</a:t>
            </a:r>
            <a:r>
              <a:rPr lang="hu-HU" b="1" dirty="0" smtClean="0"/>
              <a:t>ARCH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Generalised Autoregressive Conditional Heretoskedastic (</a:t>
            </a:r>
            <a:r>
              <a:rPr lang="hu-HU" b="1" dirty="0" smtClean="0"/>
              <a:t>GARCH</a:t>
            </a:r>
            <a:r>
              <a:rPr lang="hu-HU" dirty="0" smtClean="0"/>
              <a:t>) model </a:t>
            </a:r>
          </a:p>
        </p:txBody>
      </p:sp>
    </p:spTree>
    <p:extLst>
      <p:ext uri="{BB962C8B-B14F-4D97-AF65-F5344CB8AC3E}">
        <p14:creationId xmlns:p14="http://schemas.microsoft.com/office/powerpoint/2010/main" val="41707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1336156"/>
            <a:ext cx="806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a random walk with white noise: the actual </a:t>
            </a:r>
            <a:r>
              <a:rPr lang="hu-HU" b="1" dirty="0" smtClean="0"/>
              <a:t>x(t)</a:t>
            </a:r>
            <a:r>
              <a:rPr lang="hu-HU" dirty="0" smtClean="0"/>
              <a:t> value of the </a:t>
            </a:r>
          </a:p>
          <a:p>
            <a:r>
              <a:rPr lang="hu-HU" dirty="0"/>
              <a:t>	</a:t>
            </a:r>
            <a:r>
              <a:rPr lang="hu-HU" dirty="0" smtClean="0"/>
              <a:t>series is the </a:t>
            </a:r>
            <a:r>
              <a:rPr lang="hu-HU" b="1" dirty="0" smtClean="0"/>
              <a:t>x(t-1)</a:t>
            </a:r>
            <a:r>
              <a:rPr lang="hu-HU" dirty="0" smtClean="0"/>
              <a:t> previous value plus some random fluctuation 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74075" y="2298356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     =       x         +   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7070" y="244277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373" y="244277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7011" y="244277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4474" y="269846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   actual value</a:t>
            </a:r>
          </a:p>
          <a:p>
            <a:r>
              <a:rPr lang="hu-HU" sz="1400" dirty="0" smtClean="0"/>
              <a:t>of a given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4271" y="269846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 previous value</a:t>
            </a:r>
          </a:p>
          <a:p>
            <a:r>
              <a:rPr lang="hu-HU" sz="1400" dirty="0" smtClean="0"/>
              <a:t>of a given stock</a:t>
            </a:r>
            <a:endParaRPr lang="hu-H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7105" y="2698466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r</a:t>
            </a:r>
            <a:r>
              <a:rPr lang="hu-HU" sz="1400" dirty="0" smtClean="0"/>
              <a:t>andom term</a:t>
            </a:r>
          </a:p>
          <a:p>
            <a:r>
              <a:rPr lang="hu-HU" sz="1400" dirty="0" smtClean="0"/>
              <a:t>(white noise)</a:t>
            </a:r>
            <a:endParaRPr lang="hu-H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4919" y="3525795"/>
            <a:ext cx="689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previous value of the stock can be recursively</a:t>
            </a:r>
          </a:p>
          <a:p>
            <a:r>
              <a:rPr lang="hu-HU" dirty="0"/>
              <a:t>	</a:t>
            </a:r>
            <a:r>
              <a:rPr lang="hu-HU" dirty="0" smtClean="0"/>
              <a:t>decomposed into a previous value and a random term</a:t>
            </a:r>
          </a:p>
          <a:p>
            <a:endParaRPr lang="hu-HU" dirty="0"/>
          </a:p>
          <a:p>
            <a:r>
              <a:rPr lang="hu-HU" b="1" dirty="0"/>
              <a:t> </a:t>
            </a:r>
            <a:r>
              <a:rPr lang="hu-HU" b="1" dirty="0" smtClean="0"/>
              <a:t>     RANDOM WALK IS THE SUM OF WHITE NOISE SERIES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108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73427" y="1573427"/>
            <a:ext cx="7279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of the random walk process is 0 </a:t>
            </a:r>
            <a:r>
              <a:rPr lang="hu-HU" b="1" dirty="0" smtClean="0"/>
              <a:t>BUT</a:t>
            </a:r>
            <a:r>
              <a:rPr lang="hu-HU" dirty="0" smtClean="0"/>
              <a:t> the 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 is not constant</a:t>
            </a:r>
          </a:p>
          <a:p>
            <a:r>
              <a:rPr lang="hu-HU" dirty="0"/>
              <a:t>	</a:t>
            </a:r>
            <a:r>
              <a:rPr lang="hu-HU" dirty="0" smtClean="0"/>
              <a:t>	~ it means random walk is not a stationary process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00151" y="2169182"/>
                <a:ext cx="2670859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dirty="0" smtClean="0"/>
              </a:p>
              <a:p>
                <a:endParaRPr lang="hu-HU" dirty="0"/>
              </a:p>
              <a:p>
                <a:r>
                  <a:rPr lang="hu-HU" b="1" dirty="0"/>
                  <a:t> </a:t>
                </a:r>
                <a:r>
                  <a:rPr lang="hu-HU" b="1" dirty="0" smtClean="0"/>
                  <a:t>      Cov(x , x    ) = 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151" y="2169182"/>
                <a:ext cx="2670859" cy="929550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385496" y="284972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35603" y="28579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377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26508" y="1606378"/>
            <a:ext cx="69862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our first model is random walk: we assume that assets (stocks)</a:t>
            </a:r>
          </a:p>
          <a:p>
            <a:r>
              <a:rPr lang="hu-HU" dirty="0"/>
              <a:t>	</a:t>
            </a:r>
            <a:r>
              <a:rPr lang="hu-HU" dirty="0" smtClean="0"/>
              <a:t>can be modeled with this process</a:t>
            </a:r>
          </a:p>
          <a:p>
            <a:endParaRPr lang="hu-HU" dirty="0"/>
          </a:p>
          <a:p>
            <a:r>
              <a:rPr lang="hu-HU" b="1" u="sng" dirty="0" smtClean="0">
                <a:sym typeface="Wingdings" panose="05000000000000000000" pitchFamily="2" charset="2"/>
              </a:rPr>
              <a:t>How to test it?</a:t>
            </a:r>
          </a:p>
          <a:p>
            <a:endParaRPr lang="hu-HU" b="1" u="sng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1.) download data from Yahoo Finance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2.) calculate the differences: </a:t>
            </a:r>
            <a:r>
              <a:rPr lang="hu-HU" b="1" dirty="0" smtClean="0">
                <a:sym typeface="Wingdings" panose="05000000000000000000" pitchFamily="2" charset="2"/>
              </a:rPr>
              <a:t>w(t)-w(t-1)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3.) let’s check whether the residuals are something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like white noise ... we know the correlogram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of white nose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511114" y="5096146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- x  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4109" y="524056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0720" y="524056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68" y="524056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80518" y="1428483"/>
            <a:ext cx="58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walk is a good model BUT it is not always the </a:t>
            </a:r>
          </a:p>
          <a:p>
            <a:r>
              <a:rPr lang="hu-HU" dirty="0"/>
              <a:t>	</a:t>
            </a:r>
            <a:r>
              <a:rPr lang="hu-HU" dirty="0" smtClean="0"/>
              <a:t>perfect model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207740" y="2074814"/>
            <a:ext cx="664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are after a time series model thats capable of explaining</a:t>
            </a:r>
          </a:p>
          <a:p>
            <a:r>
              <a:rPr lang="hu-HU" dirty="0"/>
              <a:t>	</a:t>
            </a:r>
            <a:r>
              <a:rPr lang="hu-HU" dirty="0" smtClean="0"/>
              <a:t>all the serial correlation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680518" y="2893697"/>
            <a:ext cx="693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the problem with these models?</a:t>
            </a:r>
            <a:r>
              <a:rPr lang="hu-HU" dirty="0" smtClean="0"/>
              <a:t> (random walk, AR, MA)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1125" y="3355362"/>
            <a:ext cx="288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VOLATILITY CLUSTERING 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713" y="3734124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Simple models assume the volatility to be constant, but this</a:t>
            </a:r>
          </a:p>
          <a:p>
            <a:r>
              <a:rPr lang="hu-HU" dirty="0"/>
              <a:t>	</a:t>
            </a:r>
            <a:r>
              <a:rPr lang="hu-HU" dirty="0" smtClean="0"/>
              <a:t>is not true: the volatility is not constant in time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	      // this is called </a:t>
            </a:r>
            <a:r>
              <a:rPr lang="hu-HU" b="1" dirty="0" smtClean="0"/>
              <a:t>conditional heteroskedasticity</a:t>
            </a:r>
          </a:p>
          <a:p>
            <a:endParaRPr lang="hu-HU" b="1" dirty="0"/>
          </a:p>
          <a:p>
            <a:r>
              <a:rPr lang="hu-HU" dirty="0" smtClean="0"/>
              <a:t>So even more complicated models are needed: </a:t>
            </a:r>
            <a:r>
              <a:rPr lang="hu-HU" b="1" dirty="0" smtClean="0"/>
              <a:t>ARCH</a:t>
            </a:r>
            <a:r>
              <a:rPr lang="hu-HU" dirty="0" smtClean="0"/>
              <a:t> and</a:t>
            </a:r>
          </a:p>
          <a:p>
            <a:r>
              <a:rPr lang="hu-HU" dirty="0"/>
              <a:t>	</a:t>
            </a:r>
            <a:r>
              <a:rPr lang="hu-HU" b="1" dirty="0" smtClean="0"/>
              <a:t>GARCH</a:t>
            </a:r>
            <a:r>
              <a:rPr lang="hu-HU" dirty="0" smtClean="0"/>
              <a:t> models are quite good</a:t>
            </a:r>
          </a:p>
          <a:p>
            <a:r>
              <a:rPr lang="hu-HU" dirty="0"/>
              <a:t>	</a:t>
            </a:r>
            <a:r>
              <a:rPr lang="hu-HU" dirty="0" smtClean="0"/>
              <a:t>	~ used on a daily basis in quantitative finance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09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47568" y="1499286"/>
            <a:ext cx="608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</a:t>
            </a:r>
            <a:r>
              <a:rPr lang="hu-HU" b="1" dirty="0" smtClean="0"/>
              <a:t>andom walk   =   deterministic part  +  stochastic part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6747" y="1867247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(previous observation)        (white noise)</a:t>
            </a:r>
            <a:endParaRPr lang="hu-H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00865" y="2644346"/>
            <a:ext cx="58466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first approach: let’s consider more observations</a:t>
            </a:r>
          </a:p>
          <a:p>
            <a:r>
              <a:rPr lang="hu-HU" dirty="0"/>
              <a:t>	</a:t>
            </a:r>
            <a:r>
              <a:rPr lang="hu-HU" dirty="0" smtClean="0"/>
              <a:t>in the past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AUTOREGRESSIVE MODEL</a:t>
            </a:r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second approach: let’s add more white noise terms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MOVING AVERAGE MODEL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80518" y="1428483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the generalization of the random walk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718483" y="1930400"/>
            <a:ext cx="36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x    + ... + </a:t>
            </a:r>
            <a:r>
              <a:rPr lang="el-GR" sz="2000" b="1" dirty="0">
                <a:solidFill>
                  <a:srgbClr val="FF7C80"/>
                </a:solidFill>
              </a:rPr>
              <a:t>α </a:t>
            </a:r>
            <a:r>
              <a:rPr lang="hu-HU" sz="2000" b="1" dirty="0" smtClean="0">
                <a:solidFill>
                  <a:srgbClr val="FF7C80"/>
                </a:solidFill>
              </a:rPr>
              <a:t> x    +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1478" y="2074815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5383" y="208829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975" y="208829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2179" y="209128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7273" y="20882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2149" y="209064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9077" y="2567502"/>
            <a:ext cx="57887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this is called an autoregressive model of order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a random walk is </a:t>
            </a:r>
            <a:r>
              <a:rPr lang="hu-HU" b="1" dirty="0" smtClean="0"/>
              <a:t>AR(1)</a:t>
            </a:r>
            <a:r>
              <a:rPr lang="hu-HU" dirty="0" smtClean="0"/>
              <a:t> where </a:t>
            </a:r>
            <a:r>
              <a:rPr lang="el-GR" b="1" dirty="0" smtClean="0"/>
              <a:t>α</a:t>
            </a:r>
            <a:r>
              <a:rPr lang="hu-HU" b="1" dirty="0" smtClean="0"/>
              <a:t>=1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s</a:t>
            </a:r>
            <a:r>
              <a:rPr lang="hu-HU" dirty="0" smtClean="0"/>
              <a:t>o we came to the conclusion that a random walk</a:t>
            </a:r>
          </a:p>
          <a:p>
            <a:pPr lvl="1"/>
            <a:r>
              <a:rPr lang="hu-HU" dirty="0" smtClean="0"/>
              <a:t>is not able to explain autocorrelation all the time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~ we have to modify the model  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643839" y="4670854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stationary !!!</a:t>
            </a:r>
          </a:p>
          <a:p>
            <a:r>
              <a:rPr lang="hu-HU" dirty="0"/>
              <a:t>	</a:t>
            </a:r>
            <a:r>
              <a:rPr lang="hu-HU" dirty="0" smtClean="0"/>
              <a:t>(of course, random walk itself is not stationary)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9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05" y="2071032"/>
            <a:ext cx="2920571" cy="1950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475" y="1367234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use (-1.96,1.96) when dealing with confidence intervals?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5947" y="4214529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</a:t>
            </a:r>
            <a:r>
              <a:rPr lang="hu-HU" b="1" dirty="0" smtClean="0"/>
              <a:t>95%</a:t>
            </a:r>
            <a:r>
              <a:rPr lang="hu-HU" dirty="0" smtClean="0"/>
              <a:t> of the area under the normal distribution</a:t>
            </a:r>
          </a:p>
          <a:p>
            <a:r>
              <a:rPr lang="hu-HU" dirty="0"/>
              <a:t>	</a:t>
            </a:r>
            <a:r>
              <a:rPr lang="hu-HU" dirty="0" smtClean="0"/>
              <a:t>lies within </a:t>
            </a:r>
            <a:r>
              <a:rPr lang="hu-HU" b="1" dirty="0" smtClean="0"/>
              <a:t>1.96</a:t>
            </a:r>
            <a:r>
              <a:rPr lang="hu-HU" dirty="0" smtClean="0"/>
              <a:t> standard deviations from the mean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Akaike Information Criterion (AIC)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40475" y="136723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decide the order of a given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9245" y="1825901"/>
            <a:ext cx="637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have used </a:t>
            </a:r>
            <a:r>
              <a:rPr lang="hu-HU" b="1" dirty="0" smtClean="0"/>
              <a:t>AR(p)</a:t>
            </a:r>
            <a:r>
              <a:rPr lang="hu-HU" dirty="0" smtClean="0"/>
              <a:t> autoregressive algorithms</a:t>
            </a:r>
          </a:p>
          <a:p>
            <a:r>
              <a:rPr lang="hu-HU" dirty="0"/>
              <a:t>	</a:t>
            </a:r>
            <a:r>
              <a:rPr lang="hu-HU" dirty="0" smtClean="0"/>
              <a:t>But how to know what </a:t>
            </a:r>
            <a:r>
              <a:rPr lang="hu-HU" b="1" dirty="0" smtClean="0"/>
              <a:t>p </a:t>
            </a:r>
            <a:r>
              <a:rPr lang="hu-HU" dirty="0" smtClean="0"/>
              <a:t>value to choose?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96065" y="2685036"/>
            <a:ext cx="74004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is an estimator of a the relative quality of a model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select the best models based on this criterion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it tells nothing about the model: only relative to others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// so if all the possible models fit poorly, </a:t>
            </a: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will not warn you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penalises models that are overfit (so penalises models with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lots of parameters) but of course rewards goodness of a fit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3166" y="5455025"/>
            <a:ext cx="504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AIC = 2k – 2 ln(L’)     </a:t>
            </a:r>
            <a:r>
              <a:rPr lang="hu-HU" sz="1400" dirty="0" smtClean="0"/>
              <a:t>for maximum likelihood function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809103" y="5971258"/>
            <a:ext cx="53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L’ </a:t>
            </a:r>
            <a:r>
              <a:rPr lang="hu-HU" dirty="0" smtClean="0"/>
              <a:t>is the maximum value of the likelihood function</a:t>
            </a:r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92508" y="5639691"/>
            <a:ext cx="616351" cy="0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256" y="5470414"/>
            <a:ext cx="2546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THE LOWER THE BETTER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Moving Average Model (MA)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8140" y="1468735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working fine: because of</a:t>
            </a:r>
          </a:p>
          <a:p>
            <a:r>
              <a:rPr lang="hu-HU" dirty="0"/>
              <a:t>	</a:t>
            </a:r>
            <a:r>
              <a:rPr lang="hu-HU" dirty="0" smtClean="0"/>
              <a:t>heteroskedastic behavior of assets</a:t>
            </a:r>
          </a:p>
          <a:p>
            <a:r>
              <a:rPr lang="hu-HU" dirty="0"/>
              <a:t>	</a:t>
            </a:r>
            <a:r>
              <a:rPr lang="hu-HU" dirty="0" smtClean="0"/>
              <a:t>	~ non-stationary processes with varying variance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93433" y="2545206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this model combines white noise terms in the past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9975" y="3101203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hu-HU" sz="2000" b="1" dirty="0" smtClean="0">
                <a:solidFill>
                  <a:srgbClr val="FF7C80"/>
                </a:solidFill>
              </a:rPr>
              <a:t>w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970" y="324561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0675" y="327591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7790" y="32512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7471" y="32706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660" y="32430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1888" y="325949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593433" y="4113313"/>
                <a:ext cx="54970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μ</a:t>
                </a:r>
                <a:r>
                  <a:rPr lang="hu-HU" b="1" dirty="0" smtClean="0"/>
                  <a:t>   = E[w ] = 0    </a:t>
                </a:r>
                <a:r>
                  <a:rPr lang="hu-HU" sz="1600" dirty="0" smtClean="0"/>
                  <a:t>the mean of white noise is </a:t>
                </a:r>
                <a:r>
                  <a:rPr lang="hu-HU" sz="1600" b="1" dirty="0" smtClean="0"/>
                  <a:t>0</a:t>
                </a:r>
                <a:r>
                  <a:rPr lang="hu-HU" sz="1600" dirty="0" smtClean="0"/>
                  <a:t> of course</a:t>
                </a:r>
                <a:endParaRPr lang="hu-HU" dirty="0" smtClean="0"/>
              </a:p>
              <a:p>
                <a:endParaRPr lang="hu-H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hu-HU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b="1" dirty="0" smtClean="0"/>
                  <a:t>(1+</a:t>
                </a:r>
                <a:r>
                  <a:rPr lang="el-GR" b="1" dirty="0" smtClean="0"/>
                  <a:t>β</a:t>
                </a:r>
                <a:r>
                  <a:rPr lang="hu-HU" b="1" dirty="0" smtClean="0"/>
                  <a:t>  +</a:t>
                </a:r>
                <a:r>
                  <a:rPr lang="el-GR" b="1" dirty="0"/>
                  <a:t> </a:t>
                </a:r>
                <a:r>
                  <a:rPr lang="hu-HU" b="1" dirty="0" smtClean="0"/>
                  <a:t>...+</a:t>
                </a:r>
                <a:r>
                  <a:rPr lang="el-GR" b="1" dirty="0" smtClean="0"/>
                  <a:t>β</a:t>
                </a:r>
                <a:r>
                  <a:rPr lang="hu-HU" b="1" dirty="0" smtClean="0"/>
                  <a:t>  )  </a:t>
                </a:r>
                <a:r>
                  <a:rPr lang="hu-HU" sz="1600" dirty="0" smtClean="0"/>
                  <a:t>the variance of the series</a:t>
                </a:r>
                <a:endParaRPr lang="hu-HU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33" y="4113313"/>
                <a:ext cx="5497018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887" t="-4487" b="-64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8998" y="425736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971" y="42587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x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45345" y="481033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w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94180" y="48179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2970" y="459828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41460" y="48179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q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60250" y="459828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680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Moving Average Model (MA)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8140" y="1468735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working fine: because of</a:t>
            </a:r>
          </a:p>
          <a:p>
            <a:r>
              <a:rPr lang="hu-HU" dirty="0"/>
              <a:t>	</a:t>
            </a:r>
            <a:r>
              <a:rPr lang="hu-HU" dirty="0" smtClean="0"/>
              <a:t>heteroskedastic behavior of assets</a:t>
            </a:r>
          </a:p>
          <a:p>
            <a:r>
              <a:rPr lang="hu-HU" dirty="0"/>
              <a:t>	</a:t>
            </a:r>
            <a:r>
              <a:rPr lang="hu-HU" dirty="0" smtClean="0"/>
              <a:t>	~ non-stationary processes with varying variance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93433" y="2545206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this model combines white noise terms in the past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9975" y="3101203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hu-HU" sz="2000" b="1" dirty="0" smtClean="0">
                <a:solidFill>
                  <a:srgbClr val="FF7C80"/>
                </a:solidFill>
              </a:rPr>
              <a:t>w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970" y="324561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0675" y="327591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7790" y="32512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7471" y="32706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660" y="32430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1888" y="325949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5681" y="4495812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el-GR" b="1" dirty="0" smtClean="0"/>
              <a:t>δ</a:t>
            </a:r>
            <a:r>
              <a:rPr lang="hu-HU" b="1" dirty="0" smtClean="0"/>
              <a:t>  = 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129886" y="4921351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40979" y="491630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i+k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64946" y="491970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3" name="Left Brace 2"/>
          <p:cNvSpPr/>
          <p:nvPr/>
        </p:nvSpPr>
        <p:spPr>
          <a:xfrm>
            <a:off x="5218241" y="3986366"/>
            <a:ext cx="601365" cy="19523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5650675" y="410176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r>
              <a:rPr lang="hu-HU" dirty="0" smtClean="0"/>
              <a:t> if </a:t>
            </a:r>
            <a:r>
              <a:rPr lang="hu-HU" b="1" dirty="0" smtClean="0"/>
              <a:t>k=0</a:t>
            </a:r>
            <a:r>
              <a:rPr lang="hu-HU" dirty="0" smtClean="0"/>
              <a:t>  // as always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579551" y="4496712"/>
                <a:ext cx="3223767" cy="88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   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/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hu-HU" b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dirty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/>
                            <m:t> </m:t>
                          </m:r>
                        </m:e>
                      </m:nary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51" y="4496712"/>
                <a:ext cx="3223767" cy="8822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280359" y="4908067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  <a:endParaRPr lang="hu-H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52059" y="46859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50675" y="54342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r>
              <a:rPr lang="hu-HU" dirty="0" smtClean="0"/>
              <a:t> if </a:t>
            </a:r>
            <a:r>
              <a:rPr lang="hu-HU" b="1" dirty="0" smtClean="0"/>
              <a:t>k&gt;q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702827" y="4325689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Unlike white noise, there are</a:t>
            </a:r>
          </a:p>
          <a:p>
            <a:r>
              <a:rPr lang="hu-HU" sz="1600" dirty="0" smtClean="0"/>
              <a:t>non-zero autocorrelation values</a:t>
            </a:r>
          </a:p>
          <a:p>
            <a:r>
              <a:rPr lang="hu-HU" sz="1600" dirty="0" smtClean="0"/>
              <a:t>when </a:t>
            </a:r>
            <a:r>
              <a:rPr lang="hu-HU" sz="1600" b="1" dirty="0" smtClean="0"/>
              <a:t>1&lt;k&lt;q. </a:t>
            </a:r>
            <a:r>
              <a:rPr lang="hu-HU" sz="1600" dirty="0" smtClean="0"/>
              <a:t>So if there is q non-zero</a:t>
            </a:r>
          </a:p>
          <a:p>
            <a:r>
              <a:rPr lang="hu-HU" sz="1600" dirty="0" smtClean="0"/>
              <a:t>values exist: we can fit a </a:t>
            </a:r>
            <a:r>
              <a:rPr lang="hu-HU" sz="1600" b="1" dirty="0" smtClean="0"/>
              <a:t>MA(q)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7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HD option for videos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3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Moving Average Model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565189" y="1532238"/>
            <a:ext cx="659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Maybe we should combine </a:t>
            </a:r>
            <a:r>
              <a:rPr lang="hu-HU" b="1" dirty="0" smtClean="0"/>
              <a:t>AR(p)</a:t>
            </a:r>
            <a:r>
              <a:rPr lang="hu-HU" dirty="0" smtClean="0"/>
              <a:t> and </a:t>
            </a:r>
            <a:r>
              <a:rPr lang="hu-HU" b="1" dirty="0" smtClean="0"/>
              <a:t>MA(q)</a:t>
            </a:r>
            <a:r>
              <a:rPr lang="hu-HU" dirty="0" smtClean="0"/>
              <a:t> models in order to</a:t>
            </a:r>
          </a:p>
          <a:p>
            <a:r>
              <a:rPr lang="hu-HU" dirty="0"/>
              <a:t>	</a:t>
            </a:r>
            <a:r>
              <a:rPr lang="hu-HU" dirty="0" smtClean="0"/>
              <a:t>end up with a better model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306592" y="2452928"/>
            <a:ext cx="36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x    + ... + </a:t>
            </a:r>
            <a:r>
              <a:rPr lang="el-GR" sz="2000" b="1" dirty="0">
                <a:solidFill>
                  <a:srgbClr val="FF7C80"/>
                </a:solidFill>
              </a:rPr>
              <a:t>α </a:t>
            </a:r>
            <a:r>
              <a:rPr lang="hu-HU" sz="2000" b="1" dirty="0" smtClean="0">
                <a:solidFill>
                  <a:srgbClr val="FF7C80"/>
                </a:solidFill>
              </a:rPr>
              <a:t> x    +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9587" y="259734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3492" y="261082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4084" y="26108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0288" y="26138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05382" y="26108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0258" y="261316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7144" y="2460823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            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2558" y="263553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9673" y="26108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79354" y="26302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01543" y="260263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272199" y="1775189"/>
            <a:ext cx="413744" cy="2885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090983" y="35140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AR(p)</a:t>
            </a:r>
            <a:endParaRPr lang="hu-HU" b="1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7186998" y="2000916"/>
            <a:ext cx="413744" cy="24458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7005782" y="35140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MA(q)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5520" y="4026309"/>
            <a:ext cx="6042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constructed in </a:t>
            </a:r>
            <a:r>
              <a:rPr lang="hu-HU" b="1" dirty="0" smtClean="0">
                <a:sym typeface="Wingdings" panose="05000000000000000000" pitchFamily="2" charset="2"/>
              </a:rPr>
              <a:t>1970</a:t>
            </a:r>
            <a:r>
              <a:rPr lang="hu-HU" dirty="0" smtClean="0">
                <a:sym typeface="Wingdings" panose="05000000000000000000" pitchFamily="2" charset="2"/>
              </a:rPr>
              <a:t> by Box and Jenkins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</a:t>
            </a:r>
            <a:r>
              <a:rPr lang="hu-HU" dirty="0" smtClean="0">
                <a:sym typeface="Wingdings" panose="05000000000000000000" pitchFamily="2" charset="2"/>
              </a:rPr>
              <a:t> white noise terms are assumed to be independet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identically distributed random variables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5520" y="5369606"/>
            <a:ext cx="512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how to find </a:t>
            </a:r>
            <a:r>
              <a:rPr lang="hu-HU" b="1" dirty="0" smtClean="0">
                <a:sym typeface="Wingdings" panose="05000000000000000000" pitchFamily="2" charset="2"/>
              </a:rPr>
              <a:t>q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 parameters? With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plot and with </a:t>
            </a: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25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Ljung-Box test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07984" y="1342768"/>
            <a:ext cx="8166018" cy="2084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Statistical test of whether any of a group of autocorrelations of a time series</a:t>
            </a:r>
          </a:p>
          <a:p>
            <a:r>
              <a:rPr lang="hu-HU" dirty="0" smtClean="0"/>
              <a:t>are different from zero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does not test each individual </a:t>
            </a:r>
            <a:r>
              <a:rPr lang="hu-HU" b="1" dirty="0" smtClean="0">
                <a:sym typeface="Wingdings" panose="05000000000000000000" pitchFamily="2" charset="2"/>
              </a:rPr>
              <a:t>lag</a:t>
            </a:r>
            <a:r>
              <a:rPr lang="hu-HU" dirty="0" smtClean="0">
                <a:sym typeface="Wingdings" panose="05000000000000000000" pitchFamily="2" charset="2"/>
              </a:rPr>
              <a:t> for randomness but tests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randomness over a group of </a:t>
            </a:r>
            <a:r>
              <a:rPr lang="hu-HU" b="1" dirty="0" smtClean="0">
                <a:sym typeface="Wingdings" panose="05000000000000000000" pitchFamily="2" charset="2"/>
              </a:rPr>
              <a:t>lags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92346" y="3048000"/>
                <a:ext cx="1170513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b="1" dirty="0">
                                  <a:solidFill>
                                    <a:srgbClr val="FF7C80"/>
                                  </a:solidFill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46" y="3048000"/>
                <a:ext cx="1170513" cy="8827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42003" y="32837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k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330" y="309416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5524" y="330470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Q = n(n+2)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0694" y="4070954"/>
            <a:ext cx="6933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 </a:t>
            </a:r>
            <a:r>
              <a:rPr lang="hu-HU" dirty="0" smtClean="0"/>
              <a:t> : null hypothesis is that the time series at each </a:t>
            </a:r>
            <a:r>
              <a:rPr lang="hu-HU" b="1" dirty="0" smtClean="0"/>
              <a:t>lag</a:t>
            </a:r>
            <a:r>
              <a:rPr lang="hu-HU" dirty="0" smtClean="0"/>
              <a:t> has no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 so the data at each </a:t>
            </a:r>
            <a:r>
              <a:rPr lang="hu-HU" b="1" dirty="0" smtClean="0"/>
              <a:t>lag</a:t>
            </a:r>
            <a:r>
              <a:rPr lang="hu-HU" dirty="0" smtClean="0"/>
              <a:t> are independent</a:t>
            </a:r>
          </a:p>
          <a:p>
            <a:r>
              <a:rPr lang="hu-HU" dirty="0"/>
              <a:t>	</a:t>
            </a:r>
            <a:r>
              <a:rPr lang="hu-HU" dirty="0" smtClean="0"/>
              <a:t>	and identically distributed (</a:t>
            </a:r>
            <a:r>
              <a:rPr lang="hu-HU" b="1" dirty="0" smtClean="0"/>
              <a:t>iid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502923" y="42248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3387" y="5063525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decide</a:t>
            </a:r>
            <a:r>
              <a:rPr lang="hu-HU" b="1" dirty="0" smtClean="0"/>
              <a:t>?</a:t>
            </a:r>
            <a:r>
              <a:rPr lang="hu-HU" dirty="0" smtClean="0"/>
              <a:t>  </a:t>
            </a:r>
            <a:r>
              <a:rPr lang="hu-HU" b="1" dirty="0" smtClean="0"/>
              <a:t>Q &gt; </a:t>
            </a:r>
            <a:r>
              <a:rPr lang="el-GR" b="1" dirty="0" smtClean="0"/>
              <a:t>Χ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37896" y="49869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2568" y="519783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/>
              <a:t>α</a:t>
            </a:r>
            <a:r>
              <a:rPr lang="hu-HU" sz="1400" b="1" dirty="0" smtClean="0"/>
              <a:t>,h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52978" y="5498240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chi-squared distribution with </a:t>
            </a:r>
            <a:r>
              <a:rPr lang="hu-HU" sz="1400" b="1" dirty="0" smtClean="0"/>
              <a:t>h </a:t>
            </a:r>
            <a:r>
              <a:rPr lang="hu-HU" sz="1400" dirty="0" smtClean="0"/>
              <a:t>degree of freedom </a:t>
            </a:r>
          </a:p>
          <a:p>
            <a:r>
              <a:rPr lang="hu-HU" sz="1400" dirty="0" smtClean="0"/>
              <a:t>at the </a:t>
            </a:r>
            <a:r>
              <a:rPr lang="hu-HU" sz="1400" b="1" dirty="0" smtClean="0"/>
              <a:t>100(1-</a:t>
            </a:r>
            <a:r>
              <a:rPr lang="el-GR" sz="1400" b="1" dirty="0" smtClean="0"/>
              <a:t>α</a:t>
            </a:r>
            <a:r>
              <a:rPr lang="hu-HU" sz="1400" b="1" dirty="0" smtClean="0"/>
              <a:t>)</a:t>
            </a:r>
            <a:r>
              <a:rPr lang="hu-HU" sz="1400" dirty="0" smtClean="0"/>
              <a:t>-th percentile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4672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Ljung-Box test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24665" y="159282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p-value &lt; 0.05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44097" y="2094271"/>
            <a:ext cx="5252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You can reject the </a:t>
            </a:r>
            <a:r>
              <a:rPr lang="hu-HU" b="1" dirty="0" smtClean="0"/>
              <a:t>H</a:t>
            </a:r>
            <a:r>
              <a:rPr lang="hu-HU" dirty="0" smtClean="0"/>
              <a:t>  null hypothesis assuming a </a:t>
            </a:r>
          </a:p>
          <a:p>
            <a:r>
              <a:rPr lang="hu-HU" dirty="0" smtClean="0"/>
              <a:t>    </a:t>
            </a:r>
            <a:r>
              <a:rPr lang="hu-HU" b="1" dirty="0" smtClean="0"/>
              <a:t>5%</a:t>
            </a:r>
            <a:r>
              <a:rPr lang="hu-HU" dirty="0" smtClean="0"/>
              <a:t> chance of making a mistake</a:t>
            </a:r>
          </a:p>
          <a:p>
            <a:endParaRPr lang="hu-HU" dirty="0"/>
          </a:p>
          <a:p>
            <a:r>
              <a:rPr lang="hu-HU" dirty="0" smtClean="0"/>
              <a:t>	~ so there is some serial correlation !!!</a:t>
            </a:r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4665" y="357159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p-value &gt; 0.05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44097" y="4073044"/>
            <a:ext cx="7037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 enough statistical evidence to reject the </a:t>
            </a:r>
            <a:r>
              <a:rPr lang="hu-HU" b="1" dirty="0" smtClean="0"/>
              <a:t>H</a:t>
            </a:r>
            <a:r>
              <a:rPr lang="hu-HU" dirty="0" smtClean="0"/>
              <a:t>  null hypothesis so</a:t>
            </a:r>
          </a:p>
          <a:p>
            <a:r>
              <a:rPr lang="hu-HU" dirty="0"/>
              <a:t>	</a:t>
            </a:r>
            <a:r>
              <a:rPr lang="hu-HU" dirty="0" smtClean="0"/>
              <a:t>we can not assume that the values are dependent</a:t>
            </a:r>
          </a:p>
          <a:p>
            <a:endParaRPr lang="hu-HU" dirty="0"/>
          </a:p>
          <a:p>
            <a:r>
              <a:rPr lang="hu-HU" dirty="0" smtClean="0"/>
              <a:t>	   </a:t>
            </a:r>
            <a:r>
              <a:rPr lang="hu-HU" dirty="0"/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334" y="22190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1701" y="42150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18256" y="5129468"/>
            <a:ext cx="731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So we can only prove the dependence with Ljung-Box test but</a:t>
            </a:r>
          </a:p>
          <a:p>
            <a:r>
              <a:rPr lang="hu-HU" sz="1600" b="1" dirty="0">
                <a:solidFill>
                  <a:srgbClr val="FF7C80"/>
                </a:solidFill>
              </a:rPr>
              <a:t>	</a:t>
            </a:r>
            <a:r>
              <a:rPr lang="hu-HU" sz="1600" b="1" dirty="0" smtClean="0">
                <a:solidFill>
                  <a:srgbClr val="FF7C80"/>
                </a:solidFill>
              </a:rPr>
              <a:t>can not prove the independence of the values in the time series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84555" y="2020529"/>
            <a:ext cx="669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help of </a:t>
            </a:r>
            <a:r>
              <a:rPr lang="hu-HU" b="1" dirty="0" smtClean="0"/>
              <a:t>ARIMA(p,d,q) </a:t>
            </a:r>
            <a:r>
              <a:rPr lang="hu-HU" dirty="0" smtClean="0"/>
              <a:t>models we are able to reduce a</a:t>
            </a:r>
          </a:p>
          <a:p>
            <a:r>
              <a:rPr lang="hu-HU" dirty="0"/>
              <a:t> </a:t>
            </a:r>
            <a:r>
              <a:rPr lang="hu-HU" dirty="0" smtClean="0"/>
              <a:t> non-stationary time series into a stationary one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204484" y="2862316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4333" y="3063458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4478" y="323988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2625" y="4056804"/>
            <a:ext cx="7026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data is unpredictable and can not be modeled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tranform non-stationary processes into stationary processes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	~ thus we can build models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682280" y="31752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196652" y="317248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859632" y="5257133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D x  = x   </a:t>
            </a:r>
            <a:r>
              <a:rPr lang="hu-HU" sz="2000" b="1" dirty="0" smtClean="0">
                <a:solidFill>
                  <a:srgbClr val="FF7C80"/>
                </a:solidFill>
              </a:rPr>
              <a:t>- x  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1660" y="540154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0393" y="54015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471" y="5401547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0965" y="5330981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differencing for random walk</a:t>
            </a:r>
            <a:endParaRPr lang="hu-H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9973" y="54043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84555" y="2020529"/>
            <a:ext cx="669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help of </a:t>
            </a:r>
            <a:r>
              <a:rPr lang="hu-HU" b="1" dirty="0" smtClean="0"/>
              <a:t>ARIMA(p,d,q) </a:t>
            </a:r>
            <a:r>
              <a:rPr lang="hu-HU" dirty="0" smtClean="0"/>
              <a:t>models we are able to reduce a</a:t>
            </a:r>
          </a:p>
          <a:p>
            <a:r>
              <a:rPr lang="hu-HU" dirty="0"/>
              <a:t> </a:t>
            </a:r>
            <a:r>
              <a:rPr lang="hu-HU" dirty="0" smtClean="0"/>
              <a:t> non-stationary time series into a stationary one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204484" y="2862316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4333" y="3063458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4478" y="323988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82280" y="31752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196652" y="317248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913069" y="3996812"/>
            <a:ext cx="556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ARIMA</a:t>
            </a:r>
            <a:r>
              <a:rPr lang="hu-HU" dirty="0" smtClean="0">
                <a:sym typeface="Wingdings" panose="05000000000000000000" pitchFamily="2" charset="2"/>
              </a:rPr>
              <a:t> model use differencing repeatedly </a:t>
            </a:r>
            <a:r>
              <a:rPr lang="hu-HU" b="1" dirty="0" smtClean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 times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in order to end up with a stationary series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4914142" y="47778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D  x  =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832" y="493697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1477" y="47069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d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5597" y="492499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68910" y="2079523"/>
            <a:ext cx="615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</a:t>
            </a:r>
            <a:r>
              <a:rPr lang="hu-HU" b="1" dirty="0" smtClean="0"/>
              <a:t>x</a:t>
            </a:r>
            <a:r>
              <a:rPr lang="hu-HU" dirty="0" smtClean="0"/>
              <a:t>  time series is an </a:t>
            </a:r>
            <a:r>
              <a:rPr lang="hu-HU" b="1" dirty="0" smtClean="0"/>
              <a:t>ARIMA</a:t>
            </a:r>
            <a:r>
              <a:rPr lang="hu-HU" dirty="0" smtClean="0"/>
              <a:t> model of order </a:t>
            </a:r>
            <a:r>
              <a:rPr lang="hu-HU" b="1" dirty="0" smtClean="0"/>
              <a:t>p,d,q</a:t>
            </a:r>
            <a:r>
              <a:rPr lang="hu-HU" dirty="0" smtClean="0"/>
              <a:t> if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D  x  </a:t>
            </a:r>
            <a:r>
              <a:rPr lang="hu-HU" dirty="0" smtClean="0"/>
              <a:t>is an </a:t>
            </a:r>
            <a:r>
              <a:rPr lang="hu-HU" b="1" dirty="0" smtClean="0"/>
              <a:t>ARMA</a:t>
            </a:r>
            <a:r>
              <a:rPr lang="hu-HU" dirty="0" smtClean="0"/>
              <a:t> model of order </a:t>
            </a:r>
            <a:r>
              <a:rPr lang="hu-HU" b="1" dirty="0" smtClean="0"/>
              <a:t>p,q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5746" y="223341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38635" y="256591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305375" y="278936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60944" y="3226304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we just have to apply repeated differencing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until we can eliminate all serial correlation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diff(x,d=5)     </a:t>
            </a:r>
            <a:r>
              <a:rPr lang="hu-HU" sz="1600" dirty="0" smtClean="0">
                <a:sym typeface="Wingdings" panose="05000000000000000000" pitchFamily="2" charset="2"/>
              </a:rPr>
              <a:t>we can do repeated differencing in </a:t>
            </a:r>
            <a:r>
              <a:rPr lang="hu-HU" sz="1600" b="1" dirty="0" smtClean="0">
                <a:sym typeface="Wingdings" panose="05000000000000000000" pitchFamily="2" charset="2"/>
              </a:rPr>
              <a:t>R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5607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87794" y="1467465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main problem with time series models: they do not</a:t>
            </a:r>
          </a:p>
          <a:p>
            <a:r>
              <a:rPr lang="hu-HU" dirty="0"/>
              <a:t>	</a:t>
            </a:r>
            <a:r>
              <a:rPr lang="hu-HU" dirty="0" smtClean="0"/>
              <a:t>care about volatility clustering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b="1" dirty="0"/>
              <a:t>	</a:t>
            </a:r>
            <a:r>
              <a:rPr lang="hu-HU" b="1" dirty="0" smtClean="0"/>
              <a:t>	VOLATILITY IS NOT CONSTANT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7794" y="2788265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Heteroskedasticity is when the standard deviation of a given</a:t>
            </a:r>
          </a:p>
          <a:p>
            <a:r>
              <a:rPr lang="hu-HU" dirty="0"/>
              <a:t>v</a:t>
            </a:r>
            <a:r>
              <a:rPr lang="hu-HU" dirty="0" smtClean="0"/>
              <a:t>ariable is non-constant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7C80"/>
                </a:solidFill>
              </a:rPr>
              <a:t>1.) </a:t>
            </a:r>
            <a:r>
              <a:rPr lang="hu-HU" b="1" u="sng" dirty="0" smtClean="0"/>
              <a:t>unconditional heteroskedasticity</a:t>
            </a:r>
            <a:r>
              <a:rPr lang="hu-HU" dirty="0" smtClean="0"/>
              <a:t>: when future periods of</a:t>
            </a:r>
          </a:p>
          <a:p>
            <a:r>
              <a:rPr lang="hu-HU" dirty="0"/>
              <a:t>	</a:t>
            </a:r>
            <a:r>
              <a:rPr lang="hu-HU" dirty="0" smtClean="0"/>
              <a:t>	high and low volatility can be identified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7C80"/>
                </a:solidFill>
              </a:rPr>
              <a:t>2.) </a:t>
            </a:r>
            <a:r>
              <a:rPr lang="hu-HU" b="1" u="sng" dirty="0" smtClean="0"/>
              <a:t>conditional heteroskedasticity</a:t>
            </a:r>
            <a:r>
              <a:rPr lang="hu-HU" dirty="0" smtClean="0"/>
              <a:t>: cannot identify</a:t>
            </a:r>
          </a:p>
          <a:p>
            <a:r>
              <a:rPr lang="hu-HU" dirty="0"/>
              <a:t>	</a:t>
            </a:r>
            <a:r>
              <a:rPr lang="hu-HU" dirty="0" smtClean="0"/>
              <a:t>	future periods of volatility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0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87794" y="1467465"/>
            <a:ext cx="401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BOTHER WITH VOLATILITY?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8232" y="1998406"/>
            <a:ext cx="7120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1.) </a:t>
            </a:r>
            <a:r>
              <a:rPr lang="hu-HU" dirty="0" smtClean="0"/>
              <a:t>one of the most important parameters regarding </a:t>
            </a:r>
          </a:p>
          <a:p>
            <a:r>
              <a:rPr lang="hu-HU" dirty="0"/>
              <a:t>	</a:t>
            </a:r>
            <a:r>
              <a:rPr lang="hu-HU" b="1" dirty="0" smtClean="0"/>
              <a:t>Black-Scholes</a:t>
            </a:r>
            <a:r>
              <a:rPr lang="hu-HU" dirty="0" smtClean="0"/>
              <a:t> model is volatility</a:t>
            </a:r>
          </a:p>
          <a:p>
            <a:endParaRPr lang="hu-HU" dirty="0"/>
          </a:p>
          <a:p>
            <a:r>
              <a:rPr lang="hu-HU" dirty="0" smtClean="0"/>
              <a:t>		How to calculate volatility? We have to come up</a:t>
            </a:r>
          </a:p>
          <a:p>
            <a:r>
              <a:rPr lang="hu-HU" dirty="0"/>
              <a:t>	</a:t>
            </a:r>
            <a:r>
              <a:rPr lang="hu-HU" dirty="0" smtClean="0"/>
              <a:t>	 with a model ...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7C80"/>
                </a:solidFill>
              </a:rPr>
              <a:t>2.) </a:t>
            </a:r>
            <a:r>
              <a:rPr lang="hu-HU" dirty="0" smtClean="0"/>
              <a:t>volatility is important when dealing with risk</a:t>
            </a:r>
          </a:p>
          <a:p>
            <a:r>
              <a:rPr lang="hu-HU" dirty="0" smtClean="0"/>
              <a:t>	</a:t>
            </a:r>
            <a:r>
              <a:rPr lang="hu-HU" b="1" dirty="0" smtClean="0"/>
              <a:t>Value at Risk </a:t>
            </a:r>
            <a:r>
              <a:rPr lang="hu-HU" dirty="0" smtClean="0"/>
              <a:t>(VaR) can be calculated with </a:t>
            </a:r>
          </a:p>
          <a:p>
            <a:r>
              <a:rPr lang="hu-HU" dirty="0"/>
              <a:t>	</a:t>
            </a:r>
            <a:r>
              <a:rPr lang="hu-HU" dirty="0" smtClean="0"/>
              <a:t>   heteroskedastic models that models volatility quite fine</a:t>
            </a:r>
          </a:p>
        </p:txBody>
      </p:sp>
    </p:spTree>
    <p:extLst>
      <p:ext uri="{BB962C8B-B14F-4D97-AF65-F5344CB8AC3E}">
        <p14:creationId xmlns:p14="http://schemas.microsoft.com/office/powerpoint/2010/main" val="22704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78078" y="1428685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variance is not constant: it means the given </a:t>
            </a:r>
            <a:r>
              <a:rPr lang="hu-HU" b="1" dirty="0" smtClean="0"/>
              <a:t>x(t)</a:t>
            </a:r>
          </a:p>
          <a:p>
            <a:r>
              <a:rPr lang="hu-HU" dirty="0"/>
              <a:t>	</a:t>
            </a:r>
            <a:r>
              <a:rPr lang="hu-HU" dirty="0" smtClean="0"/>
              <a:t>time series is not stationary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3877" y="2219632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easonal trend  </a:t>
            </a:r>
            <a:r>
              <a:rPr lang="hu-HU" dirty="0" smtClean="0">
                <a:sym typeface="Wingdings" panose="05000000000000000000" pitchFamily="2" charset="2"/>
              </a:rPr>
              <a:t>  variance increases with the trend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it is a non-stationary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303" y="3155195"/>
            <a:ext cx="6726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HARD TO DETECT HETEROSKEDASTICITY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</a:p>
          <a:p>
            <a:r>
              <a:rPr lang="hu-HU" dirty="0" smtClean="0"/>
              <a:t>   ~ the plot can be very similar to a stationary </a:t>
            </a:r>
          </a:p>
          <a:p>
            <a:r>
              <a:rPr lang="hu-HU" dirty="0"/>
              <a:t>	</a:t>
            </a:r>
            <a:r>
              <a:rPr lang="hu-HU" dirty="0" smtClean="0"/>
              <a:t>white noise process: we have to analyze the square of</a:t>
            </a:r>
          </a:p>
          <a:p>
            <a:r>
              <a:rPr lang="hu-HU" dirty="0"/>
              <a:t>	</a:t>
            </a:r>
            <a:r>
              <a:rPr lang="hu-HU" dirty="0" smtClean="0"/>
              <a:t>	the </a:t>
            </a:r>
            <a:r>
              <a:rPr lang="hu-HU" b="1" dirty="0" smtClean="0"/>
              <a:t>y(t) = x(t) - x’(t)</a:t>
            </a:r>
            <a:r>
              <a:rPr lang="hu-HU" dirty="0" smtClean="0"/>
              <a:t> residual series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4511" y="4741604"/>
            <a:ext cx="798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ARCH</a:t>
            </a:r>
            <a:r>
              <a:rPr lang="hu-HU" dirty="0" smtClean="0"/>
              <a:t> and </a:t>
            </a:r>
            <a:r>
              <a:rPr lang="hu-HU" b="1" dirty="0" smtClean="0"/>
              <a:t>GARCH</a:t>
            </a:r>
            <a:r>
              <a:rPr lang="hu-HU" dirty="0" smtClean="0"/>
              <a:t> models are dealing with the residul series ... </a:t>
            </a:r>
          </a:p>
          <a:p>
            <a:r>
              <a:rPr lang="hu-HU" dirty="0"/>
              <a:t>	</a:t>
            </a:r>
            <a:r>
              <a:rPr lang="hu-HU" dirty="0" smtClean="0"/>
              <a:t>For homoskedastic series the residual series is (~) the white noise</a:t>
            </a:r>
          </a:p>
          <a:p>
            <a:r>
              <a:rPr lang="hu-HU" dirty="0"/>
              <a:t>	</a:t>
            </a:r>
            <a:r>
              <a:rPr lang="hu-HU" dirty="0" smtClean="0"/>
              <a:t>	~ heteroskedastic series: the variance is changing in time</a:t>
            </a:r>
          </a:p>
        </p:txBody>
      </p:sp>
    </p:spTree>
    <p:extLst>
      <p:ext uri="{BB962C8B-B14F-4D97-AF65-F5344CB8AC3E}">
        <p14:creationId xmlns:p14="http://schemas.microsoft.com/office/powerpoint/2010/main" val="2077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49477" y="2020529"/>
            <a:ext cx="7524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HOW TO MODEL VARIANCE?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 good approach is to use an autoregressive </a:t>
            </a:r>
            <a:r>
              <a:rPr lang="hu-HU" b="1" dirty="0" smtClean="0">
                <a:sym typeface="Wingdings" panose="05000000000000000000" pitchFamily="2" charset="2"/>
              </a:rPr>
              <a:t>AR</a:t>
            </a:r>
            <a:r>
              <a:rPr lang="hu-HU" dirty="0" smtClean="0">
                <a:sym typeface="Wingdings" panose="05000000000000000000" pitchFamily="2" charset="2"/>
              </a:rPr>
              <a:t> process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modeling the change in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actual value of variance (volatility) depends on past values</a:t>
            </a:r>
          </a:p>
        </p:txBody>
      </p:sp>
    </p:spTree>
    <p:extLst>
      <p:ext uri="{BB962C8B-B14F-4D97-AF65-F5344CB8AC3E}">
        <p14:creationId xmlns:p14="http://schemas.microsoft.com/office/powerpoint/2010/main" val="1881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1468735"/>
            <a:ext cx="84487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going to deal with historical data: data present on </a:t>
            </a:r>
            <a:r>
              <a:rPr lang="hu-HU" b="1" dirty="0" smtClean="0"/>
              <a:t>Yahoo Finance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 smtClean="0">
                <a:sym typeface="Wingdings" panose="05000000000000000000" pitchFamily="2" charset="2"/>
              </a:rPr>
              <a:t> popular approach in </a:t>
            </a:r>
            <a:r>
              <a:rPr lang="hu-HU" dirty="0" smtClean="0">
                <a:sym typeface="Wingdings" panose="05000000000000000000" pitchFamily="2" charset="2"/>
              </a:rPr>
              <a:t>quantitaive </a:t>
            </a:r>
            <a:r>
              <a:rPr lang="hu-HU" dirty="0" smtClean="0">
                <a:sym typeface="Wingdings" panose="05000000000000000000" pitchFamily="2" charset="2"/>
              </a:rPr>
              <a:t>finance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 form of a </a:t>
            </a:r>
            <a:r>
              <a:rPr lang="hu-HU" b="1" dirty="0" smtClean="0">
                <a:sym typeface="Wingdings" panose="05000000000000000000" pitchFamily="2" charset="2"/>
              </a:rPr>
              <a:t>technical analysis</a:t>
            </a:r>
            <a:r>
              <a:rPr lang="hu-HU" dirty="0" smtClean="0">
                <a:sym typeface="Wingdings" panose="05000000000000000000" pitchFamily="2" charset="2"/>
              </a:rPr>
              <a:t>: we assume all the information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contained in stock prices in the past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We analyze the data: we make predictions concerning the future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we have the assumption: the time series are the realisations of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sequences of random variables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SO IT IS VERY SIMILAR TO THE QUANTITATIVE APPROACH </a:t>
            </a:r>
          </a:p>
        </p:txBody>
      </p:sp>
    </p:spTree>
    <p:extLst>
      <p:ext uri="{BB962C8B-B14F-4D97-AF65-F5344CB8AC3E}">
        <p14:creationId xmlns:p14="http://schemas.microsoft.com/office/powerpoint/2010/main" val="10639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902207" y="206881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</a:t>
            </a:r>
            <a:r>
              <a:rPr lang="hu-HU" sz="2000" b="1" dirty="0" smtClean="0">
                <a:solidFill>
                  <a:srgbClr val="FF7C80"/>
                </a:solidFill>
              </a:rPr>
              <a:t>=  </a:t>
            </a:r>
            <a:r>
              <a:rPr lang="el-GR" sz="2000" b="1" dirty="0" smtClean="0">
                <a:solidFill>
                  <a:srgbClr val="FF7C80"/>
                </a:solidFill>
              </a:rPr>
              <a:t>σ</a:t>
            </a:r>
            <a:r>
              <a:rPr lang="hu-HU" sz="2000" b="1" dirty="0" smtClean="0">
                <a:solidFill>
                  <a:srgbClr val="FF7C80"/>
                </a:solidFill>
              </a:rPr>
              <a:t>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5202" y="221323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876" y="222710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2276" y="224875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02207" y="2715120"/>
                <a:ext cx="163788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=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+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07" y="2715120"/>
                <a:ext cx="1637884" cy="375552"/>
              </a:xfrm>
              <a:prstGeom prst="rect">
                <a:avLst/>
              </a:prstGeom>
              <a:blipFill rotWithShape="0">
                <a:blip r:embed="rId2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59473" y="287340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8579" y="288077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-1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80969" y="2099595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ARCH(1)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7505" y="287339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76880" y="287928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42421" y="3336865"/>
            <a:ext cx="689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that intuitive at first glance but the variance of </a:t>
            </a:r>
            <a:r>
              <a:rPr lang="hu-HU" b="1" dirty="0" smtClean="0"/>
              <a:t>ARCH(1)</a:t>
            </a:r>
          </a:p>
          <a:p>
            <a:r>
              <a:rPr lang="hu-HU" dirty="0"/>
              <a:t>	</a:t>
            </a:r>
            <a:r>
              <a:rPr lang="hu-HU" dirty="0" smtClean="0"/>
              <a:t>follows an </a:t>
            </a:r>
            <a:r>
              <a:rPr lang="hu-HU" b="1" dirty="0" smtClean="0"/>
              <a:t>AR(1)</a:t>
            </a:r>
            <a:r>
              <a:rPr lang="hu-HU" dirty="0" smtClean="0"/>
              <a:t> process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016045" y="4229389"/>
                <a:ext cx="5743752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Var(e ) = E[e ] – (E[e ])  = E[e ] = E[w ] E[</a:t>
                </a:r>
                <a:r>
                  <a:rPr lang="el-GR" b="1" dirty="0"/>
                  <a:t>α</a:t>
                </a:r>
                <a:r>
                  <a:rPr lang="hu-HU" b="1" dirty="0"/>
                  <a:t> + </a:t>
                </a:r>
                <a:r>
                  <a:rPr lang="el-GR" b="1" dirty="0"/>
                  <a:t>α</a:t>
                </a:r>
                <a:r>
                  <a:rPr lang="hu-HU" b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 ]</a:t>
                </a:r>
              </a:p>
              <a:p>
                <a:endParaRPr lang="hu-HU" b="1" dirty="0"/>
              </a:p>
              <a:p>
                <a:r>
                  <a:rPr lang="hu-HU" b="1" dirty="0"/>
                  <a:t> </a:t>
                </a:r>
                <a:r>
                  <a:rPr lang="hu-HU" b="1" dirty="0" smtClean="0"/>
                  <a:t>           = E[</a:t>
                </a:r>
                <a:r>
                  <a:rPr lang="el-GR" b="1" dirty="0"/>
                  <a:t>α</a:t>
                </a:r>
                <a:r>
                  <a:rPr lang="hu-HU" b="1" dirty="0"/>
                  <a:t> + </a:t>
                </a:r>
                <a:r>
                  <a:rPr lang="el-GR" b="1" dirty="0"/>
                  <a:t>α</a:t>
                </a:r>
                <a:r>
                  <a:rPr lang="hu-HU" b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 ] =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+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Var(e   )</a:t>
                </a:r>
                <a:endParaRPr lang="hu-HU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45" y="4229389"/>
                <a:ext cx="5743752" cy="929550"/>
              </a:xfrm>
              <a:prstGeom prst="rect">
                <a:avLst/>
              </a:prstGeom>
              <a:blipFill rotWithShape="0">
                <a:blip r:embed="rId3"/>
                <a:stretch>
                  <a:fillRect l="-955" t="-3947" r="-21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585064" y="4357131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0613" y="4357130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36507" y="419655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70002" y="4366238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00834" y="420923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00095" y="4377186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85989" y="421661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3108" y="4364504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23750" y="421130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09726" y="438662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13904" y="43792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33279" y="43851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88888" y="494641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93066" y="49390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12441" y="494493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48746" y="49538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13710" y="494646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25711" y="49523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2668" y="5252016"/>
            <a:ext cx="505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so for an </a:t>
            </a:r>
            <a:r>
              <a:rPr lang="hu-HU" b="1" dirty="0" smtClean="0"/>
              <a:t>ARCH(p)</a:t>
            </a:r>
            <a:r>
              <a:rPr lang="hu-HU" dirty="0" smtClean="0"/>
              <a:t> model the variance follows</a:t>
            </a:r>
          </a:p>
          <a:p>
            <a:r>
              <a:rPr lang="hu-HU" dirty="0"/>
              <a:t>	</a:t>
            </a:r>
            <a:r>
              <a:rPr lang="hu-HU" dirty="0" smtClean="0"/>
              <a:t>an </a:t>
            </a:r>
            <a:r>
              <a:rPr lang="hu-HU" b="1" dirty="0" smtClean="0"/>
              <a:t>AR(p)</a:t>
            </a:r>
            <a:r>
              <a:rPr lang="hu-HU" dirty="0" smtClean="0"/>
              <a:t> process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0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142665" y="239660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660" y="25410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147" y="256916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40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/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374960" y="237648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e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07342" y="254383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0610" y="235376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41531" y="2535101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p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1737" y="238854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+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68308" y="25471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0</a:t>
            </a:r>
            <a:endParaRPr lang="hu-HU" sz="11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sz="5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sz="5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hu-HU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902257" y="2427379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ARCH(p)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6219" y="3237271"/>
            <a:ext cx="612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</a:t>
            </a:r>
            <a:r>
              <a:rPr lang="hu-HU" b="1" dirty="0" smtClean="0"/>
              <a:t>ARCH(p)</a:t>
            </a:r>
            <a:r>
              <a:rPr lang="hu-HU" dirty="0" smtClean="0"/>
              <a:t> model takes volatility clustering into account</a:t>
            </a:r>
          </a:p>
          <a:p>
            <a:r>
              <a:rPr lang="hu-HU" dirty="0"/>
              <a:t>	</a:t>
            </a:r>
            <a:r>
              <a:rPr lang="hu-HU" dirty="0" smtClean="0"/>
              <a:t>~ the model itself applies an </a:t>
            </a:r>
            <a:r>
              <a:rPr lang="hu-HU" b="1" dirty="0" smtClean="0"/>
              <a:t>AR(p)</a:t>
            </a:r>
            <a:r>
              <a:rPr lang="hu-HU" dirty="0" smtClean="0"/>
              <a:t> model to</a:t>
            </a:r>
          </a:p>
          <a:p>
            <a:r>
              <a:rPr lang="hu-HU" dirty="0"/>
              <a:t>	</a:t>
            </a:r>
            <a:r>
              <a:rPr lang="hu-HU" dirty="0" smtClean="0"/>
              <a:t>	the variance of the series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42665" y="4235982"/>
            <a:ext cx="6309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good model, can explain volatility clustering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large shocks tend to be followed by another large shock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      (</a:t>
            </a:r>
            <a:r>
              <a:rPr lang="hu-HU" b="1" dirty="0" smtClean="0">
                <a:sym typeface="Wingdings" panose="05000000000000000000" pitchFamily="2" charset="2"/>
              </a:rPr>
              <a:t>2008</a:t>
            </a:r>
            <a:r>
              <a:rPr lang="hu-HU" dirty="0" smtClean="0">
                <a:sym typeface="Wingdings" panose="05000000000000000000" pitchFamily="2" charset="2"/>
              </a:rPr>
              <a:t> financial crisis)</a:t>
            </a:r>
          </a:p>
        </p:txBody>
      </p:sp>
    </p:spTree>
    <p:extLst>
      <p:ext uri="{BB962C8B-B14F-4D97-AF65-F5344CB8AC3E}">
        <p14:creationId xmlns:p14="http://schemas.microsoft.com/office/powerpoint/2010/main" val="7942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6902257" y="2427379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ARCH(p)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6219" y="3237271"/>
            <a:ext cx="612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</a:t>
            </a:r>
            <a:r>
              <a:rPr lang="hu-HU" b="1" dirty="0" smtClean="0"/>
              <a:t>ARCH(p)</a:t>
            </a:r>
            <a:r>
              <a:rPr lang="hu-HU" dirty="0" smtClean="0"/>
              <a:t> model takes volatility clustering into account</a:t>
            </a:r>
          </a:p>
          <a:p>
            <a:r>
              <a:rPr lang="hu-HU" dirty="0"/>
              <a:t>	</a:t>
            </a:r>
            <a:r>
              <a:rPr lang="hu-HU" dirty="0" smtClean="0"/>
              <a:t>~ the model itself applies an </a:t>
            </a:r>
            <a:r>
              <a:rPr lang="hu-HU" b="1" dirty="0" smtClean="0"/>
              <a:t>AR(p)</a:t>
            </a:r>
            <a:r>
              <a:rPr lang="hu-HU" dirty="0" smtClean="0"/>
              <a:t> model to</a:t>
            </a:r>
          </a:p>
          <a:p>
            <a:r>
              <a:rPr lang="hu-HU" dirty="0"/>
              <a:t>	</a:t>
            </a:r>
            <a:r>
              <a:rPr lang="hu-HU" dirty="0" smtClean="0"/>
              <a:t>	the variance of the series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909028" y="4229225"/>
            <a:ext cx="757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el-GR" b="1" dirty="0" smtClean="0"/>
              <a:t>α</a:t>
            </a:r>
            <a:r>
              <a:rPr lang="hu-HU" b="1" dirty="0" smtClean="0"/>
              <a:t>  </a:t>
            </a:r>
            <a:r>
              <a:rPr lang="hu-HU" dirty="0" smtClean="0"/>
              <a:t>parameters are greater than zero</a:t>
            </a:r>
          </a:p>
          <a:p>
            <a:r>
              <a:rPr lang="hu-HU" dirty="0"/>
              <a:t>	</a:t>
            </a:r>
            <a:r>
              <a:rPr lang="hu-HU" dirty="0" smtClean="0"/>
              <a:t>Why? Because variances are greater than zero</a:t>
            </a:r>
          </a:p>
          <a:p>
            <a:r>
              <a:rPr lang="hu-HU" dirty="0"/>
              <a:t>	</a:t>
            </a:r>
            <a:r>
              <a:rPr lang="hu-HU" dirty="0" smtClean="0"/>
              <a:t>	~ otherwise we may end up with negative volatility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508776" y="4368365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42665" y="239660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660" y="25410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47" y="256916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40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/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4960" y="237648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e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7342" y="254383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0610" y="235376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1531" y="2535101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p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737" y="238854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+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8308" y="25471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0</a:t>
            </a:r>
            <a:endParaRPr lang="hu-HU" sz="11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sz="5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sz="5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hu-HU" sz="3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11710" y="1850923"/>
            <a:ext cx="7694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not able to apply </a:t>
            </a:r>
            <a:r>
              <a:rPr lang="hu-HU" b="1" dirty="0" smtClean="0"/>
              <a:t>ARCH/GARCH</a:t>
            </a:r>
            <a:r>
              <a:rPr lang="hu-HU" dirty="0" smtClean="0"/>
              <a:t> models to any series ...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these heteroskedastic models can be applied when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there is already a fitted model leaving the residuals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looking like white noise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hard to detect volatility clustering: we have to examine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square of the residuals (sometimes residuals are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autocorrelated but the square residuals are)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plus we have to make sure the mean of the residuals is zero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952040" y="4990244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</a:t>
            </a:r>
            <a:r>
              <a:rPr lang="hu-HU" b="1" dirty="0" smtClean="0"/>
              <a:t>ARCH/GARCH</a:t>
            </a:r>
            <a:r>
              <a:rPr lang="hu-HU" dirty="0" smtClean="0"/>
              <a:t> models can be applied to series that do not have any </a:t>
            </a:r>
          </a:p>
          <a:p>
            <a:r>
              <a:rPr lang="hu-HU" dirty="0"/>
              <a:t>	</a:t>
            </a:r>
            <a:r>
              <a:rPr lang="hu-HU" dirty="0" smtClean="0"/>
              <a:t>trends so there is no autocorrelation</a:t>
            </a:r>
          </a:p>
          <a:p>
            <a:r>
              <a:rPr lang="hu-HU" dirty="0"/>
              <a:t>	</a:t>
            </a:r>
            <a:r>
              <a:rPr lang="hu-HU" dirty="0" smtClean="0"/>
              <a:t>	~ a good idea is to use </a:t>
            </a:r>
            <a:r>
              <a:rPr lang="hu-HU" b="1" dirty="0" smtClean="0"/>
              <a:t>ARMA, ARIMA </a:t>
            </a:r>
            <a:r>
              <a:rPr lang="hu-HU" dirty="0" smtClean="0"/>
              <a:t>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4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Generalized Autoregressive Conditional Heteroskedastic Model (GARCH)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09916" y="1930400"/>
            <a:ext cx="69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ARCH(p) </a:t>
            </a:r>
            <a:r>
              <a:rPr lang="hu-HU" dirty="0" smtClean="0"/>
              <a:t>model uses </a:t>
            </a:r>
            <a:r>
              <a:rPr lang="hu-HU" b="1" dirty="0" smtClean="0"/>
              <a:t>AR(p)</a:t>
            </a:r>
            <a:r>
              <a:rPr lang="hu-HU" dirty="0" smtClean="0"/>
              <a:t> for modeling the variance ...</a:t>
            </a:r>
          </a:p>
          <a:p>
            <a:r>
              <a:rPr lang="hu-HU" dirty="0"/>
              <a:t>	</a:t>
            </a:r>
            <a:r>
              <a:rPr lang="hu-HU" dirty="0" smtClean="0"/>
              <a:t>why not combine it with </a:t>
            </a:r>
            <a:r>
              <a:rPr lang="hu-HU" b="1" dirty="0" smtClean="0"/>
              <a:t>MA(q)</a:t>
            </a:r>
            <a:r>
              <a:rPr lang="hu-HU" dirty="0" smtClean="0"/>
              <a:t> as well?</a:t>
            </a:r>
          </a:p>
          <a:p>
            <a:endParaRPr lang="hu-HU" dirty="0"/>
          </a:p>
          <a:p>
            <a:r>
              <a:rPr lang="hu-HU" b="1" dirty="0" smtClean="0"/>
              <a:t>GARCH(p,q)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let’s model variance with an </a:t>
            </a:r>
            <a:r>
              <a:rPr lang="hu-HU" b="1" dirty="0" smtClean="0">
                <a:sym typeface="Wingdings" panose="05000000000000000000" pitchFamily="2" charset="2"/>
              </a:rPr>
              <a:t>ARMA(p,q) </a:t>
            </a:r>
            <a:r>
              <a:rPr lang="hu-HU" dirty="0" smtClean="0">
                <a:sym typeface="Wingdings" panose="05000000000000000000" pitchFamily="2" charset="2"/>
              </a:rPr>
              <a:t>model so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combining </a:t>
            </a:r>
            <a:r>
              <a:rPr lang="hu-HU" b="1" dirty="0" smtClean="0">
                <a:sym typeface="Wingdings" panose="05000000000000000000" pitchFamily="2" charset="2"/>
              </a:rPr>
              <a:t>AR(p)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MA(q)</a:t>
            </a:r>
            <a:r>
              <a:rPr lang="hu-HU" dirty="0" smtClean="0">
                <a:sym typeface="Wingdings" panose="05000000000000000000" pitchFamily="2" charset="2"/>
              </a:rPr>
              <a:t> models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4071814" y="3551029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</a:t>
            </a:r>
            <a:r>
              <a:rPr lang="hu-HU" sz="2000" b="1" dirty="0" smtClean="0">
                <a:solidFill>
                  <a:srgbClr val="FF7C80"/>
                </a:solidFill>
              </a:rPr>
              <a:t>=  </a:t>
            </a:r>
            <a:r>
              <a:rPr lang="el-GR" sz="2000" b="1" dirty="0" smtClean="0">
                <a:solidFill>
                  <a:srgbClr val="FF7C80"/>
                </a:solidFill>
              </a:rPr>
              <a:t>σ</a:t>
            </a:r>
            <a:r>
              <a:rPr lang="hu-HU" sz="2000" b="1" dirty="0" smtClean="0">
                <a:solidFill>
                  <a:srgbClr val="FF7C80"/>
                </a:solidFill>
              </a:rPr>
              <a:t>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4809" y="369544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483" y="370932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883" y="373096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0576" y="363193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GARCH(p,q)</a:t>
            </a:r>
            <a:r>
              <a:rPr lang="hu-HU" sz="1400" dirty="0" smtClean="0"/>
              <a:t> model</a:t>
            </a:r>
            <a:endParaRPr lang="hu-H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353896" y="4358509"/>
                <a:ext cx="208255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 = </a:t>
                </a:r>
                <a:r>
                  <a:rPr lang="el-GR" b="1" dirty="0" smtClean="0">
                    <a:solidFill>
                      <a:srgbClr val="FF7C80"/>
                    </a:solidFill>
                  </a:rPr>
                  <a:t>α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 +             +</a:t>
                </a:r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96" y="4358509"/>
                <a:ext cx="2082558" cy="375552"/>
              </a:xfrm>
              <a:prstGeom prst="rect">
                <a:avLst/>
              </a:prstGeom>
              <a:blipFill rotWithShape="0">
                <a:blip r:embed="rId2"/>
                <a:stretch>
                  <a:fillRect t="-9677" r="-1462" b="-22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511162" y="451678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9194" y="451678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0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44809" y="4175388"/>
                <a:ext cx="798104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09" y="4175388"/>
                <a:ext cx="798104" cy="7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699557" y="451673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8589" y="4524105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3841" y="434401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30610" y="4175388"/>
                <a:ext cx="791691" cy="790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m:rPr>
                              <m:nor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7C80"/>
                              </a:solidFill>
                            </a:rPr>
                            <m:t>σ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0" y="4175388"/>
                <a:ext cx="791691" cy="790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763236" y="4516731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j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1764" y="452410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-j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1764" y="434401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072" y="49667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autoregressive</a:t>
            </a:r>
          </a:p>
          <a:p>
            <a:r>
              <a:rPr lang="hu-HU" sz="1200" dirty="0"/>
              <a:t> </a:t>
            </a:r>
            <a:r>
              <a:rPr lang="hu-HU" sz="1200" dirty="0" smtClean="0"/>
              <a:t>      term</a:t>
            </a:r>
            <a:endParaRPr lang="hu-H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266975" y="49664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moving average</a:t>
            </a:r>
          </a:p>
          <a:p>
            <a:r>
              <a:rPr lang="hu-HU" sz="1200" dirty="0"/>
              <a:t> </a:t>
            </a:r>
            <a:r>
              <a:rPr lang="hu-HU" sz="1200" dirty="0" smtClean="0"/>
              <a:t>      term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536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270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TIME SERIES FEATURES: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29016" y="1930400"/>
            <a:ext cx="6986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7C80"/>
                </a:solidFill>
              </a:rPr>
              <a:t>autocorrelation</a:t>
            </a:r>
            <a:r>
              <a:rPr lang="hu-HU" dirty="0" smtClean="0"/>
              <a:t>: time series related observations</a:t>
            </a:r>
          </a:p>
          <a:p>
            <a:r>
              <a:rPr lang="hu-HU" dirty="0"/>
              <a:t>	</a:t>
            </a:r>
            <a:r>
              <a:rPr lang="hu-HU" dirty="0" smtClean="0"/>
              <a:t>that are close together in time are usually correlated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b="1" dirty="0" smtClean="0"/>
              <a:t>2.) </a:t>
            </a:r>
            <a:r>
              <a:rPr lang="hu-HU" b="1" dirty="0" smtClean="0">
                <a:solidFill>
                  <a:srgbClr val="FF7C80"/>
                </a:solidFill>
              </a:rPr>
              <a:t>trends</a:t>
            </a:r>
            <a:r>
              <a:rPr lang="hu-HU" dirty="0" smtClean="0"/>
              <a:t>: a trend is the general direction of a market or a price</a:t>
            </a:r>
          </a:p>
          <a:p>
            <a:r>
              <a:rPr lang="hu-HU" dirty="0"/>
              <a:t>	</a:t>
            </a:r>
            <a:r>
              <a:rPr lang="hu-HU" dirty="0" smtClean="0"/>
              <a:t>	of a given asset (stock for example)</a:t>
            </a:r>
          </a:p>
          <a:p>
            <a:r>
              <a:rPr lang="hu-HU" dirty="0"/>
              <a:t>	</a:t>
            </a:r>
            <a:r>
              <a:rPr lang="hu-HU" dirty="0" smtClean="0"/>
              <a:t>		~ it is quite common in financial series</a:t>
            </a:r>
          </a:p>
          <a:p>
            <a:endParaRPr lang="hu-HU" dirty="0"/>
          </a:p>
          <a:p>
            <a:r>
              <a:rPr lang="hu-HU" dirty="0" smtClean="0"/>
              <a:t>	For example: seasonal variation in commodities,</a:t>
            </a:r>
          </a:p>
          <a:p>
            <a:r>
              <a:rPr lang="hu-HU" dirty="0"/>
              <a:t>	 </a:t>
            </a:r>
            <a:r>
              <a:rPr lang="hu-HU" dirty="0" smtClean="0"/>
              <a:t>        annual temperature variation for natural gas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4242485" y="2843207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	r	r	r    ...	r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21068" y="29877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21196" y="299148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21132" y="29877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29498" y="299217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62514" y="29877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36710" y="323129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4023" y="3225116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83959" y="3232611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3895" y="323129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749071" y="3225115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392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50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AUTOCORRELATION - „SERIAL CORRELATION”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83027" y="2010032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identifying trends or seasonal effects is relatively easy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decompose the given series into these components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we are left with a random component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3027" y="3388848"/>
            <a:ext cx="72957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INTUITION</a:t>
            </a:r>
            <a:r>
              <a:rPr lang="hu-HU" dirty="0" smtClean="0">
                <a:sym typeface="Wingdings" panose="05000000000000000000" pitchFamily="2" charset="2"/>
              </a:rPr>
              <a:t>: let’s model this random component with </a:t>
            </a:r>
            <a:r>
              <a:rPr lang="hu-HU" dirty="0" smtClean="0">
                <a:sym typeface="Wingdings" panose="05000000000000000000" pitchFamily="2" charset="2"/>
              </a:rPr>
              <a:t>independent</a:t>
            </a:r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random </a:t>
            </a:r>
            <a:r>
              <a:rPr lang="hu-HU" dirty="0" smtClean="0">
                <a:sym typeface="Wingdings" panose="05000000000000000000" pitchFamily="2" charset="2"/>
              </a:rPr>
              <a:t>variables </a:t>
            </a:r>
            <a:r>
              <a:rPr lang="hu-HU" dirty="0" smtClean="0">
                <a:sym typeface="Wingdings" panose="05000000000000000000" pitchFamily="2" charset="2"/>
              </a:rPr>
              <a:t>drawn from a given probability distribution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olidFill>
                  <a:srgbClr val="FF7C80"/>
                </a:solidFill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7C80"/>
                </a:solidFill>
                <a:sym typeface="Wingdings" panose="05000000000000000000" pitchFamily="2" charset="2"/>
              </a:rPr>
              <a:t>	THIS IS NOT A GOOD MODEL !!!</a:t>
            </a:r>
            <a:endParaRPr lang="hu-HU" b="1" dirty="0">
              <a:solidFill>
                <a:srgbClr val="FF7C8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 finance this random component has </a:t>
            </a:r>
            <a:r>
              <a:rPr lang="hu-HU" b="1" dirty="0" smtClean="0">
                <a:sym typeface="Wingdings" panose="05000000000000000000" pitchFamily="2" charset="2"/>
              </a:rPr>
              <a:t>correlation</a:t>
            </a:r>
          </a:p>
          <a:p>
            <a:pPr lvl="1"/>
            <a:r>
              <a:rPr lang="hu-HU" dirty="0" smtClean="0"/>
              <a:t>	We have to learn more about these correlations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	to end up with good trading strategies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1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38028" y="1930400"/>
            <a:ext cx="7157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or </a:t>
            </a:r>
            <a:r>
              <a:rPr lang="hu-HU" b="1" dirty="0" smtClean="0">
                <a:solidFill>
                  <a:srgbClr val="FF7C80"/>
                </a:solidFill>
              </a:rPr>
              <a:t>expected value</a:t>
            </a:r>
            <a:r>
              <a:rPr lang="hu-HU" dirty="0" smtClean="0"/>
              <a:t> </a:t>
            </a:r>
            <a:r>
              <a:rPr lang="hu-HU" b="1" dirty="0" smtClean="0"/>
              <a:t>E(x)</a:t>
            </a:r>
            <a:r>
              <a:rPr lang="hu-HU" dirty="0" smtClean="0"/>
              <a:t> of an </a:t>
            </a:r>
            <a:r>
              <a:rPr lang="hu-HU" b="1" dirty="0" smtClean="0"/>
              <a:t>x </a:t>
            </a:r>
            <a:r>
              <a:rPr lang="hu-HU" dirty="0" smtClean="0"/>
              <a:t>random variable is</a:t>
            </a:r>
          </a:p>
          <a:p>
            <a:r>
              <a:rPr lang="hu-HU" dirty="0"/>
              <a:t>	</a:t>
            </a:r>
            <a:r>
              <a:rPr lang="hu-HU" dirty="0" smtClean="0"/>
              <a:t>the mean average value in the population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/>
              <a:t>E(x) = </a:t>
            </a:r>
            <a:r>
              <a:rPr lang="el-GR" b="1" dirty="0" smtClean="0"/>
              <a:t>μ</a:t>
            </a:r>
            <a:r>
              <a:rPr lang="hu-HU" b="1" dirty="0" smtClean="0"/>
              <a:t>   </a:t>
            </a:r>
            <a:r>
              <a:rPr lang="hu-HU" dirty="0" smtClean="0"/>
              <a:t>„expected value”</a:t>
            </a:r>
          </a:p>
          <a:p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Let </a:t>
            </a:r>
            <a:r>
              <a:rPr lang="hu-HU" b="1" dirty="0" smtClean="0"/>
              <a:t>x</a:t>
            </a:r>
            <a:r>
              <a:rPr lang="hu-HU" dirty="0" smtClean="0"/>
              <a:t> be a random variable with a finite number of finite outcomes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occuring with probabilities</a:t>
            </a:r>
          </a:p>
          <a:p>
            <a:r>
              <a:rPr lang="hu-HU" dirty="0"/>
              <a:t>	</a:t>
            </a:r>
            <a:r>
              <a:rPr lang="hu-HU" dirty="0" smtClean="0"/>
              <a:t>		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693787" y="4502116"/>
            <a:ext cx="7031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Example</a:t>
            </a:r>
            <a:r>
              <a:rPr lang="hu-HU" dirty="0" smtClean="0"/>
              <a:t>: </a:t>
            </a:r>
            <a:r>
              <a:rPr lang="hu-HU" b="1" dirty="0" smtClean="0"/>
              <a:t>x</a:t>
            </a:r>
            <a:r>
              <a:rPr lang="hu-HU" dirty="0" smtClean="0"/>
              <a:t> is the outcome of a roll of a die. The outcomes can be</a:t>
            </a:r>
          </a:p>
          <a:p>
            <a:r>
              <a:rPr lang="hu-HU" dirty="0"/>
              <a:t>	</a:t>
            </a:r>
            <a:r>
              <a:rPr lang="hu-HU" dirty="0" smtClean="0"/>
              <a:t>	{1,2,3,4,5,6}. The </a:t>
            </a:r>
            <a:r>
              <a:rPr lang="hu-HU" b="1" dirty="0" smtClean="0"/>
              <a:t>E(x) </a:t>
            </a:r>
            <a:r>
              <a:rPr lang="hu-HU" dirty="0" smtClean="0"/>
              <a:t>expected value of </a:t>
            </a:r>
            <a:r>
              <a:rPr lang="hu-HU" b="1" dirty="0" smtClean="0"/>
              <a:t>x</a:t>
            </a:r>
            <a:r>
              <a:rPr lang="hu-HU" dirty="0" smtClean="0"/>
              <a:t> is: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179804" y="3584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7815" y="372911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9837" y="3590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7848" y="37350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33" y="35862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... x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51944" y="3730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39997" y="37326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08148" y="35593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36159" y="370381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98181" y="35652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26192" y="370977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2277" y="35609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  ... p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80288" y="370542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68341" y="37073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1779" y="3934604"/>
                <a:ext cx="595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/>
                  <a:t>E(x)</a:t>
                </a:r>
                <a:r>
                  <a:rPr lang="hu-HU" dirty="0" smtClean="0"/>
                  <a:t> expected value of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is defined as </a:t>
                </a:r>
                <a:r>
                  <a:rPr lang="hu-HU" b="1" dirty="0" smtClean="0"/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79" y="3934604"/>
                <a:ext cx="59571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21" t="-118033" r="-4606" b="-1852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131458" y="411410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46525" y="411931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80826" y="5451531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E(x) = 1   + 2   + 3   + 4    + 5   + 6    = 3.5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66208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08" y="5303550"/>
                <a:ext cx="38183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89841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841" y="5303550"/>
                <a:ext cx="381836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06984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84" y="5303550"/>
                <a:ext cx="381836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56110" y="5305416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110" y="5305416"/>
                <a:ext cx="381836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96998" y="5305117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98" y="5305117"/>
                <a:ext cx="381836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22379" y="5295312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79" y="5295312"/>
                <a:ext cx="381836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3099" y="1930400"/>
            <a:ext cx="769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Example</a:t>
            </a:r>
            <a:r>
              <a:rPr lang="hu-HU" dirty="0" smtClean="0"/>
              <a:t>: roulette game consists of a wheel with </a:t>
            </a:r>
            <a:r>
              <a:rPr lang="hu-HU" b="1" dirty="0" smtClean="0"/>
              <a:t>38</a:t>
            </a:r>
            <a:r>
              <a:rPr lang="hu-HU" dirty="0" smtClean="0"/>
              <a:t> numbered pockets. </a:t>
            </a:r>
          </a:p>
          <a:p>
            <a:r>
              <a:rPr lang="hu-HU" dirty="0"/>
              <a:t>	</a:t>
            </a:r>
            <a:r>
              <a:rPr lang="hu-HU" dirty="0" smtClean="0"/>
              <a:t>Let </a:t>
            </a:r>
            <a:r>
              <a:rPr lang="hu-HU" b="1" dirty="0" smtClean="0"/>
              <a:t>x</a:t>
            </a:r>
            <a:r>
              <a:rPr lang="hu-HU" dirty="0" smtClean="0"/>
              <a:t> represents the outcome of </a:t>
            </a:r>
            <a:r>
              <a:rPr lang="hu-HU" b="1" dirty="0" smtClean="0"/>
              <a:t>$1</a:t>
            </a:r>
            <a:r>
              <a:rPr lang="hu-HU" dirty="0" smtClean="0"/>
              <a:t> on a single number.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x</a:t>
            </a:r>
            <a:r>
              <a:rPr lang="hu-HU" dirty="0" smtClean="0"/>
              <a:t>: amount of money we win/lose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20613" y="321824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E(x) = -$1       +  $35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10285" y="3071343"/>
                <a:ext cx="52931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𝟑𝟕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𝟑𝟖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85" y="3071343"/>
                <a:ext cx="529311" cy="6127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8310" y="3054867"/>
                <a:ext cx="189667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𝟑𝟖</m:t>
                          </m:r>
                        </m:den>
                      </m:f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=−$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𝟎𝟓𝟐𝟔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10" y="3054867"/>
                <a:ext cx="1896673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90668" y="364340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when you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lose</a:t>
            </a:r>
            <a:endParaRPr lang="hu-H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676" y="364340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when you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win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2424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102003</TotalTime>
  <Words>2640</Words>
  <Application>Microsoft Office PowerPoint</Application>
  <PresentationFormat>Widescreen</PresentationFormat>
  <Paragraphs>929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Cambria Math</vt:lpstr>
      <vt:lpstr>Trebuchet MS</vt:lpstr>
      <vt:lpstr>Wingdings</vt:lpstr>
      <vt:lpstr>Wingdings 3</vt:lpstr>
      <vt:lpstr>Facet</vt:lpstr>
      <vt:lpstr>INTRODUCTION</vt:lpstr>
      <vt:lpstr>About me:</vt:lpstr>
      <vt:lpstr>About the course:</vt:lpstr>
      <vt:lpstr>HD option for videos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White Noise</vt:lpstr>
      <vt:lpstr>White Noise</vt:lpstr>
      <vt:lpstr>Random Walk</vt:lpstr>
      <vt:lpstr>Random Walk</vt:lpstr>
      <vt:lpstr>Random Walk</vt:lpstr>
      <vt:lpstr>Autoregressive Model (AR)</vt:lpstr>
      <vt:lpstr>Autoregressive Model (AR)</vt:lpstr>
      <vt:lpstr>Autoregressive Model (AR)</vt:lpstr>
      <vt:lpstr>Autoregressive Model (AR)</vt:lpstr>
      <vt:lpstr>Akaike Information Criterion (AIC)</vt:lpstr>
      <vt:lpstr>Moving Average Model (MA)</vt:lpstr>
      <vt:lpstr>Moving Average Model (MA)</vt:lpstr>
      <vt:lpstr>Autoregressive Moving Average Model</vt:lpstr>
      <vt:lpstr>Ljung-Box test</vt:lpstr>
      <vt:lpstr>Ljung-Box test</vt:lpstr>
      <vt:lpstr>Autoregressive Integrated Moving Average Model (ARIMA)</vt:lpstr>
      <vt:lpstr>Autoregressive Integrated Moving Average Model (ARIMA)</vt:lpstr>
      <vt:lpstr>Autoregressive Integrated Moving Average Model (ARIMA)</vt:lpstr>
      <vt:lpstr>Conditional Heteroskedasticity</vt:lpstr>
      <vt:lpstr>Conditional Heteroskedasticity</vt:lpstr>
      <vt:lpstr>Conditional Heteroskedasticity</vt:lpstr>
      <vt:lpstr>Autoregressive Conditional Heteroskedastic Model (ARCH)</vt:lpstr>
      <vt:lpstr>Autoregressive Conditional Heteroskedastic Model (ARCH)</vt:lpstr>
      <vt:lpstr>Autoregressive Conditional Heteroskedastic Model (ARCH)</vt:lpstr>
      <vt:lpstr>Autoregressive Conditional Heteroskedastic Model (ARCH)</vt:lpstr>
      <vt:lpstr>Autoregressive Conditional Heteroskedastic Model (ARCH)</vt:lpstr>
      <vt:lpstr>Generalized Autoregressive Conditional Heteroskedastic Model (GARCH)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633</cp:revision>
  <dcterms:created xsi:type="dcterms:W3CDTF">2015-02-11T17:10:35Z</dcterms:created>
  <dcterms:modified xsi:type="dcterms:W3CDTF">2017-11-30T18:37:25Z</dcterms:modified>
</cp:coreProperties>
</file>