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8/31/2024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9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8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4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4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8/31/2024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9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577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6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7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78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726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8/31/2024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2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Humo iluminado sobre fondo negro">
            <a:extLst>
              <a:ext uri="{FF2B5EF4-FFF2-40B4-BE49-F238E27FC236}">
                <a16:creationId xmlns:a16="http://schemas.microsoft.com/office/drawing/2014/main" id="{675D60D2-C255-E0D9-64B9-CAF6B54EB3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0567" b="5164"/>
          <a:stretch/>
        </p:blipFill>
        <p:spPr>
          <a:xfrm>
            <a:off x="9" y="-1119"/>
            <a:ext cx="12191982" cy="685911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F95793-F9F6-1E9E-314A-D40B0F429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s-CL" dirty="0"/>
              <a:t>CHRONICLES TCG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0923D3-671D-9607-B960-469EB6E1B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91000"/>
              </a:lnSpc>
            </a:pPr>
            <a:r>
              <a:rPr lang="es-CL" sz="1500" dirty="0">
                <a:solidFill>
                  <a:schemeClr val="tx1"/>
                </a:solidFill>
              </a:rPr>
              <a:t>Integrantes: Daniel Arancibia</a:t>
            </a:r>
          </a:p>
          <a:p>
            <a:pPr>
              <a:lnSpc>
                <a:spcPct val="91000"/>
              </a:lnSpc>
            </a:pPr>
            <a:r>
              <a:rPr lang="es-CL" sz="1500" dirty="0">
                <a:solidFill>
                  <a:schemeClr val="tx1"/>
                </a:solidFill>
              </a:rPr>
              <a:t>                       Mauricio Villarroel</a:t>
            </a:r>
          </a:p>
          <a:p>
            <a:pPr>
              <a:lnSpc>
                <a:spcPct val="91000"/>
              </a:lnSpc>
            </a:pPr>
            <a:r>
              <a:rPr lang="es-CL" sz="1500" dirty="0">
                <a:solidFill>
                  <a:schemeClr val="tx1"/>
                </a:solidFill>
              </a:rPr>
              <a:t>                     Gervasio Herrera</a:t>
            </a:r>
          </a:p>
          <a:p>
            <a:pPr>
              <a:lnSpc>
                <a:spcPct val="91000"/>
              </a:lnSpc>
            </a:pPr>
            <a:r>
              <a:rPr lang="es-CL" sz="1500" dirty="0">
                <a:solidFill>
                  <a:schemeClr val="tx1"/>
                </a:solidFill>
              </a:rPr>
              <a:t>Sección: 002D</a:t>
            </a:r>
          </a:p>
          <a:p>
            <a:pPr>
              <a:lnSpc>
                <a:spcPct val="91000"/>
              </a:lnSpc>
            </a:pPr>
            <a:r>
              <a:rPr lang="es-CL" sz="1500" dirty="0">
                <a:solidFill>
                  <a:schemeClr val="tx1"/>
                </a:solidFill>
              </a:rPr>
              <a:t>Profesor: Francisco Javier Diaz Quijada</a:t>
            </a:r>
          </a:p>
          <a:p>
            <a:pPr>
              <a:lnSpc>
                <a:spcPct val="91000"/>
              </a:lnSpc>
            </a:pPr>
            <a:endParaRPr lang="es-C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48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D9A8F0-542E-A8A3-03D4-D77D2035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s-CL" sz="4100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E9192-6115-13D2-F9D0-AC98A9256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547" y="643467"/>
            <a:ext cx="5934285" cy="5571066"/>
          </a:xfrm>
        </p:spPr>
        <p:txBody>
          <a:bodyPr anchor="ctr">
            <a:normAutofit/>
          </a:bodyPr>
          <a:lstStyle/>
          <a:p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definitiva, este proyecto es un desafío emocionante para trabajar a lo largo del semestre, la cual hará uso de todas las habilidades que aprendimos a lo largo de nuestra carrera en Duoc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Uc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2830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1386BD-2DF3-F729-B4BC-4C3CECEA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808" y="643467"/>
            <a:ext cx="5913226" cy="5571066"/>
          </a:xfrm>
        </p:spPr>
        <p:txBody>
          <a:bodyPr>
            <a:normAutofit/>
          </a:bodyPr>
          <a:lstStyle/>
          <a:p>
            <a:endParaRPr lang="es-CL" sz="8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7EF03-9873-D3D6-16A2-FFAB24E6C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643467"/>
            <a:ext cx="3109151" cy="5571066"/>
          </a:xfrm>
        </p:spPr>
        <p:txBody>
          <a:bodyPr anchor="ctr">
            <a:normAutofit/>
          </a:bodyPr>
          <a:lstStyle/>
          <a:p>
            <a:r>
              <a:rPr lang="es-CL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40272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B674B7-4F6D-6B0F-892D-E3AC0BA8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s-CL" dirty="0"/>
              <a:t>contexto</a:t>
            </a:r>
          </a:p>
        </p:txBody>
      </p:sp>
      <p:pic>
        <p:nvPicPr>
          <p:cNvPr id="15" name="Picture 4" descr="Aparatos en un escritorio">
            <a:extLst>
              <a:ext uri="{FF2B5EF4-FFF2-40B4-BE49-F238E27FC236}">
                <a16:creationId xmlns:a16="http://schemas.microsoft.com/office/drawing/2014/main" id="{B775CC9B-E11A-7BCB-532C-7E7013846A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22" r="33645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7682B-FAC8-10C5-948F-70936BE85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s-CL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industria de los videojuegos, especialmente en dispositivos móviles, está experimentando un crecimiento acelerado. Existe una demanda creciente por juegos que ofrezcan experiencias interactivas y sociales, y este proyecto busca satisfacer esta demanda, mediante la creación de un videojuego de cartas TCG (Juego de Cartas Intercambiables en inglés) dinámica y accesible para una amplia gama de usuarios.</a:t>
            </a:r>
          </a:p>
        </p:txBody>
      </p:sp>
    </p:spTree>
    <p:extLst>
      <p:ext uri="{BB962C8B-B14F-4D97-AF65-F5344CB8AC3E}">
        <p14:creationId xmlns:p14="http://schemas.microsoft.com/office/powerpoint/2010/main" val="240738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D9BEE7-ED5A-7D16-1CCE-C4CA9B4B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s-CL" dirty="0"/>
              <a:t>Problemática y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7342D0-5753-C249-F464-7058340C0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433031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CL" sz="12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Para abordar la problemática presentada, que incluye la necesidad de desarrollar este proyecto, se planearán las siguientes acciones:</a:t>
            </a:r>
          </a:p>
          <a:p>
            <a:pPr marL="342900" lvl="0" indent="-342900">
              <a:lnSpc>
                <a:spcPct val="91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s-CL" sz="1200" b="1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Desarrollo de una Arquitectura Funcional:</a:t>
            </a:r>
            <a:r>
              <a:rPr lang="es-CL" sz="1200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Se creará una estructura técnica que soporte las mecánicas de juego, el sistema de </a:t>
            </a:r>
            <a:r>
              <a:rPr lang="es-CL" sz="1200" u="none" strike="noStrike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matchmaking</a:t>
            </a:r>
            <a:r>
              <a:rPr lang="es-CL" sz="1200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(sistema que permite el duelo online entre jugadores), y las interacciones en tiempo real entre los jugadores. Esta arquitectura deberá ser escalable y capaz de adaptarse a diferentes gamas de dispositivos móviles.</a:t>
            </a:r>
          </a:p>
          <a:p>
            <a:pPr marL="342900" lvl="0" indent="-342900">
              <a:lnSpc>
                <a:spcPct val="91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CL" sz="1200" b="1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Diseño del Sistema de Cartas:</a:t>
            </a:r>
            <a:r>
              <a:rPr lang="es-CL" sz="1200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Se desarrollará un sistema de juego de cartas basado en mecánicas estratégicas, ofreciendo a los jugadores una experiencia rica y desafiante. El diseño de las cartas y las reglas del juego se inspirarán en distintos títulos, pero se buscará innovar en la jugabilidad.</a:t>
            </a:r>
          </a:p>
          <a:p>
            <a:pPr marL="342900" lvl="0" indent="-342900">
              <a:lnSpc>
                <a:spcPct val="91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CL" sz="1200" b="1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Pruebas y Mejoras Continuas:</a:t>
            </a:r>
            <a:r>
              <a:rPr lang="es-CL" sz="1200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 lo largo del desarrollo, se realizarán pruebas exhaustivas para identificar y corregir problemas, además de recibir </a:t>
            </a:r>
            <a:r>
              <a:rPr lang="es-CL" sz="1200" u="none" strike="noStrike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feedback</a:t>
            </a:r>
            <a:r>
              <a:rPr lang="es-CL" sz="1200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que permitirá ajustes y mejoras continuas en el juego.</a:t>
            </a:r>
          </a:p>
        </p:txBody>
      </p:sp>
      <p:pic>
        <p:nvPicPr>
          <p:cNvPr id="7" name="Graphic 6" descr="Cuaderno de estrategias">
            <a:extLst>
              <a:ext uri="{FF2B5EF4-FFF2-40B4-BE49-F238E27FC236}">
                <a16:creationId xmlns:a16="http://schemas.microsoft.com/office/drawing/2014/main" id="{A83702AB-0560-05EA-4955-96D39A2F6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7175" y="2852382"/>
            <a:ext cx="3364792" cy="33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9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C619C1-E48E-E56B-6E54-B0CA913A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s-CL" dirty="0"/>
              <a:t>Grupo objetivo</a:t>
            </a:r>
          </a:p>
        </p:txBody>
      </p:sp>
      <p:pic>
        <p:nvPicPr>
          <p:cNvPr id="5" name="Picture 4" descr="Piezas sobre un tablero de Carrom">
            <a:extLst>
              <a:ext uri="{FF2B5EF4-FFF2-40B4-BE49-F238E27FC236}">
                <a16:creationId xmlns:a16="http://schemas.microsoft.com/office/drawing/2014/main" id="{304A5877-EFDF-8E4A-77AE-24B0737C47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27" r="26642" b="-1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6A6DA-7AC3-8FA9-C79A-210C004A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grupo objetivo de este proyecto es bastante amplio, ya que no solo se limita a los entendidos en este tipo de juegos, sino que también se tratará de cautivar a los jugadores casuales y a la gente común.</a:t>
            </a:r>
          </a:p>
        </p:txBody>
      </p:sp>
    </p:spTree>
    <p:extLst>
      <p:ext uri="{BB962C8B-B14F-4D97-AF65-F5344CB8AC3E}">
        <p14:creationId xmlns:p14="http://schemas.microsoft.com/office/powerpoint/2010/main" val="281863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059494-1323-9008-8419-516E06EA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 fontScale="90000"/>
          </a:bodyPr>
          <a:lstStyle/>
          <a:p>
            <a:r>
              <a:rPr lang="es-CL" dirty="0"/>
              <a:t>Objetivo General</a:t>
            </a:r>
          </a:p>
        </p:txBody>
      </p:sp>
      <p:pic>
        <p:nvPicPr>
          <p:cNvPr id="5" name="Picture 4" descr="Flecha de dardo en el centro de la diana">
            <a:extLst>
              <a:ext uri="{FF2B5EF4-FFF2-40B4-BE49-F238E27FC236}">
                <a16:creationId xmlns:a16="http://schemas.microsoft.com/office/drawing/2014/main" id="{5096A3CE-FC20-32E9-4B89-69B91CE3CF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655" r="9014" b="-1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55E3E0-2155-B4D4-753D-06540457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objetivo general es d</a:t>
            </a:r>
            <a:r>
              <a:rPr lang="es-C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esarrollar un demo multiplataforma (PC y móviles) que permita a los jugadores competir en partidas con mazos preconstruidos, mediante una arquitectura eficiente y una experiencia de usuario fluida.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059494-1323-9008-8419-516E06EA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s-CL" sz="5600"/>
              <a:t>Objetivos Específicos</a:t>
            </a:r>
          </a:p>
        </p:txBody>
      </p:sp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69354F19-AE1D-F5FE-9AB9-89232D1E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94" r="19573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55E3E0-2155-B4D4-753D-06540457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91000"/>
              </a:lnSpc>
            </a:pPr>
            <a:r>
              <a:rPr lang="es-C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Diseñar e Implementar la Arquitectura del Juego:</a:t>
            </a:r>
          </a:p>
          <a:p>
            <a:pPr>
              <a:lnSpc>
                <a:spcPct val="91000"/>
              </a:lnSpc>
            </a:pPr>
            <a:r>
              <a:rPr lang="es-C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● Crear una estructura técnica que soporte el videojuego en múltiples plataformas, garantizando su estabilidad, escalabilidad y rendimiento.</a:t>
            </a:r>
          </a:p>
          <a:p>
            <a:pPr>
              <a:lnSpc>
                <a:spcPct val="91000"/>
              </a:lnSpc>
            </a:pPr>
            <a:r>
              <a:rPr lang="es-C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Desarrollar el Sistema de Juego de Cartas:</a:t>
            </a:r>
          </a:p>
          <a:p>
            <a:pPr>
              <a:lnSpc>
                <a:spcPct val="91000"/>
              </a:lnSpc>
            </a:pPr>
            <a:r>
              <a:rPr lang="es-C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● Implementar mecánicas de juego que permitan a los jugadores competir utilizando cartas con diferentes habilidades y estrategias, asegurando una experiencia de juego equilibrada y atractiva.</a:t>
            </a:r>
          </a:p>
          <a:p>
            <a:pPr>
              <a:lnSpc>
                <a:spcPct val="91000"/>
              </a:lnSpc>
            </a:pPr>
            <a:r>
              <a:rPr lang="es-C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Optimizar la Experiencia de Usuario en Diversos Dispositivos:</a:t>
            </a:r>
          </a:p>
          <a:p>
            <a:pPr>
              <a:lnSpc>
                <a:spcPct val="91000"/>
              </a:lnSpc>
            </a:pPr>
            <a:r>
              <a:rPr lang="es-C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● Asegurar que el juego ofrezca una experiencia fluida y accesible tanto en dispositivos móviles como en </a:t>
            </a:r>
            <a:r>
              <a:rPr lang="es-CL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PCs</a:t>
            </a:r>
            <a:r>
              <a:rPr lang="es-C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mediante pruebas y ajustes continuos en la interfaz y el rendimiento.</a:t>
            </a:r>
          </a:p>
          <a:p>
            <a:pPr>
              <a:lnSpc>
                <a:spcPct val="91000"/>
              </a:lnSpc>
            </a:pPr>
            <a:r>
              <a:rPr lang="es-C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Desarrollar y Mantener el Contenido del Juego:</a:t>
            </a:r>
          </a:p>
          <a:p>
            <a:pPr>
              <a:lnSpc>
                <a:spcPct val="91000"/>
              </a:lnSpc>
            </a:pPr>
            <a:r>
              <a:rPr lang="es-C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● Crear el contenido del juego, incluyendo cartas, diseño del campo de juego y el diseño de interfaz gráfica (GUI)</a:t>
            </a:r>
          </a:p>
          <a:p>
            <a:pPr>
              <a:lnSpc>
                <a:spcPct val="91000"/>
              </a:lnSpc>
            </a:pPr>
            <a:endParaRPr lang="es-CL" sz="1000" dirty="0"/>
          </a:p>
        </p:txBody>
      </p:sp>
    </p:spTree>
    <p:extLst>
      <p:ext uri="{BB962C8B-B14F-4D97-AF65-F5344CB8AC3E}">
        <p14:creationId xmlns:p14="http://schemas.microsoft.com/office/powerpoint/2010/main" val="280836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0B8A1C-6BDF-2A0C-E059-4CEB68B9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s-CL" dirty="0"/>
              <a:t>factibilidad</a:t>
            </a:r>
          </a:p>
        </p:txBody>
      </p:sp>
      <p:pic>
        <p:nvPicPr>
          <p:cNvPr id="17" name="Picture 4" descr="Gráfico">
            <a:extLst>
              <a:ext uri="{FF2B5EF4-FFF2-40B4-BE49-F238E27FC236}">
                <a16:creationId xmlns:a16="http://schemas.microsoft.com/office/drawing/2014/main" id="{036CF787-AD57-51A6-782F-EB7C2380B0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45" r="34411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799820-3980-F87C-98E4-C0C730F44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 proyecto es factible considerando la duración del semestre, que abarca 4 meses. Durante este período, se destinarán aproximadamente 3 horas diarias de lunes a viernes, y 4 horas los fines de semana, lo que permitirá avanzar de manera consistente en el desarrollo del juego.</a:t>
            </a:r>
          </a:p>
          <a:p>
            <a:pPr>
              <a:lnSpc>
                <a:spcPct val="91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Para llevar a cabo el proyecto, se necesitarán recursos como computadoras, conexión a internet, y software específico para la creación del videojuego, como Unity, que es gratuito y accesible para todos los miembros del equipo.</a:t>
            </a:r>
          </a:p>
          <a:p>
            <a:pPr>
              <a:lnSpc>
                <a:spcPct val="91000"/>
              </a:lnSpc>
            </a:pPr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210371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0B8A1C-6BDF-2A0C-E059-4CEB68B9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s-CL"/>
              <a:t>Factores externos</a:t>
            </a:r>
          </a:p>
        </p:txBody>
      </p:sp>
      <p:pic>
        <p:nvPicPr>
          <p:cNvPr id="28" name="Graphic 27" descr="Maestro">
            <a:extLst>
              <a:ext uri="{FF2B5EF4-FFF2-40B4-BE49-F238E27FC236}">
                <a16:creationId xmlns:a16="http://schemas.microsoft.com/office/drawing/2014/main" id="{22FA1AF9-DB3D-451D-0E38-A5B1E73A2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999" y="2835777"/>
            <a:ext cx="3307372" cy="330737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799820-3980-F87C-98E4-C0C730F44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240" y="2466109"/>
            <a:ext cx="5932591" cy="4211781"/>
          </a:xfrm>
        </p:spPr>
        <p:txBody>
          <a:bodyPr anchor="ctr">
            <a:normAutofit fontScale="92500"/>
          </a:bodyPr>
          <a:lstStyle/>
          <a:p>
            <a:pPr>
              <a:lnSpc>
                <a:spcPct val="91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CL" sz="1400" b="1" dirty="0">
                <a:effectLst/>
                <a:latin typeface="Calibri" panose="020F0502020204030204" pitchFamily="34" charset="0"/>
              </a:rPr>
              <a:t>Factores Externos que Facilitan el Desarrollo</a:t>
            </a:r>
          </a:p>
          <a:p>
            <a:pPr marL="342900" lvl="0" indent="-342900">
              <a:lnSpc>
                <a:spcPct val="91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s-CL" sz="14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Asesoramiento de Profesores:</a:t>
            </a:r>
            <a:r>
              <a:rPr lang="es-CL" sz="14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El apoyo y guía de profesores con experiencia en desarrollo de videojuegos y programación será un recurso valioso que facilitará la toma de decisiones técnicas y el enfoque correcto en el desarrollo del juego.</a:t>
            </a:r>
          </a:p>
          <a:p>
            <a:pPr marL="342900" lvl="0" indent="-342900">
              <a:lnSpc>
                <a:spcPct val="91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CL" sz="1400" b="1" u="none" strike="noStrike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Feedback</a:t>
            </a:r>
            <a:r>
              <a:rPr lang="es-CL" sz="14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 la Comunidad:</a:t>
            </a:r>
            <a:r>
              <a:rPr lang="es-CL" sz="14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Recibir retroalimentación de profesores y compañeros durante el proceso de creación permitirá realizar ajustes y mejoras que encaminan el juego hacia el éxito, asegurando que se alinee con las expectativas de los usuarios.</a:t>
            </a:r>
          </a:p>
          <a:p>
            <a:pPr>
              <a:lnSpc>
                <a:spcPct val="91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CL" sz="1400" b="1" dirty="0">
                <a:effectLst/>
                <a:latin typeface="Calibri" panose="020F0502020204030204" pitchFamily="34" charset="0"/>
              </a:rPr>
              <a:t>Factores Externos que Dificultan el Desarrollo</a:t>
            </a:r>
          </a:p>
          <a:p>
            <a:pPr marL="342900" lvl="0" indent="-342900">
              <a:lnSpc>
                <a:spcPct val="91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s-CL" sz="14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Falta de Tiempo:</a:t>
            </a:r>
            <a:r>
              <a:rPr lang="es-CL" sz="14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Uno de los principales desafíos es la posible falta de tiempo debido a las prácticas profesionales de los integrantes del equipo, lo que podría limitar el progreso en algunas etapas del proyecto.</a:t>
            </a:r>
          </a:p>
          <a:p>
            <a:pPr>
              <a:lnSpc>
                <a:spcPct val="91000"/>
              </a:lnSpc>
            </a:pPr>
            <a:r>
              <a:rPr lang="es-CL" sz="1400" b="1" dirty="0">
                <a:latin typeface="Calibri" panose="020F0502020204030204" pitchFamily="34" charset="0"/>
                <a:ea typeface="Calibri" panose="020F0502020204030204" pitchFamily="34" charset="0"/>
              </a:rPr>
              <a:t>2.     </a:t>
            </a:r>
            <a:r>
              <a:rPr lang="es-C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Falta de Experiencia:</a:t>
            </a:r>
            <a:r>
              <a:rPr lang="es-CL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La limitada experiencia en el desarrollo de un videojuego completo puede representar un reto significativo, especialmente en la implementación de mecánicas complejas y la gestión del proyecto, lo que podría requerir un aprendizaje continuo y ajustes en el cronograma</a:t>
            </a:r>
            <a:r>
              <a:rPr lang="es-CL" sz="1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s-CL" sz="1000" dirty="0"/>
          </a:p>
        </p:txBody>
      </p:sp>
    </p:spTree>
    <p:extLst>
      <p:ext uri="{BB962C8B-B14F-4D97-AF65-F5344CB8AC3E}">
        <p14:creationId xmlns:p14="http://schemas.microsoft.com/office/powerpoint/2010/main" val="53611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F259BA-F68A-56C2-FE6F-4FE2686B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s-CL" sz="3600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F1650D-A7C1-3561-F70B-8B31B2B50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anchor="ctr">
            <a:normAutofit/>
          </a:bodyPr>
          <a:lstStyle/>
          <a:p>
            <a:pPr>
              <a:lnSpc>
                <a:spcPct val="91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CL" sz="16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 desarrollo del proyecto seguirá una metodología ágil, permitiendo iteraciones rápidas y mejoras continúas basadas en pruebas y </a:t>
            </a:r>
            <a:r>
              <a:rPr lang="es-CL" sz="16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feedback</a:t>
            </a:r>
            <a:r>
              <a:rPr lang="es-CL" sz="16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 los usuarios. Se llevarán a cabo las siguientes etapas:</a:t>
            </a:r>
          </a:p>
          <a:p>
            <a:pPr marL="342900" lvl="0" indent="-342900">
              <a:lnSpc>
                <a:spcPct val="91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s-CL" sz="1600" b="1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Investigación y Planificación:</a:t>
            </a:r>
            <a:r>
              <a:rPr lang="es-CL" sz="1600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Recopilación de requisitos y diseño inicial de la arquitectura del sistema.</a:t>
            </a:r>
          </a:p>
          <a:p>
            <a:pPr marL="342900" lvl="0" indent="-342900">
              <a:lnSpc>
                <a:spcPct val="91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CL" sz="1600" b="1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Desarrollo de Prototipos:</a:t>
            </a:r>
            <a:r>
              <a:rPr lang="es-CL" sz="1600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Creación de prototipos del menú del juego y el juego de cartas.</a:t>
            </a:r>
          </a:p>
          <a:p>
            <a:pPr marL="342900" lvl="0" indent="-342900">
              <a:lnSpc>
                <a:spcPct val="91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CL" sz="1600" b="1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Implementación del </a:t>
            </a:r>
            <a:r>
              <a:rPr lang="es-CL" sz="1600" b="1" u="none" strike="noStrike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Backend</a:t>
            </a:r>
            <a:r>
              <a:rPr lang="es-CL" sz="1600" b="1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s-CL" sz="1600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Configuración del servidor y la base de datos.</a:t>
            </a:r>
          </a:p>
          <a:p>
            <a:pPr marL="342900" lvl="0" indent="-342900">
              <a:lnSpc>
                <a:spcPct val="91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CL" sz="1600" b="1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Desarrollo del </a:t>
            </a:r>
            <a:r>
              <a:rPr lang="es-CL" sz="1600" b="1" u="none" strike="noStrike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Frontend</a:t>
            </a:r>
            <a:r>
              <a:rPr lang="es-CL" sz="1600" b="1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s-CL" sz="1600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Desarrollo de la interfaz de usuario para el menú y el juego de cartas.</a:t>
            </a:r>
          </a:p>
          <a:p>
            <a:pPr marL="342900" lvl="0" indent="-342900">
              <a:lnSpc>
                <a:spcPct val="91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CL" sz="1600" b="1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Pruebas y Ajustes:</a:t>
            </a:r>
            <a:r>
              <a:rPr lang="es-CL" sz="1600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Pruebas exhaustivas y mejoras basadas en el </a:t>
            </a:r>
            <a:r>
              <a:rPr lang="es-CL" sz="1600" u="none" strike="noStrike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feedback</a:t>
            </a:r>
            <a:r>
              <a:rPr lang="es-CL" sz="1600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recibido.</a:t>
            </a:r>
          </a:p>
          <a:p>
            <a:pPr>
              <a:lnSpc>
                <a:spcPct val="91000"/>
              </a:lnSpc>
            </a:pPr>
            <a:r>
              <a:rPr lang="es-CL" sz="16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6.   Documentación y Presentación:</a:t>
            </a:r>
            <a:r>
              <a:rPr lang="es-CL" sz="16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Creación de documentación técnica y preparación de una demo funcional para la presentación del proyecto.</a:t>
            </a:r>
            <a:endParaRPr lang="es-CL" sz="1600"/>
          </a:p>
        </p:txBody>
      </p:sp>
    </p:spTree>
    <p:extLst>
      <p:ext uri="{BB962C8B-B14F-4D97-AF65-F5344CB8AC3E}">
        <p14:creationId xmlns:p14="http://schemas.microsoft.com/office/powerpoint/2010/main" val="392501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126</TotalTime>
  <Words>926</Words>
  <Application>Microsoft Office PowerPoint</Application>
  <PresentationFormat>Panorámica</PresentationFormat>
  <Paragraphs>47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CHRONICLES TCG</vt:lpstr>
      <vt:lpstr>contexto</vt:lpstr>
      <vt:lpstr>Problemática y solución</vt:lpstr>
      <vt:lpstr>Grupo objetivo</vt:lpstr>
      <vt:lpstr>Objetivo General</vt:lpstr>
      <vt:lpstr>Objetivos Específicos</vt:lpstr>
      <vt:lpstr>factibilidad</vt:lpstr>
      <vt:lpstr>Factores externos</vt:lpstr>
      <vt:lpstr>metodología</vt:lpstr>
      <vt:lpstr>conclusión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Gervasio Herrera</dc:creator>
  <cp:lastModifiedBy>Gervasio Herrera</cp:lastModifiedBy>
  <cp:revision>3</cp:revision>
  <dcterms:created xsi:type="dcterms:W3CDTF">2024-08-31T22:39:42Z</dcterms:created>
  <dcterms:modified xsi:type="dcterms:W3CDTF">2024-09-01T02:13:34Z</dcterms:modified>
</cp:coreProperties>
</file>