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38"/>
  </p:notesMasterIdLst>
  <p:sldIdLst>
    <p:sldId id="256" r:id="rId2"/>
    <p:sldId id="293" r:id="rId3"/>
    <p:sldId id="297" r:id="rId4"/>
    <p:sldId id="295" r:id="rId5"/>
    <p:sldId id="298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290" r:id="rId14"/>
    <p:sldId id="294" r:id="rId15"/>
    <p:sldId id="309" r:id="rId16"/>
    <p:sldId id="296" r:id="rId17"/>
    <p:sldId id="310" r:id="rId18"/>
    <p:sldId id="311" r:id="rId19"/>
    <p:sldId id="299" r:id="rId20"/>
    <p:sldId id="30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1" r:id="rId30"/>
    <p:sldId id="320" r:id="rId31"/>
    <p:sldId id="322" r:id="rId32"/>
    <p:sldId id="323" r:id="rId33"/>
    <p:sldId id="324" r:id="rId34"/>
    <p:sldId id="325" r:id="rId35"/>
    <p:sldId id="326" r:id="rId36"/>
    <p:sldId id="327" r:id="rId3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75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1D4C8-9AB0-8A49-BAAA-4888D9AFE48E}" type="datetimeFigureOut">
              <a:rPr lang="en-SA" smtClean="0"/>
              <a:t>08/09/2020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AED22-0FB3-BA48-A4BB-D480476F840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9762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601E2E-35FB-4D67-8916-9D7C95DBEDD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8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DE046-8D30-428F-904C-0596970292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7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E1258-B607-42EB-9128-3EBFAFF2A5D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2D123-3F99-4039-AB8D-29653B369EE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FE59F-4312-4A98-B155-CBE091F91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B8302-1388-44CF-B01D-C39B3984EA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0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2B6454-FCDA-4A3A-9725-CCA3619B698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2060A-80DA-44BF-AD5E-5EE94AC070D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0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008CA-816F-4A49-9CCC-A2745739E1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0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D7B9C-DDCB-48D6-99D8-E0A6BC1823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94B9D-3DC2-477F-AE2E-1D69C30737E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C4B60-5967-4597-9C62-AEB880F0B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8AC32-9052-47ED-ADE1-99731E9303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2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5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65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29" name="Rectangle 72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947A5-AFBE-0540-A61A-D513D741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9" y="1492008"/>
            <a:ext cx="5716338" cy="3042706"/>
          </a:xfrm>
        </p:spPr>
        <p:txBody>
          <a:bodyPr>
            <a:normAutofit/>
          </a:bodyPr>
          <a:lstStyle/>
          <a:p>
            <a:r>
              <a:rPr lang="en-US" sz="6000" dirty="0"/>
              <a:t>IT204: WEB PROGRAMMING</a:t>
            </a:r>
            <a:r>
              <a:rPr lang="en-SA" sz="6000" dirty="0">
                <a:effectLst/>
              </a:rPr>
              <a:t> </a:t>
            </a:r>
            <a:endParaRPr lang="en-SA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3F5AE-8039-CD46-A239-8D8E1094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087" y="4061670"/>
            <a:ext cx="5929237" cy="950253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cs typeface="محمد عريض آرت 1" pitchFamily="2" charset="-78"/>
              </a:rPr>
              <a:t> lecture 2: HTML</a:t>
            </a:r>
          </a:p>
          <a:p>
            <a:r>
              <a:rPr lang="en-US" sz="3200" dirty="0">
                <a:latin typeface="ae_Cortoba" panose="02060603050605020204" pitchFamily="18" charset="-78"/>
                <a:cs typeface="ae_Cortoba" panose="02060603050605020204" pitchFamily="18" charset="-78"/>
              </a:rPr>
              <a:t>Part 2</a:t>
            </a:r>
          </a:p>
          <a:p>
            <a:endParaRPr lang="en-US" sz="3200" dirty="0">
              <a:latin typeface="ae_Cortoba" panose="02060603050605020204" pitchFamily="18" charset="-78"/>
              <a:cs typeface="ae_Cortoba" panose="02060603050605020204" pitchFamily="18" charset="-78"/>
            </a:endParaRPr>
          </a:p>
          <a:p>
            <a:endParaRPr lang="en-SA" b="1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78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80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b Programming – Knotstrands">
            <a:extLst>
              <a:ext uri="{FF2B5EF4-FFF2-40B4-BE49-F238E27FC236}">
                <a16:creationId xmlns:a16="http://schemas.microsoft.com/office/drawing/2014/main" id="{5AF0783F-789D-2B46-9021-384D194F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6549" y="1576721"/>
            <a:ext cx="3513108" cy="372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82ABE920-31A7-C94F-870F-60F538556B93}"/>
              </a:ext>
            </a:extLst>
          </p:cNvPr>
          <p:cNvSpPr txBox="1">
            <a:spLocks/>
          </p:cNvSpPr>
          <p:nvPr/>
        </p:nvSpPr>
        <p:spPr>
          <a:xfrm>
            <a:off x="1212343" y="5281791"/>
            <a:ext cx="5929237" cy="95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04662-F189-B84E-8D3E-5DC442A2D781}"/>
              </a:ext>
            </a:extLst>
          </p:cNvPr>
          <p:cNvSpPr/>
          <p:nvPr/>
        </p:nvSpPr>
        <p:spPr>
          <a:xfrm>
            <a:off x="887374" y="5505317"/>
            <a:ext cx="942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Internet &amp; World Wide Web </a:t>
            </a:r>
            <a:br>
              <a:rPr lang="en-US" dirty="0"/>
            </a:br>
            <a:r>
              <a:rPr lang="en-US" dirty="0"/>
              <a:t>How to Program, 5/e  Chapter 2</a:t>
            </a:r>
          </a:p>
        </p:txBody>
      </p:sp>
    </p:spTree>
    <p:extLst>
      <p:ext uri="{BB962C8B-B14F-4D97-AF65-F5344CB8AC3E}">
        <p14:creationId xmlns:p14="http://schemas.microsoft.com/office/powerpoint/2010/main" val="110917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 descr="iw3htp5_02_HTML5_pt1_Page_30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457200"/>
            <a:ext cx="10644187" cy="612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004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774192" y="1771650"/>
            <a:ext cx="9820656" cy="4906962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400" dirty="0"/>
              <a:t>A </a:t>
            </a:r>
            <a:r>
              <a:rPr lang="en-US" sz="2400" b="1" dirty="0"/>
              <a:t>horizontal rule</a:t>
            </a:r>
            <a:r>
              <a:rPr lang="en-US" sz="2400" dirty="0"/>
              <a:t>, indicated by the </a:t>
            </a:r>
            <a:r>
              <a:rPr lang="en-US" sz="2400" b="1" dirty="0">
                <a:latin typeface="Lucida Console" pitchFamily="49" charset="0"/>
              </a:rPr>
              <a:t>&lt;hr&gt; </a:t>
            </a:r>
            <a:r>
              <a:rPr lang="en-US" sz="2400" dirty="0"/>
              <a:t>tag renders a horizontal line with extra space above and below it in most browsers. 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98EDC941-BC80-4C82-B47D-215D0E9DDD1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99872" y="628650"/>
            <a:ext cx="1077296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2.8 Special Characters and Horizontal Rules (Cont.)</a:t>
            </a:r>
          </a:p>
        </p:txBody>
      </p:sp>
    </p:spTree>
    <p:extLst>
      <p:ext uri="{BB962C8B-B14F-4D97-AF65-F5344CB8AC3E}">
        <p14:creationId xmlns:p14="http://schemas.microsoft.com/office/powerpoint/2010/main" val="264487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9FDDB-9586-D544-9446-5E2ADEE06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Images</a:t>
            </a:r>
            <a:endParaRPr lang="en-S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0AF611-E8EE-C844-BFCC-80B719804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5152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595312" y="1536700"/>
            <a:ext cx="11157776" cy="4906962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800" dirty="0"/>
              <a:t>The most popular image formats used by web developers today are PNG (Portable Network Graphics) and JPEG (Joint Photographic Experts Group). 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A98F7E5C-A204-4376-896C-F6F3819361DF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2" y="414338"/>
            <a:ext cx="7239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2.7 Images</a:t>
            </a:r>
          </a:p>
        </p:txBody>
      </p:sp>
    </p:spTree>
    <p:extLst>
      <p:ext uri="{BB962C8B-B14F-4D97-AF65-F5344CB8AC3E}">
        <p14:creationId xmlns:p14="http://schemas.microsoft.com/office/powerpoint/2010/main" val="88423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509016" y="1679448"/>
            <a:ext cx="9403080" cy="4906962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400" dirty="0"/>
              <a:t>The </a:t>
            </a:r>
            <a:r>
              <a:rPr lang="en-US" sz="2400" dirty="0">
                <a:latin typeface="Lucida Console" pitchFamily="49" charset="0"/>
              </a:rPr>
              <a:t>img</a:t>
            </a:r>
            <a:r>
              <a:rPr lang="en-US" sz="2400" dirty="0"/>
              <a:t> element’s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src</a:t>
            </a:r>
            <a:r>
              <a:rPr lang="en-US" sz="2400" dirty="0"/>
              <a:t> attribute specifies an image’s location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400" dirty="0"/>
              <a:t>Every </a:t>
            </a:r>
            <a:r>
              <a:rPr lang="en-US" sz="2400" dirty="0">
                <a:latin typeface="Lucida Console" pitchFamily="49" charset="0"/>
              </a:rPr>
              <a:t>img</a:t>
            </a:r>
            <a:r>
              <a:rPr lang="en-US" sz="2400" dirty="0"/>
              <a:t> element must have an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alt</a:t>
            </a:r>
            <a:r>
              <a:rPr lang="en-US" sz="2400" dirty="0"/>
              <a:t> attribute, which contains text that is displayed if the client cannot render the image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alt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attribute makes web pages more accessible to users with disabilities, especially vision impairments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Width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height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are optional attributes</a:t>
            </a:r>
          </a:p>
          <a:p>
            <a:pPr marL="859536" lvl="2">
              <a:buFont typeface="Wingdings 2"/>
              <a:buChar char=""/>
              <a:defRPr/>
            </a:pPr>
            <a:r>
              <a:rPr lang="en-US" sz="1800" dirty="0"/>
              <a:t>If omitted, the browser uses the image’s actual width and height Images are measured in pixels</a:t>
            </a:r>
          </a:p>
          <a:p>
            <a:pPr marL="621792" lvl="1">
              <a:spcBef>
                <a:spcPts val="324"/>
              </a:spcBef>
              <a:defRPr/>
            </a:pPr>
            <a:endParaRPr lang="en-US" dirty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3762153A-20DA-4FB1-BF54-2C7E5A517B84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" y="536448"/>
            <a:ext cx="7239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2.7 Images (cont.)</a:t>
            </a:r>
          </a:p>
        </p:txBody>
      </p:sp>
    </p:spTree>
    <p:extLst>
      <p:ext uri="{BB962C8B-B14F-4D97-AF65-F5344CB8AC3E}">
        <p14:creationId xmlns:p14="http://schemas.microsoft.com/office/powerpoint/2010/main" val="133138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18488"/>
            <a:ext cx="9265920" cy="4906962"/>
          </a:xfrm>
        </p:spPr>
        <p:txBody>
          <a:bodyPr>
            <a:normAutofit/>
          </a:bodyPr>
          <a:lstStyle/>
          <a:p>
            <a:pPr marL="109728" indent="0">
              <a:buNone/>
              <a:defRPr/>
            </a:pPr>
            <a:r>
              <a:rPr lang="en-US" sz="2400" b="1" i="1" dirty="0">
                <a:latin typeface="Lucida Console" pitchFamily="49" charset="0"/>
              </a:rPr>
              <a:t>alt</a:t>
            </a:r>
            <a:r>
              <a:rPr lang="en-US" sz="2400" b="1" i="1" dirty="0"/>
              <a:t> Attribute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400" dirty="0"/>
              <a:t>A browser may not be able to render an image.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400" dirty="0"/>
              <a:t>If a browser cannot render an image, the browser displays the alt attribute’s value.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400" dirty="0"/>
              <a:t>The alt attribute is also important for accessibility—speech synthesizer software can speak the alt attribute’s value so that a visually impaired user can understand what the browser is displaying. For this reason, the alt attribute should describe the image’s contents.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796EDAE0-3F5E-4437-8191-AF13BDC54087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5488"/>
            <a:ext cx="7239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/>
              <a:t>2.7 Images (Cont.)</a:t>
            </a:r>
          </a:p>
        </p:txBody>
      </p:sp>
    </p:spTree>
    <p:extLst>
      <p:ext uri="{BB962C8B-B14F-4D97-AF65-F5344CB8AC3E}">
        <p14:creationId xmlns:p14="http://schemas.microsoft.com/office/powerpoint/2010/main" val="148425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487680" y="1417638"/>
            <a:ext cx="9418320" cy="4906962"/>
          </a:xfrm>
        </p:spPr>
        <p:txBody>
          <a:bodyPr>
            <a:normAutofit/>
          </a:bodyPr>
          <a:lstStyle/>
          <a:p>
            <a:pPr marL="109728" indent="0">
              <a:buNone/>
              <a:defRPr/>
            </a:pPr>
            <a:r>
              <a:rPr lang="en-US" sz="2600" b="1" i="1" dirty="0">
                <a:solidFill>
                  <a:srgbClr val="FF0000"/>
                </a:solidFill>
              </a:rPr>
              <a:t>Void Elements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1900" dirty="0"/>
              <a:t>Some HTML elements (called </a:t>
            </a:r>
            <a:r>
              <a:rPr lang="en-US" sz="1900" b="1" dirty="0"/>
              <a:t>void elements</a:t>
            </a:r>
            <a:r>
              <a:rPr lang="en-US" sz="1900" dirty="0"/>
              <a:t>) contain only attributes and do not mark up text (i.e., text is not placed between a start and an end tag).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1900" dirty="0"/>
              <a:t>You can terminate void elements (such as the img element) by using the forward slash character (/) inside the closing right angle bracket (&gt;) of the start tag.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1900" dirty="0"/>
              <a:t>For example, lines 15–16 of Fig. 2.6 could be written as follows:</a:t>
            </a:r>
          </a:p>
          <a:p>
            <a:pPr marL="109728" indent="0">
              <a:buNone/>
              <a:defRPr/>
            </a:pPr>
            <a:r>
              <a:rPr lang="en-US" sz="1900" dirty="0"/>
              <a:t>	</a:t>
            </a:r>
            <a:r>
              <a:rPr lang="en-US" sz="2600" dirty="0">
                <a:latin typeface="Lucida Console" pitchFamily="49" charset="0"/>
              </a:rPr>
              <a:t>&lt;img src = "jhtp.png" width = "92" height = "120"</a:t>
            </a:r>
          </a:p>
          <a:p>
            <a:pPr marL="109728" indent="0">
              <a:buNone/>
              <a:defRPr/>
            </a:pPr>
            <a:r>
              <a:rPr lang="en-US" sz="2600" dirty="0">
                <a:latin typeface="Lucida Console" pitchFamily="49" charset="0"/>
              </a:rPr>
              <a:t>	   alt = "Java How to Program book cover" /&gt;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CB24256D-DB2D-4A0A-AD69-BF0C341865E3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448056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2.7 Images (Cont.)</a:t>
            </a:r>
          </a:p>
        </p:txBody>
      </p:sp>
    </p:spTree>
    <p:extLst>
      <p:ext uri="{BB962C8B-B14F-4D97-AF65-F5344CB8AC3E}">
        <p14:creationId xmlns:p14="http://schemas.microsoft.com/office/powerpoint/2010/main" val="30062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1493838"/>
            <a:ext cx="9275064" cy="4906962"/>
          </a:xfrm>
        </p:spPr>
        <p:txBody>
          <a:bodyPr>
            <a:normAutofit/>
          </a:bodyPr>
          <a:lstStyle/>
          <a:p>
            <a:pPr marL="109728" indent="0">
              <a:buNone/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Using Images as Hyperlinks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By using images as hyperlinks, you can create graphical web pages that link to other resources.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In Fig. 2.7, we create five different image hyperlinks.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Clicking an image in this example takes the user to a corresponding web. </a:t>
            </a:r>
            <a:endParaRPr lang="en-US" sz="2800" dirty="0">
              <a:latin typeface="Lucida Console" pitchFamily="49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4064AC38-0060-4715-9E25-71CAFE4D2844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064" y="359664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2.7 Images (Cont.)</a:t>
            </a:r>
          </a:p>
        </p:txBody>
      </p:sp>
    </p:spTree>
    <p:extLst>
      <p:ext uri="{BB962C8B-B14F-4D97-AF65-F5344CB8AC3E}">
        <p14:creationId xmlns:p14="http://schemas.microsoft.com/office/powerpoint/2010/main" val="218630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 descr="iw3htp5_02_HTML5_pt1_Page_24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652464"/>
            <a:ext cx="10302240" cy="590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402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 descr="iw3htp5_02_HTML5_pt1_Page_25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17" y="713424"/>
            <a:ext cx="10653059" cy="646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33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E863-386C-CC4C-A70B-78089A3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72" y="573024"/>
            <a:ext cx="10058400" cy="1371600"/>
          </a:xfrm>
        </p:spPr>
        <p:txBody>
          <a:bodyPr>
            <a:normAutofit/>
          </a:bodyPr>
          <a:lstStyle/>
          <a:p>
            <a:r>
              <a:rPr lang="en-SA" sz="5400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F2AE-29D7-0C43-B3FC-C4B0C2B6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72" y="1749552"/>
            <a:ext cx="10058400" cy="3849624"/>
          </a:xfrm>
        </p:spPr>
        <p:txBody>
          <a:bodyPr/>
          <a:lstStyle/>
          <a:p>
            <a:pPr lvl="1"/>
            <a:r>
              <a:rPr lang="en-US" sz="3600" dirty="0"/>
              <a:t>Tag for F</a:t>
            </a:r>
            <a:r>
              <a:rPr lang="en-SA" sz="3600" dirty="0"/>
              <a:t>ormatting the text.</a:t>
            </a:r>
          </a:p>
          <a:p>
            <a:pPr lvl="1"/>
            <a:r>
              <a:rPr lang="en-US" sz="4000" dirty="0"/>
              <a:t>Special Characters and Horizontal Rules</a:t>
            </a:r>
          </a:p>
          <a:p>
            <a:pPr lvl="1"/>
            <a:r>
              <a:rPr lang="en-US" sz="4000" dirty="0"/>
              <a:t>Images</a:t>
            </a:r>
          </a:p>
          <a:p>
            <a:pPr lvl="1"/>
            <a:r>
              <a:rPr lang="en-US" sz="4000" dirty="0"/>
              <a:t>Lists</a:t>
            </a:r>
          </a:p>
          <a:p>
            <a:pPr lvl="1"/>
            <a:r>
              <a:rPr lang="en-US" sz="4000" dirty="0"/>
              <a:t>Tables</a:t>
            </a:r>
          </a:p>
          <a:p>
            <a:pPr lvl="1"/>
            <a:endParaRPr lang="en-SA" dirty="0"/>
          </a:p>
          <a:p>
            <a:pPr lvl="1"/>
            <a:endParaRPr lang="en-SA" dirty="0"/>
          </a:p>
          <a:p>
            <a:pPr lvl="1"/>
            <a:endParaRPr lang="en-SA" dirty="0"/>
          </a:p>
          <a:p>
            <a:pPr marL="548640" lvl="2" indent="0">
              <a:buNone/>
            </a:pPr>
            <a:endParaRPr lang="en-SA" dirty="0"/>
          </a:p>
          <a:p>
            <a:pPr lvl="1"/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SA" dirty="0"/>
          </a:p>
          <a:p>
            <a:pPr lv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85625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 descr="iw3htp5_02_HTML5_pt1_Page_26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936" y="1444944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3036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1951038"/>
            <a:ext cx="9400032" cy="4906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Unordered list element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lvl="1" eaLnBrk="1" hangingPunct="1"/>
            <a:r>
              <a:rPr lang="en-US" sz="2400" dirty="0"/>
              <a:t>creates a list in which each item in the list begins with a bullet symbol (typically a disc)</a:t>
            </a:r>
          </a:p>
          <a:p>
            <a:pPr lvl="1" eaLnBrk="1" hangingPunct="1"/>
            <a:r>
              <a:rPr lang="en-US" sz="2400" dirty="0"/>
              <a:t>Each entry is an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400" dirty="0"/>
              <a:t> (list item) element. Most web browsers render these elements with a line break and a bullet symbol at the beginning of the line.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08417333-28BC-4C24-9461-B48632D45CE5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76" y="411480"/>
            <a:ext cx="7239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/>
              <a:t>2.9 Lists</a:t>
            </a:r>
          </a:p>
        </p:txBody>
      </p:sp>
    </p:spTree>
    <p:extLst>
      <p:ext uri="{BB962C8B-B14F-4D97-AF65-F5344CB8AC3E}">
        <p14:creationId xmlns:p14="http://schemas.microsoft.com/office/powerpoint/2010/main" val="63044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 descr="iw3htp5_02_HTML5_pt1_Page_31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984" y="548641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474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 descr="iw3htp5_02_HTML5_pt1_Page_32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915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585216" y="1780350"/>
            <a:ext cx="9387840" cy="4906962"/>
          </a:xfrm>
        </p:spPr>
        <p:txBody>
          <a:bodyPr>
            <a:normAutofit/>
          </a:bodyPr>
          <a:lstStyle/>
          <a:p>
            <a:pPr marL="109728" indent="0">
              <a:buNone/>
              <a:defRPr/>
            </a:pPr>
            <a:r>
              <a:rPr lang="en-US" sz="2400" b="1" i="1" dirty="0"/>
              <a:t>Nested Lists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400" dirty="0"/>
              <a:t>Lists may be </a:t>
            </a:r>
            <a:r>
              <a:rPr lang="en-US" sz="2400" i="1" dirty="0"/>
              <a:t>nested</a:t>
            </a:r>
            <a:r>
              <a:rPr lang="en-US" sz="2400" dirty="0"/>
              <a:t> to represent </a:t>
            </a:r>
            <a:r>
              <a:rPr lang="en-US" sz="2400" i="1" dirty="0"/>
              <a:t>hierarchical</a:t>
            </a:r>
            <a:r>
              <a:rPr lang="en-US" sz="2400" dirty="0"/>
              <a:t> relationships, as in a multi-level outline.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400" dirty="0"/>
              <a:t>Figure 2.11 demonstrates nested lists and ordered lists.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ordered-list element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Lucida Console" pitchFamily="49" charset="0"/>
              </a:rPr>
              <a:t>ol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creates a list in which each item begins with a number.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622BBA43-69F3-44DF-986D-AE616272B048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7200"/>
            <a:ext cx="100584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2.9 Lists (Cont.)</a:t>
            </a:r>
          </a:p>
        </p:txBody>
      </p:sp>
    </p:spTree>
    <p:extLst>
      <p:ext uri="{BB962C8B-B14F-4D97-AF65-F5344CB8AC3E}">
        <p14:creationId xmlns:p14="http://schemas.microsoft.com/office/powerpoint/2010/main" val="240247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" descr="iw3htp5_02_HTML5_pt1_Page_33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968" y="652464"/>
            <a:ext cx="9400032" cy="601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0066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 descr="iw3htp5_02_HTML5_pt1_Page_34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335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 descr="iw3htp5_02_HTML5_pt1_Page_35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872" y="653256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835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iw3htp5_02_HTML5_pt1_Page_36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240" y="463131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378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B848-94C9-E548-ADDC-C185A696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Table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FB1B3-1837-8E48-B3DB-DF4862CA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3041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F3627-2A99-3344-B710-53BD54C64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653" y="2244830"/>
            <a:ext cx="8933796" cy="2437232"/>
          </a:xfrm>
        </p:spPr>
        <p:txBody>
          <a:bodyPr/>
          <a:lstStyle/>
          <a:p>
            <a:r>
              <a:rPr lang="en-US" b="1" dirty="0"/>
              <a:t>Tag for F</a:t>
            </a:r>
            <a:r>
              <a:rPr lang="en-SA" b="1" dirty="0"/>
              <a:t>ormatting the text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F7F67F-85CD-5C4B-B87F-3E6D4AC48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789154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>
          <a:xfrm>
            <a:off x="542544" y="1517904"/>
            <a:ext cx="11106912" cy="4495800"/>
          </a:xfrm>
        </p:spPr>
        <p:txBody>
          <a:bodyPr>
            <a:noAutofit/>
          </a:bodyPr>
          <a:lstStyle/>
          <a:p>
            <a:pPr marL="621792" lvl="1">
              <a:spcBef>
                <a:spcPts val="324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Tables are frequently used to organize data into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rows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table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element defines an HTML table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summary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attribute summarizes the table’s contents and is used by speech devices to make the table more accessible to users with visual impairments.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caption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element specifies a table’s title.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It’s good practice to include a general description of a table’s information in the table element’s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itchFamily="49" charset="0"/>
              </a:rPr>
              <a:t>summary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attribute—one of the many HTML features that make web pages more accessible to users with disabilities</a:t>
            </a:r>
            <a:r>
              <a:rPr lang="en-US" sz="2400" dirty="0"/>
              <a:t>.</a:t>
            </a:r>
          </a:p>
          <a:p>
            <a:pPr marL="859536" lvl="2">
              <a:buFont typeface="Wingdings 2"/>
              <a:buChar char=""/>
              <a:defRPr/>
            </a:pPr>
            <a:r>
              <a:rPr lang="en-US" sz="2400" dirty="0"/>
              <a:t>Speech devices use this attribute to make the table more accessible to users with visual impairments.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B6E1BF45-BA1C-4783-BBD8-C801B36E7396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58368" y="755904"/>
            <a:ext cx="72390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2.10 Tables</a:t>
            </a:r>
          </a:p>
        </p:txBody>
      </p:sp>
    </p:spTree>
    <p:extLst>
      <p:ext uri="{BB962C8B-B14F-4D97-AF65-F5344CB8AC3E}">
        <p14:creationId xmlns:p14="http://schemas.microsoft.com/office/powerpoint/2010/main" val="742067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645920"/>
            <a:ext cx="973093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A table can be split into three distinct sections: </a:t>
            </a:r>
          </a:p>
          <a:p>
            <a:pPr lvl="1" eaLnBrk="1" hangingPunct="1"/>
            <a:r>
              <a:rPr lang="en-US" sz="2000" dirty="0"/>
              <a:t>Head (</a:t>
            </a:r>
            <a:r>
              <a:rPr lang="en-US" sz="2000" dirty="0" err="1">
                <a:latin typeface="Lucida Console" pitchFamily="49" charset="0"/>
              </a:rPr>
              <a:t>thead</a:t>
            </a:r>
            <a:r>
              <a:rPr lang="en-US" sz="2000" dirty="0"/>
              <a:t> element)</a:t>
            </a:r>
          </a:p>
          <a:p>
            <a:pPr lvl="2" eaLnBrk="1" hangingPunct="1"/>
            <a:r>
              <a:rPr lang="en-US" sz="1800" dirty="0"/>
              <a:t>Table titles</a:t>
            </a:r>
          </a:p>
          <a:p>
            <a:pPr lvl="2" eaLnBrk="1" hangingPunct="1"/>
            <a:r>
              <a:rPr lang="en-US" sz="1800" dirty="0"/>
              <a:t>Column headers</a:t>
            </a:r>
          </a:p>
          <a:p>
            <a:pPr lvl="1" eaLnBrk="1" hangingPunct="1"/>
            <a:r>
              <a:rPr lang="en-US" sz="2000" dirty="0"/>
              <a:t>Body (</a:t>
            </a:r>
            <a:r>
              <a:rPr lang="en-US" sz="2000" dirty="0" err="1">
                <a:latin typeface="Lucida Console" pitchFamily="49" charset="0"/>
              </a:rPr>
              <a:t>tbody</a:t>
            </a:r>
            <a:r>
              <a:rPr lang="en-US" sz="2000" dirty="0"/>
              <a:t> element)</a:t>
            </a:r>
          </a:p>
          <a:p>
            <a:pPr lvl="2" eaLnBrk="1" hangingPunct="1"/>
            <a:r>
              <a:rPr lang="en-US" sz="1800" dirty="0"/>
              <a:t>Primary table data</a:t>
            </a:r>
          </a:p>
          <a:p>
            <a:pPr lvl="1" eaLnBrk="1" hangingPunct="1"/>
            <a:r>
              <a:rPr lang="en-US" sz="2000" dirty="0"/>
              <a:t>Table Foot (</a:t>
            </a:r>
            <a:r>
              <a:rPr lang="en-US" sz="2000" dirty="0" err="1">
                <a:latin typeface="Lucida Console" pitchFamily="49" charset="0"/>
              </a:rPr>
              <a:t>tfoot</a:t>
            </a:r>
            <a:r>
              <a:rPr lang="en-US" sz="2000" dirty="0"/>
              <a:t> element)</a:t>
            </a:r>
          </a:p>
          <a:p>
            <a:pPr lvl="2" eaLnBrk="1" hangingPunct="1"/>
            <a:r>
              <a:rPr lang="en-US" sz="1800" dirty="0"/>
              <a:t>Calculation results</a:t>
            </a:r>
          </a:p>
          <a:p>
            <a:pPr lvl="2" eaLnBrk="1" hangingPunct="1"/>
            <a:r>
              <a:rPr lang="en-US" sz="1800" dirty="0"/>
              <a:t>Footnotes</a:t>
            </a:r>
          </a:p>
          <a:p>
            <a:pPr lvl="2" eaLnBrk="1" hangingPunct="1"/>
            <a:r>
              <a:rPr lang="en-US" sz="1800" dirty="0"/>
              <a:t>Above body section in the code, but displays at the bottom in the page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D6990C6D-881E-4FE2-A5A1-9CFB2A57C28E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614363"/>
            <a:ext cx="7239000" cy="67056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dirty="0"/>
              <a:t>2.10 Tables (Cont.)</a:t>
            </a:r>
          </a:p>
        </p:txBody>
      </p:sp>
    </p:spTree>
    <p:extLst>
      <p:ext uri="{BB962C8B-B14F-4D97-AF65-F5344CB8AC3E}">
        <p14:creationId xmlns:p14="http://schemas.microsoft.com/office/powerpoint/2010/main" val="139771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573024" y="1621536"/>
            <a:ext cx="8001000" cy="4906962"/>
          </a:xfrm>
        </p:spPr>
        <p:txBody>
          <a:bodyPr/>
          <a:lstStyle/>
          <a:p>
            <a:pPr eaLnBrk="1" hangingPunct="1"/>
            <a:r>
              <a:rPr lang="en-US" sz="2800" dirty="0" err="1">
                <a:latin typeface="Lucida Console" pitchFamily="49" charset="0"/>
              </a:rPr>
              <a:t>tr</a:t>
            </a:r>
            <a:r>
              <a:rPr lang="en-US" sz="2800" dirty="0">
                <a:latin typeface="Lucida Console" pitchFamily="49" charset="0"/>
              </a:rPr>
              <a:t> </a:t>
            </a:r>
            <a:r>
              <a:rPr lang="en-US" sz="2800" dirty="0"/>
              <a:t>Element </a:t>
            </a:r>
            <a:endParaRPr lang="en-US" sz="2800" dirty="0">
              <a:latin typeface="Lucida Console" pitchFamily="49" charset="0"/>
            </a:endParaRPr>
          </a:p>
          <a:p>
            <a:pPr lvl="1" eaLnBrk="1" hangingPunct="1"/>
            <a:r>
              <a:rPr lang="en-US" sz="2400" dirty="0"/>
              <a:t>Defines individual table rows</a:t>
            </a:r>
          </a:p>
          <a:p>
            <a:pPr lvl="1" eaLnBrk="1" hangingPunct="1"/>
            <a:r>
              <a:rPr lang="en-US" sz="2400" dirty="0"/>
              <a:t>Element </a:t>
            </a:r>
            <a:r>
              <a:rPr lang="en-US" sz="2400" dirty="0" err="1">
                <a:latin typeface="Lucida Console" pitchFamily="49" charset="0"/>
              </a:rPr>
              <a:t>th</a:t>
            </a:r>
            <a:endParaRPr lang="en-US" sz="2400" dirty="0">
              <a:latin typeface="Lucida Console" pitchFamily="49" charset="0"/>
            </a:endParaRPr>
          </a:p>
          <a:p>
            <a:pPr lvl="2" eaLnBrk="1" hangingPunct="1"/>
            <a:r>
              <a:rPr lang="en-US" sz="2000" dirty="0"/>
              <a:t>Defines a header cell</a:t>
            </a:r>
          </a:p>
          <a:p>
            <a:pPr eaLnBrk="1" hangingPunct="1"/>
            <a:r>
              <a:rPr lang="en-US" sz="2800" dirty="0">
                <a:latin typeface="Lucida Console" pitchFamily="49" charset="0"/>
              </a:rPr>
              <a:t>Td </a:t>
            </a:r>
            <a:r>
              <a:rPr lang="en-US" sz="2800" dirty="0"/>
              <a:t>Element </a:t>
            </a:r>
            <a:endParaRPr lang="en-US" sz="2800" dirty="0">
              <a:latin typeface="Lucida Console" pitchFamily="49" charset="0"/>
            </a:endParaRPr>
          </a:p>
          <a:p>
            <a:pPr lvl="1" eaLnBrk="1" hangingPunct="1"/>
            <a:r>
              <a:rPr lang="en-US" sz="2400" dirty="0"/>
              <a:t>Contains table data elements</a:t>
            </a:r>
          </a:p>
          <a:p>
            <a:pPr lvl="2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103FC5B4-26A2-4F2F-ACDA-66FB2EFA4117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24" y="743712"/>
            <a:ext cx="7239000" cy="670560"/>
          </a:xfrm>
        </p:spPr>
        <p:txBody>
          <a:bodyPr/>
          <a:lstStyle/>
          <a:p>
            <a:pPr>
              <a:defRPr/>
            </a:pPr>
            <a:r>
              <a:rPr lang="en-US" dirty="0"/>
              <a:t>2.10 Tables (Cont.)</a:t>
            </a:r>
          </a:p>
        </p:txBody>
      </p:sp>
    </p:spTree>
    <p:extLst>
      <p:ext uri="{BB962C8B-B14F-4D97-AF65-F5344CB8AC3E}">
        <p14:creationId xmlns:p14="http://schemas.microsoft.com/office/powerpoint/2010/main" val="866378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 descr="iw3htp5_02_HTML5_pt1_Page_37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312" y="653256"/>
            <a:ext cx="80772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0523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 descr="iw3htp5_02_HTML5_pt1_Page_38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936" y="653256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0639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 descr="iw3htp5_02_HTML5_pt1_Page_39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301" y="426721"/>
            <a:ext cx="10936299" cy="663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4825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1" descr="iw3htp5_02_HTML5_pt1_Page_40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672" y="567120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213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5C1905-5F48-1049-9FD4-B6299B55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20056"/>
            <a:ext cx="10058400" cy="1371600"/>
          </a:xfrm>
        </p:spPr>
        <p:txBody>
          <a:bodyPr/>
          <a:lstStyle/>
          <a:p>
            <a:r>
              <a:rPr lang="en-SA" dirty="0"/>
              <a:t>TAG for </a:t>
            </a:r>
            <a:r>
              <a:rPr lang="en-SA" dirty="0">
                <a:solidFill>
                  <a:srgbClr val="FF0000"/>
                </a:solidFill>
              </a:rPr>
              <a:t>Formatting</a:t>
            </a:r>
            <a:r>
              <a:rPr lang="en-SA" dirty="0"/>
              <a:t> text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3CEF071-2E63-4147-844F-9CC71B500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20064"/>
              </p:ext>
            </p:extLst>
          </p:nvPr>
        </p:nvGraphicFramePr>
        <p:xfrm>
          <a:off x="786384" y="1491656"/>
          <a:ext cx="8930640" cy="4253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9551">
                  <a:extLst>
                    <a:ext uri="{9D8B030D-6E8A-4147-A177-3AD203B41FA5}">
                      <a16:colId xmlns:a16="http://schemas.microsoft.com/office/drawing/2014/main" val="3231804552"/>
                    </a:ext>
                  </a:extLst>
                </a:gridCol>
                <a:gridCol w="2564209">
                  <a:extLst>
                    <a:ext uri="{9D8B030D-6E8A-4147-A177-3AD203B41FA5}">
                      <a16:colId xmlns:a16="http://schemas.microsoft.com/office/drawing/2014/main" val="2379178882"/>
                    </a:ext>
                  </a:extLst>
                </a:gridCol>
                <a:gridCol w="2976880">
                  <a:extLst>
                    <a:ext uri="{9D8B030D-6E8A-4147-A177-3AD203B41FA5}">
                      <a16:colId xmlns:a16="http://schemas.microsoft.com/office/drawing/2014/main" val="84704189"/>
                    </a:ext>
                  </a:extLst>
                </a:gridCol>
              </a:tblGrid>
              <a:tr h="589594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&lt;u&gt; text&lt;/u&gt;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underlined 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="0" u="sng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713587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&lt;em&gt;text&lt;/em&gt;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italic 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i="1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27647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&lt;strong&gt;text&lt;/strong&gt;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SA" dirty="0"/>
                        <a:t>old 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2889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&lt;sub&gt;text&lt;/sub&gt;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subscript 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aseline="-25000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526217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&lt;sup&gt;text&lt;/sup&gt;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SA" dirty="0"/>
                        <a:t>uperscript 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aseline="30000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767561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&lt;small&gt;text&lt;/small&gt;</a:t>
                      </a:r>
                      <a:endParaRPr lang="en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SA" dirty="0"/>
                        <a:t>mall 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A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88560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&lt;strike&gt;Strike that out&lt;/strike&gt; </a:t>
                      </a:r>
                    </a:p>
                    <a:p>
                      <a:pPr algn="ctr"/>
                      <a:endParaRPr lang="en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strikeout the text inside the tag</a:t>
                      </a:r>
                      <a:endParaRPr lang="en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/>
                        <a:t>T</a:t>
                      </a:r>
                      <a:r>
                        <a:rPr lang="en-SA" b="1" strike="sngStrike" baseline="0" dirty="0"/>
                        <a:t>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85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89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DD3FF-78EF-4644-AA6B-4E134D442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Special Characters and Horizontal Rules</a:t>
            </a:r>
            <a:br>
              <a:rPr lang="en-US" sz="7200" dirty="0"/>
            </a:br>
            <a:endParaRPr lang="en-S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3EDB88-406B-B644-9DED-8124B24F8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358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585216" y="1571136"/>
            <a:ext cx="9851136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HTML provides </a:t>
            </a:r>
            <a:r>
              <a:rPr lang="en-US" sz="3200" b="1" dirty="0"/>
              <a:t>character entity references </a:t>
            </a:r>
            <a:r>
              <a:rPr lang="en-US" sz="3200" dirty="0"/>
              <a:t>(in the form </a:t>
            </a:r>
            <a:r>
              <a:rPr lang="en-US" sz="3200" dirty="0">
                <a:solidFill>
                  <a:srgbClr val="C00000"/>
                </a:solidFill>
                <a:latin typeface="Lucida Console" pitchFamily="49" charset="0"/>
              </a:rPr>
              <a:t>&amp;</a:t>
            </a:r>
            <a:r>
              <a:rPr lang="en-US" sz="3200" i="1" dirty="0"/>
              <a:t>code</a:t>
            </a:r>
            <a:r>
              <a:rPr lang="en-US" sz="3200" dirty="0">
                <a:latin typeface="Lucida Console" pitchFamily="49" charset="0"/>
              </a:rPr>
              <a:t>;</a:t>
            </a:r>
            <a:r>
              <a:rPr lang="en-US" sz="3200" dirty="0"/>
              <a:t>) for representing special characters that cannot be rendered otherwise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The code can be:</a:t>
            </a:r>
          </a:p>
          <a:p>
            <a:pPr lvl="2">
              <a:lnSpc>
                <a:spcPct val="9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 abbreviations</a:t>
            </a:r>
          </a:p>
          <a:p>
            <a:pPr lvl="2">
              <a:lnSpc>
                <a:spcPct val="9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Numbers </a:t>
            </a:r>
          </a:p>
          <a:p>
            <a:pPr lvl="3">
              <a:lnSpc>
                <a:spcPct val="90000"/>
              </a:lnSpc>
            </a:pPr>
            <a:r>
              <a:rPr lang="en-US" sz="3600" dirty="0"/>
              <a:t>Decimal</a:t>
            </a:r>
          </a:p>
          <a:p>
            <a:pPr lvl="3">
              <a:lnSpc>
                <a:spcPct val="90000"/>
              </a:lnSpc>
            </a:pPr>
            <a:r>
              <a:rPr lang="en-US" sz="3600" dirty="0"/>
              <a:t>Hexadecimal</a:t>
            </a:r>
            <a:endParaRPr lang="en-US" sz="1600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0C169DD5-066D-452A-9900-36A28E9BFC1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52" y="199536"/>
            <a:ext cx="100584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 Special Characters and Horizontal Rules</a:t>
            </a:r>
          </a:p>
        </p:txBody>
      </p:sp>
    </p:spTree>
    <p:extLst>
      <p:ext uri="{BB962C8B-B14F-4D97-AF65-F5344CB8AC3E}">
        <p14:creationId xmlns:p14="http://schemas.microsoft.com/office/powerpoint/2010/main" val="336296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" descr="iw3htp5_02_HTML5_pt1_Page_27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08" y="336264"/>
            <a:ext cx="10936224" cy="597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902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 descr="iw3htp5_02_HTML5_pt1_Page_28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832" y="774384"/>
            <a:ext cx="9144000" cy="620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123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771144" y="1780032"/>
            <a:ext cx="8001000" cy="4906962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Figure 2.9 demonstrates how to use special characters in an HTML document. 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fld id="{A82B3699-1D94-4451-8ECD-E2F38B071934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408432"/>
            <a:ext cx="10869168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2.8 Special Characters and Horizontal Rules (Cont.)</a:t>
            </a:r>
          </a:p>
        </p:txBody>
      </p:sp>
      <p:pic>
        <p:nvPicPr>
          <p:cNvPr id="5" name="Picture 1" descr="iw3htp5_02_HTML5_pt1_Page_29">
            <a:extLst>
              <a:ext uri="{FF2B5EF4-FFF2-40B4-BE49-F238E27FC236}">
                <a16:creationId xmlns:a16="http://schemas.microsoft.com/office/drawing/2014/main" id="{81CB27B1-DFCD-E24A-BE9D-B4FEB035A7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354" y="1898745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671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904</Words>
  <Application>Microsoft Macintosh PowerPoint</Application>
  <PresentationFormat>Widescreen</PresentationFormat>
  <Paragraphs>136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ae_Cortoba</vt:lpstr>
      <vt:lpstr>Calibri</vt:lpstr>
      <vt:lpstr>Garamond</vt:lpstr>
      <vt:lpstr>Lucida Console</vt:lpstr>
      <vt:lpstr>Selawik Light</vt:lpstr>
      <vt:lpstr>Speak Pro</vt:lpstr>
      <vt:lpstr>Wingdings 2</vt:lpstr>
      <vt:lpstr>Wingdings 3</vt:lpstr>
      <vt:lpstr>SavonVTI</vt:lpstr>
      <vt:lpstr>IT204: WEB PROGRAMMING </vt:lpstr>
      <vt:lpstr>OUTLINE</vt:lpstr>
      <vt:lpstr>Tag for Formatting the text</vt:lpstr>
      <vt:lpstr>TAG for Formatting text </vt:lpstr>
      <vt:lpstr>Special Characters and Horizontal Rules </vt:lpstr>
      <vt:lpstr> Special Characters and Horizontal Rules</vt:lpstr>
      <vt:lpstr>PowerPoint Presentation</vt:lpstr>
      <vt:lpstr>PowerPoint Presentation</vt:lpstr>
      <vt:lpstr>2.8 Special Characters and Horizontal Rules (Cont.)</vt:lpstr>
      <vt:lpstr>PowerPoint Presentation</vt:lpstr>
      <vt:lpstr>2.8 Special Characters and Horizontal Rules (Cont.)</vt:lpstr>
      <vt:lpstr>Images</vt:lpstr>
      <vt:lpstr>2.7 Images</vt:lpstr>
      <vt:lpstr>2.7 Images (cont.)</vt:lpstr>
      <vt:lpstr>2.7 Images (Cont.)</vt:lpstr>
      <vt:lpstr>2.7 Images (Cont.)</vt:lpstr>
      <vt:lpstr>2.7 Images (Cont.)</vt:lpstr>
      <vt:lpstr>PowerPoint Presentation</vt:lpstr>
      <vt:lpstr>PowerPoint Presentation</vt:lpstr>
      <vt:lpstr>PowerPoint Presentation</vt:lpstr>
      <vt:lpstr>2.9 Lists</vt:lpstr>
      <vt:lpstr>PowerPoint Presentation</vt:lpstr>
      <vt:lpstr>PowerPoint Presentation</vt:lpstr>
      <vt:lpstr>2.9 Lists (Cont.)</vt:lpstr>
      <vt:lpstr>PowerPoint Presentation</vt:lpstr>
      <vt:lpstr>PowerPoint Presentation</vt:lpstr>
      <vt:lpstr>PowerPoint Presentation</vt:lpstr>
      <vt:lpstr>PowerPoint Presentation</vt:lpstr>
      <vt:lpstr>Table </vt:lpstr>
      <vt:lpstr>2.10 Tables</vt:lpstr>
      <vt:lpstr>2.10 Tables (Cont.)</vt:lpstr>
      <vt:lpstr>2.10 Tables (Cont.)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IT204: WEB PROGRAMMING </dc:title>
  <dc:creator>ABDULLAH ABDULRAHMAN SAAD ALQOUD</dc:creator>
  <cp:lastModifiedBy>ABDULLAH ABDULRAHMAN SAAD ALQOUD</cp:lastModifiedBy>
  <cp:revision>20</cp:revision>
  <dcterms:created xsi:type="dcterms:W3CDTF">2020-09-05T15:08:57Z</dcterms:created>
  <dcterms:modified xsi:type="dcterms:W3CDTF">2020-09-08T09:42:33Z</dcterms:modified>
</cp:coreProperties>
</file>