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9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0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4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7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28.xml" ContentType="application/vnd.openxmlformats-officedocument.presentationml.notesSlide+xml"/>
  <Override PartName="/ppt/tags/tag5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74" r:id="rId4"/>
    <p:sldId id="291" r:id="rId5"/>
    <p:sldId id="292" r:id="rId6"/>
    <p:sldId id="293" r:id="rId7"/>
    <p:sldId id="294" r:id="rId8"/>
    <p:sldId id="276" r:id="rId9"/>
    <p:sldId id="295" r:id="rId10"/>
    <p:sldId id="277" r:id="rId11"/>
    <p:sldId id="296" r:id="rId12"/>
    <p:sldId id="297" r:id="rId13"/>
    <p:sldId id="298" r:id="rId14"/>
    <p:sldId id="299" r:id="rId15"/>
    <p:sldId id="288" r:id="rId16"/>
    <p:sldId id="300" r:id="rId17"/>
    <p:sldId id="301" r:id="rId18"/>
    <p:sldId id="302" r:id="rId19"/>
    <p:sldId id="303" r:id="rId20"/>
    <p:sldId id="304" r:id="rId21"/>
    <p:sldId id="278" r:id="rId22"/>
    <p:sldId id="305" r:id="rId23"/>
    <p:sldId id="306" r:id="rId24"/>
    <p:sldId id="279" r:id="rId25"/>
    <p:sldId id="307" r:id="rId26"/>
    <p:sldId id="308" r:id="rId27"/>
    <p:sldId id="309" r:id="rId28"/>
    <p:sldId id="280" r:id="rId29"/>
    <p:sldId id="311" r:id="rId30"/>
    <p:sldId id="310" r:id="rId31"/>
    <p:sldId id="312" r:id="rId32"/>
    <p:sldId id="313" r:id="rId33"/>
    <p:sldId id="314" r:id="rId34"/>
    <p:sldId id="284" r:id="rId35"/>
    <p:sldId id="285" r:id="rId36"/>
    <p:sldId id="290" r:id="rId37"/>
    <p:sldId id="286" r:id="rId38"/>
    <p:sldId id="287" r:id="rId39"/>
    <p:sldId id="259" r:id="rId40"/>
  </p:sldIdLst>
  <p:sldSz cx="24384000" cy="13716000"/>
  <p:notesSz cx="6858000" cy="9144000"/>
  <p:custDataLst>
    <p:tags r:id="rId4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8BA3"/>
    <a:srgbClr val="54002A"/>
    <a:srgbClr val="5B4F63"/>
    <a:srgbClr val="FFC000"/>
    <a:srgbClr val="E3DFE5"/>
    <a:srgbClr val="993366"/>
    <a:srgbClr val="97D9D9"/>
    <a:srgbClr val="9933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41" d="100"/>
          <a:sy n="41" d="100"/>
        </p:scale>
        <p:origin x="786" y="72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customschemas.google.com/relationships/presentationmetadata" Target="meta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MENSUAL%20ABRIL%20GR&#193;FIC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MENSUAL%20ABRIL%20GR&#193;FICA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MENSUAL%20ABRIL%20GR&#193;FICA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MENSUAL%20ABRIL%20GR&#193;FICA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MENSUAL%20ABRIL%20GR&#193;FICA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MENSUAL%20ABRIL%20GR&#193;FICA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MENSUAL%20ABRIL%20GR&#193;FICA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MENSUAL%20ABRIL%20GR&#193;FICA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MENSUAL%20ABRIL%20GR&#193;FICA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MENSUAL%20ABRIL%20GR&#193;FICA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MENSUAL%20ABRIL%20GR&#193;FICA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MENSUAL%20ABRIL%20GR&#193;FICA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MENSUAL%20ABRIL%20GR&#193;FICA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MENSUAL%20ABRIL%20GR&#193;FICA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MENSUAL%20ABRIL%20GR&#193;FICA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wnloads\REPORTE%20MENSUAL%20ABRIL%20GR&#193;FICA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E3DFE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F40-4F2B-9E5B-2E78199664DA}"/>
              </c:ext>
            </c:extLst>
          </c:dPt>
          <c:dPt>
            <c:idx val="1"/>
            <c:bubble3D val="0"/>
            <c:spPr>
              <a:solidFill>
                <a:srgbClr val="97D9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F40-4F2B-9E5B-2E78199664DA}"/>
              </c:ext>
            </c:extLst>
          </c:dPt>
          <c:dPt>
            <c:idx val="2"/>
            <c:bubble3D val="0"/>
            <c:spPr>
              <a:solidFill>
                <a:srgbClr val="998BA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F40-4F2B-9E5B-2E78199664DA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F40-4F2B-9E5B-2E78199664DA}"/>
              </c:ext>
            </c:extLst>
          </c:dPt>
          <c:dPt>
            <c:idx val="4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F40-4F2B-9E5B-2E78199664DA}"/>
              </c:ext>
            </c:extLst>
          </c:dPt>
          <c:dPt>
            <c:idx val="5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F40-4F2B-9E5B-2E78199664DA}"/>
              </c:ext>
            </c:extLst>
          </c:dPt>
          <c:dPt>
            <c:idx val="6"/>
            <c:bubble3D val="0"/>
            <c:spPr>
              <a:solidFill>
                <a:srgbClr val="99336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F40-4F2B-9E5B-2E78199664DA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50" b="1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BF40-4F2B-9E5B-2E78199664DA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50" b="1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BF40-4F2B-9E5B-2E78199664DA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50" b="1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BF40-4F2B-9E5B-2E78199664DA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50" b="1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BF40-4F2B-9E5B-2E78199664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Gráficas!$C$1:$I$1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 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 </c:v>
                </c:pt>
              </c:strCache>
            </c:strRef>
          </c:cat>
          <c:val>
            <c:numRef>
              <c:f>Gráficas!$C$37:$I$37</c:f>
              <c:numCache>
                <c:formatCode>General</c:formatCode>
                <c:ptCount val="7"/>
                <c:pt idx="0">
                  <c:v>107</c:v>
                </c:pt>
                <c:pt idx="1">
                  <c:v>10</c:v>
                </c:pt>
                <c:pt idx="2">
                  <c:v>368</c:v>
                </c:pt>
                <c:pt idx="3">
                  <c:v>167</c:v>
                </c:pt>
                <c:pt idx="4">
                  <c:v>114</c:v>
                </c:pt>
                <c:pt idx="5">
                  <c:v>11</c:v>
                </c:pt>
                <c:pt idx="6">
                  <c:v>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F40-4F2B-9E5B-2E78199664D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948360861919739"/>
          <c:y val="0.21677063167788535"/>
          <c:w val="0.32993041693238989"/>
          <c:h val="0.677133457546304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998B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1D-4430-9D2C-69A9CBDD9979}"/>
              </c:ext>
            </c:extLst>
          </c:dPt>
          <c:dPt>
            <c:idx val="1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1D-4430-9D2C-69A9CBDD997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50" b="1" i="0" u="none" strike="noStrike" kern="1200" baseline="0">
                    <a:solidFill>
                      <a:schemeClr val="bg1"/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Gráficas!$N$1:$O$1</c:f>
              <c:strCache>
                <c:ptCount val="2"/>
                <c:pt idx="0">
                  <c:v>Asesorías Telmujer </c:v>
                </c:pt>
                <c:pt idx="1">
                  <c:v>  Incidentes de conocimiento Telmujer </c:v>
                </c:pt>
              </c:strCache>
            </c:strRef>
          </c:cat>
          <c:val>
            <c:numRef>
              <c:f>Gráficas!$N$37:$O$37</c:f>
              <c:numCache>
                <c:formatCode>General</c:formatCode>
                <c:ptCount val="2"/>
                <c:pt idx="0">
                  <c:v>666</c:v>
                </c:pt>
                <c:pt idx="1">
                  <c:v>3036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1D-4430-9D2C-69A9CBDD997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031521907788713"/>
          <c:y val="0.27191816627981513"/>
          <c:w val="0.32180134457677861"/>
          <c:h val="0.276403008613623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Gráficas!$H$42</c:f>
              <c:strCache>
                <c:ptCount val="1"/>
                <c:pt idx="0">
                  <c:v>Semana 1
01 al 03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Gráficas!$V$41:$W$41</c:f>
              <c:strCache>
                <c:ptCount val="2"/>
                <c:pt idx="0">
                  <c:v>Asesorías Telmujer </c:v>
                </c:pt>
                <c:pt idx="1">
                  <c:v>  Incidentes de conocimiento Telmujer </c:v>
                </c:pt>
              </c:strCache>
            </c:strRef>
          </c:cat>
          <c:val>
            <c:numRef>
              <c:f>Gráficas!$V$42:$W$42</c:f>
              <c:numCache>
                <c:formatCode>General</c:formatCode>
                <c:ptCount val="2"/>
                <c:pt idx="0">
                  <c:v>56</c:v>
                </c:pt>
                <c:pt idx="1">
                  <c:v>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68-4F09-AC80-BA71F41E0AAC}"/>
            </c:ext>
          </c:extLst>
        </c:ser>
        <c:ser>
          <c:idx val="1"/>
          <c:order val="1"/>
          <c:tx>
            <c:strRef>
              <c:f>Gráficas!$H$43</c:f>
              <c:strCache>
                <c:ptCount val="1"/>
                <c:pt idx="0">
                  <c:v>Semana 2
04 al 10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Gráficas!$V$41:$W$41</c:f>
              <c:strCache>
                <c:ptCount val="2"/>
                <c:pt idx="0">
                  <c:v>Asesorías Telmujer </c:v>
                </c:pt>
                <c:pt idx="1">
                  <c:v>  Incidentes de conocimiento Telmujer </c:v>
                </c:pt>
              </c:strCache>
            </c:strRef>
          </c:cat>
          <c:val>
            <c:numRef>
              <c:f>Gráficas!$V$43:$W$43</c:f>
              <c:numCache>
                <c:formatCode>General</c:formatCode>
                <c:ptCount val="2"/>
                <c:pt idx="0">
                  <c:v>172</c:v>
                </c:pt>
                <c:pt idx="1">
                  <c:v>705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68-4F09-AC80-BA71F41E0AAC}"/>
            </c:ext>
          </c:extLst>
        </c:ser>
        <c:ser>
          <c:idx val="2"/>
          <c:order val="2"/>
          <c:tx>
            <c:strRef>
              <c:f>Gráficas!$H$44</c:f>
              <c:strCache>
                <c:ptCount val="1"/>
                <c:pt idx="0">
                  <c:v>Semana 3
14 al 20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Gráficas!$V$41:$W$41</c:f>
              <c:strCache>
                <c:ptCount val="2"/>
                <c:pt idx="0">
                  <c:v>Asesorías Telmujer </c:v>
                </c:pt>
                <c:pt idx="1">
                  <c:v>  Incidentes de conocimiento Telmujer </c:v>
                </c:pt>
              </c:strCache>
            </c:strRef>
          </c:cat>
          <c:val>
            <c:numRef>
              <c:f>Gráficas!$V$44:$W$44</c:f>
              <c:numCache>
                <c:formatCode>General</c:formatCode>
                <c:ptCount val="2"/>
                <c:pt idx="0">
                  <c:v>163</c:v>
                </c:pt>
                <c:pt idx="1">
                  <c:v>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68-4F09-AC80-BA71F41E0AAC}"/>
            </c:ext>
          </c:extLst>
        </c:ser>
        <c:ser>
          <c:idx val="3"/>
          <c:order val="3"/>
          <c:tx>
            <c:strRef>
              <c:f>Gráficas!$H$45</c:f>
              <c:strCache>
                <c:ptCount val="1"/>
                <c:pt idx="0">
                  <c:v>Semana 4
21 al 27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Gráficas!$V$41:$W$41</c:f>
              <c:strCache>
                <c:ptCount val="2"/>
                <c:pt idx="0">
                  <c:v>Asesorías Telmujer </c:v>
                </c:pt>
                <c:pt idx="1">
                  <c:v>  Incidentes de conocimiento Telmujer </c:v>
                </c:pt>
              </c:strCache>
            </c:strRef>
          </c:cat>
          <c:val>
            <c:numRef>
              <c:f>Gráficas!$V$45:$W$45</c:f>
              <c:numCache>
                <c:formatCode>General</c:formatCode>
                <c:ptCount val="2"/>
                <c:pt idx="0">
                  <c:v>142</c:v>
                </c:pt>
                <c:pt idx="1">
                  <c:v>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168-4F09-AC80-BA71F41E0AAC}"/>
            </c:ext>
          </c:extLst>
        </c:ser>
        <c:ser>
          <c:idx val="4"/>
          <c:order val="4"/>
          <c:tx>
            <c:strRef>
              <c:f>Gráficas!$H$46</c:f>
              <c:strCache>
                <c:ptCount val="1"/>
                <c:pt idx="0">
                  <c:v>Semana 5
28 al 30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Gráficas!$V$41:$W$41</c:f>
              <c:strCache>
                <c:ptCount val="2"/>
                <c:pt idx="0">
                  <c:v>Asesorías Telmujer </c:v>
                </c:pt>
                <c:pt idx="1">
                  <c:v>  Incidentes de conocimiento Telmujer </c:v>
                </c:pt>
              </c:strCache>
            </c:strRef>
          </c:cat>
          <c:val>
            <c:numRef>
              <c:f>Gráficas!$V$46:$W$46</c:f>
              <c:numCache>
                <c:formatCode>General</c:formatCode>
                <c:ptCount val="2"/>
                <c:pt idx="0">
                  <c:v>133</c:v>
                </c:pt>
                <c:pt idx="1">
                  <c:v>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8-4F09-AC80-BA71F41E0AA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03888687"/>
        <c:axId val="1089323295"/>
      </c:barChart>
      <c:catAx>
        <c:axId val="1103888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089323295"/>
        <c:crosses val="autoZero"/>
        <c:auto val="1"/>
        <c:lblAlgn val="ctr"/>
        <c:lblOffset val="100"/>
        <c:noMultiLvlLbl val="0"/>
      </c:catAx>
      <c:valAx>
        <c:axId val="108932329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03888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Gráficas!$K$51</c:f>
              <c:strCache>
                <c:ptCount val="1"/>
                <c:pt idx="0">
                  <c:v>Asesorías Telmujer 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Gráficas!$H$52:$H$81</c:f>
              <c:strCache>
                <c:ptCount val="30"/>
                <c:pt idx="0">
                  <c:v>01
V</c:v>
                </c:pt>
                <c:pt idx="1">
                  <c:v>02
S</c:v>
                </c:pt>
                <c:pt idx="2">
                  <c:v>03
D</c:v>
                </c:pt>
                <c:pt idx="3">
                  <c:v>04
L</c:v>
                </c:pt>
                <c:pt idx="4">
                  <c:v>05
MA</c:v>
                </c:pt>
                <c:pt idx="5">
                  <c:v>06
MI</c:v>
                </c:pt>
                <c:pt idx="6">
                  <c:v>07
J</c:v>
                </c:pt>
                <c:pt idx="7">
                  <c:v>08
V</c:v>
                </c:pt>
                <c:pt idx="8">
                  <c:v>09
S</c:v>
                </c:pt>
                <c:pt idx="9">
                  <c:v>10
D</c:v>
                </c:pt>
                <c:pt idx="10">
                  <c:v>11
L</c:v>
                </c:pt>
                <c:pt idx="11">
                  <c:v>12
MA</c:v>
                </c:pt>
                <c:pt idx="12">
                  <c:v>13
MI</c:v>
                </c:pt>
                <c:pt idx="13">
                  <c:v>14
J</c:v>
                </c:pt>
                <c:pt idx="14">
                  <c:v>15
V</c:v>
                </c:pt>
                <c:pt idx="15">
                  <c:v>16
S</c:v>
                </c:pt>
                <c:pt idx="16">
                  <c:v>17
D</c:v>
                </c:pt>
                <c:pt idx="17">
                  <c:v>18
L</c:v>
                </c:pt>
                <c:pt idx="18">
                  <c:v>19
MA</c:v>
                </c:pt>
                <c:pt idx="19">
                  <c:v>20
MI</c:v>
                </c:pt>
                <c:pt idx="20">
                  <c:v>21
J</c:v>
                </c:pt>
                <c:pt idx="21">
                  <c:v>22
V</c:v>
                </c:pt>
                <c:pt idx="22">
                  <c:v>23
S</c:v>
                </c:pt>
                <c:pt idx="23">
                  <c:v>24
D</c:v>
                </c:pt>
                <c:pt idx="24">
                  <c:v>25
L</c:v>
                </c:pt>
                <c:pt idx="25">
                  <c:v>26
MA</c:v>
                </c:pt>
                <c:pt idx="26">
                  <c:v>27
MI</c:v>
                </c:pt>
                <c:pt idx="27">
                  <c:v>28
J</c:v>
                </c:pt>
                <c:pt idx="28">
                  <c:v>29
V</c:v>
                </c:pt>
                <c:pt idx="29">
                  <c:v>30
S</c:v>
                </c:pt>
              </c:strCache>
            </c:strRef>
          </c:cat>
          <c:val>
            <c:numRef>
              <c:f>Gráficas!$K$52:$K$81</c:f>
              <c:numCache>
                <c:formatCode>General</c:formatCode>
                <c:ptCount val="30"/>
                <c:pt idx="0">
                  <c:v>13</c:v>
                </c:pt>
                <c:pt idx="1">
                  <c:v>20</c:v>
                </c:pt>
                <c:pt idx="2">
                  <c:v>23</c:v>
                </c:pt>
                <c:pt idx="3">
                  <c:v>24</c:v>
                </c:pt>
                <c:pt idx="4">
                  <c:v>31</c:v>
                </c:pt>
                <c:pt idx="5">
                  <c:v>27</c:v>
                </c:pt>
                <c:pt idx="6">
                  <c:v>24</c:v>
                </c:pt>
                <c:pt idx="7">
                  <c:v>22</c:v>
                </c:pt>
                <c:pt idx="8">
                  <c:v>22</c:v>
                </c:pt>
                <c:pt idx="9">
                  <c:v>22</c:v>
                </c:pt>
                <c:pt idx="10">
                  <c:v>29</c:v>
                </c:pt>
                <c:pt idx="11">
                  <c:v>16</c:v>
                </c:pt>
                <c:pt idx="12">
                  <c:v>28</c:v>
                </c:pt>
                <c:pt idx="13">
                  <c:v>24</c:v>
                </c:pt>
                <c:pt idx="14">
                  <c:v>19</c:v>
                </c:pt>
                <c:pt idx="15">
                  <c:v>21</c:v>
                </c:pt>
                <c:pt idx="16">
                  <c:v>26</c:v>
                </c:pt>
                <c:pt idx="17">
                  <c:v>25</c:v>
                </c:pt>
                <c:pt idx="18">
                  <c:v>26</c:v>
                </c:pt>
                <c:pt idx="19">
                  <c:v>16</c:v>
                </c:pt>
                <c:pt idx="20">
                  <c:v>14</c:v>
                </c:pt>
                <c:pt idx="21">
                  <c:v>12</c:v>
                </c:pt>
                <c:pt idx="22">
                  <c:v>25</c:v>
                </c:pt>
                <c:pt idx="23">
                  <c:v>24</c:v>
                </c:pt>
                <c:pt idx="24">
                  <c:v>22</c:v>
                </c:pt>
                <c:pt idx="25">
                  <c:v>20</c:v>
                </c:pt>
                <c:pt idx="26">
                  <c:v>21</c:v>
                </c:pt>
                <c:pt idx="27">
                  <c:v>28</c:v>
                </c:pt>
                <c:pt idx="28">
                  <c:v>28</c:v>
                </c:pt>
                <c:pt idx="29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13-4834-8C40-949E10DF01AF}"/>
            </c:ext>
          </c:extLst>
        </c:ser>
        <c:ser>
          <c:idx val="1"/>
          <c:order val="1"/>
          <c:tx>
            <c:strRef>
              <c:f>Gráficas!$L$51</c:f>
              <c:strCache>
                <c:ptCount val="1"/>
                <c:pt idx="0">
                  <c:v>  Incidentes de conocimiento Telmujer </c:v>
                </c:pt>
              </c:strCache>
            </c:strRef>
          </c:tx>
          <c:spPr>
            <a:ln w="1270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Gráficas!$H$52:$H$81</c:f>
              <c:strCache>
                <c:ptCount val="30"/>
                <c:pt idx="0">
                  <c:v>01
V</c:v>
                </c:pt>
                <c:pt idx="1">
                  <c:v>02
S</c:v>
                </c:pt>
                <c:pt idx="2">
                  <c:v>03
D</c:v>
                </c:pt>
                <c:pt idx="3">
                  <c:v>04
L</c:v>
                </c:pt>
                <c:pt idx="4">
                  <c:v>05
MA</c:v>
                </c:pt>
                <c:pt idx="5">
                  <c:v>06
MI</c:v>
                </c:pt>
                <c:pt idx="6">
                  <c:v>07
J</c:v>
                </c:pt>
                <c:pt idx="7">
                  <c:v>08
V</c:v>
                </c:pt>
                <c:pt idx="8">
                  <c:v>09
S</c:v>
                </c:pt>
                <c:pt idx="9">
                  <c:v>10
D</c:v>
                </c:pt>
                <c:pt idx="10">
                  <c:v>11
L</c:v>
                </c:pt>
                <c:pt idx="11">
                  <c:v>12
MA</c:v>
                </c:pt>
                <c:pt idx="12">
                  <c:v>13
MI</c:v>
                </c:pt>
                <c:pt idx="13">
                  <c:v>14
J</c:v>
                </c:pt>
                <c:pt idx="14">
                  <c:v>15
V</c:v>
                </c:pt>
                <c:pt idx="15">
                  <c:v>16
S</c:v>
                </c:pt>
                <c:pt idx="16">
                  <c:v>17
D</c:v>
                </c:pt>
                <c:pt idx="17">
                  <c:v>18
L</c:v>
                </c:pt>
                <c:pt idx="18">
                  <c:v>19
MA</c:v>
                </c:pt>
                <c:pt idx="19">
                  <c:v>20
MI</c:v>
                </c:pt>
                <c:pt idx="20">
                  <c:v>21
J</c:v>
                </c:pt>
                <c:pt idx="21">
                  <c:v>22
V</c:v>
                </c:pt>
                <c:pt idx="22">
                  <c:v>23
S</c:v>
                </c:pt>
                <c:pt idx="23">
                  <c:v>24
D</c:v>
                </c:pt>
                <c:pt idx="24">
                  <c:v>25
L</c:v>
                </c:pt>
                <c:pt idx="25">
                  <c:v>26
MA</c:v>
                </c:pt>
                <c:pt idx="26">
                  <c:v>27
MI</c:v>
                </c:pt>
                <c:pt idx="27">
                  <c:v>28
J</c:v>
                </c:pt>
                <c:pt idx="28">
                  <c:v>29
V</c:v>
                </c:pt>
                <c:pt idx="29">
                  <c:v>30
S</c:v>
                </c:pt>
              </c:strCache>
            </c:strRef>
          </c:cat>
          <c:val>
            <c:numRef>
              <c:f>Gráficas!$L$52:$L$81</c:f>
              <c:numCache>
                <c:formatCode>General</c:formatCode>
                <c:ptCount val="30"/>
                <c:pt idx="0">
                  <c:v>102</c:v>
                </c:pt>
                <c:pt idx="1">
                  <c:v>90</c:v>
                </c:pt>
                <c:pt idx="2">
                  <c:v>165</c:v>
                </c:pt>
                <c:pt idx="3">
                  <c:v>137</c:v>
                </c:pt>
                <c:pt idx="4">
                  <c:v>95</c:v>
                </c:pt>
                <c:pt idx="5">
                  <c:v>94</c:v>
                </c:pt>
                <c:pt idx="6">
                  <c:v>83</c:v>
                </c:pt>
                <c:pt idx="7">
                  <c:v>81</c:v>
                </c:pt>
                <c:pt idx="8">
                  <c:v>72</c:v>
                </c:pt>
                <c:pt idx="9">
                  <c:v>143</c:v>
                </c:pt>
                <c:pt idx="10">
                  <c:v>119</c:v>
                </c:pt>
                <c:pt idx="11">
                  <c:v>96</c:v>
                </c:pt>
                <c:pt idx="12">
                  <c:v>83</c:v>
                </c:pt>
                <c:pt idx="13">
                  <c:v>98</c:v>
                </c:pt>
                <c:pt idx="14">
                  <c:v>129</c:v>
                </c:pt>
                <c:pt idx="15">
                  <c:v>91</c:v>
                </c:pt>
                <c:pt idx="16">
                  <c:v>143</c:v>
                </c:pt>
                <c:pt idx="17">
                  <c:v>141</c:v>
                </c:pt>
                <c:pt idx="18">
                  <c:v>73</c:v>
                </c:pt>
                <c:pt idx="19">
                  <c:v>77</c:v>
                </c:pt>
                <c:pt idx="20">
                  <c:v>93</c:v>
                </c:pt>
                <c:pt idx="21">
                  <c:v>77</c:v>
                </c:pt>
                <c:pt idx="22">
                  <c:v>97</c:v>
                </c:pt>
                <c:pt idx="23">
                  <c:v>128</c:v>
                </c:pt>
                <c:pt idx="24">
                  <c:v>131</c:v>
                </c:pt>
                <c:pt idx="25">
                  <c:v>87</c:v>
                </c:pt>
                <c:pt idx="26">
                  <c:v>54</c:v>
                </c:pt>
                <c:pt idx="27">
                  <c:v>72</c:v>
                </c:pt>
                <c:pt idx="28">
                  <c:v>80</c:v>
                </c:pt>
                <c:pt idx="29">
                  <c:v>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13-4834-8C40-949E10DF01A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41652735"/>
        <c:axId val="1097386975"/>
      </c:lineChart>
      <c:catAx>
        <c:axId val="1141652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097386975"/>
        <c:crosses val="autoZero"/>
        <c:auto val="1"/>
        <c:lblAlgn val="ctr"/>
        <c:lblOffset val="100"/>
        <c:noMultiLvlLbl val="0"/>
      </c:catAx>
      <c:valAx>
        <c:axId val="109738697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2200" b="1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1141652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r>
              <a:rPr lang="es-MX" sz="2200"/>
              <a:t>Atenciones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'TABLAS CALOR'!$AK$3</c:f>
              <c:strCache>
                <c:ptCount val="1"/>
                <c:pt idx="0">
                  <c:v>Asesorías Telmujer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CALOR'!$AH$4:$AH$10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'TABLAS CALOR'!$AK$4:$AK$10</c:f>
              <c:numCache>
                <c:formatCode>General</c:formatCode>
                <c:ptCount val="7"/>
                <c:pt idx="0">
                  <c:v>95</c:v>
                </c:pt>
                <c:pt idx="1">
                  <c:v>102</c:v>
                </c:pt>
                <c:pt idx="2">
                  <c:v>94</c:v>
                </c:pt>
                <c:pt idx="3">
                  <c:v>90</c:v>
                </c:pt>
                <c:pt idx="4">
                  <c:v>92</c:v>
                </c:pt>
                <c:pt idx="5">
                  <c:v>93</c:v>
                </c:pt>
                <c:pt idx="6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87-4E0C-B4A6-CB6A4D4610E2}"/>
            </c:ext>
          </c:extLst>
        </c:ser>
        <c:ser>
          <c:idx val="1"/>
          <c:order val="1"/>
          <c:tx>
            <c:strRef>
              <c:f>'TABLAS CALOR'!$AL$3</c:f>
              <c:strCache>
                <c:ptCount val="1"/>
                <c:pt idx="0">
                  <c:v>Incidentes de conocimiento Telmujer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1" i="0" u="none" strike="noStrike" kern="1200" baseline="0">
                    <a:solidFill>
                      <a:schemeClr val="bg1"/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CALOR'!$AH$4:$AH$10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'TABLAS CALOR'!$AL$4:$AL$10</c:f>
              <c:numCache>
                <c:formatCode>General</c:formatCode>
                <c:ptCount val="7"/>
                <c:pt idx="0">
                  <c:v>579</c:v>
                </c:pt>
                <c:pt idx="1">
                  <c:v>455</c:v>
                </c:pt>
                <c:pt idx="2">
                  <c:v>469</c:v>
                </c:pt>
                <c:pt idx="3">
                  <c:v>346</c:v>
                </c:pt>
                <c:pt idx="4">
                  <c:v>308</c:v>
                </c:pt>
                <c:pt idx="5">
                  <c:v>351</c:v>
                </c:pt>
                <c:pt idx="6">
                  <c:v>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87-4E0C-B4A6-CB6A4D4610E2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846217392"/>
        <c:axId val="1733914400"/>
      </c:barChart>
      <c:catAx>
        <c:axId val="18462173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733914400"/>
        <c:crosses val="autoZero"/>
        <c:auto val="1"/>
        <c:lblAlgn val="ctr"/>
        <c:lblOffset val="100"/>
        <c:noMultiLvlLbl val="0"/>
      </c:catAx>
      <c:valAx>
        <c:axId val="173391440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46217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200"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Gráficas!$H$42</c:f>
              <c:strCache>
                <c:ptCount val="1"/>
                <c:pt idx="0">
                  <c:v>Semana 1
01 al 03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Gráficas!$Z$41:$AB$41</c:f>
              <c:strCache>
                <c:ptCount val="3"/>
                <c:pt idx="0">
                  <c:v>   Atenciones psicológicas y jurídicas Refugio </c:v>
                </c:pt>
                <c:pt idx="1">
                  <c:v>Atención psicológica de primera vez y subsecuente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Gráficas!$Z$42:$AB$42</c:f>
              <c:numCache>
                <c:formatCode>General</c:formatCode>
                <c:ptCount val="3"/>
                <c:pt idx="0">
                  <c:v>12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27-44A3-91BD-2AA692E310E5}"/>
            </c:ext>
          </c:extLst>
        </c:ser>
        <c:ser>
          <c:idx val="1"/>
          <c:order val="1"/>
          <c:tx>
            <c:strRef>
              <c:f>Gráficas!$H$43</c:f>
              <c:strCache>
                <c:ptCount val="1"/>
                <c:pt idx="0">
                  <c:v>Semana 2
04 al 10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Gráficas!$Z$41:$AB$41</c:f>
              <c:strCache>
                <c:ptCount val="3"/>
                <c:pt idx="0">
                  <c:v>   Atenciones psicológicas y jurídicas Refugio </c:v>
                </c:pt>
                <c:pt idx="1">
                  <c:v>Atención psicológica de primera vez y subsecuente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Gráficas!$Z$43:$AB$43</c:f>
              <c:numCache>
                <c:formatCode>General</c:formatCode>
                <c:ptCount val="3"/>
                <c:pt idx="0">
                  <c:v>15</c:v>
                </c:pt>
                <c:pt idx="1">
                  <c:v>34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27-44A3-91BD-2AA692E310E5}"/>
            </c:ext>
          </c:extLst>
        </c:ser>
        <c:ser>
          <c:idx val="2"/>
          <c:order val="2"/>
          <c:tx>
            <c:strRef>
              <c:f>Gráficas!$H$44</c:f>
              <c:strCache>
                <c:ptCount val="1"/>
                <c:pt idx="0">
                  <c:v>Semana 3
14 al 20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Gráficas!$Z$41:$AB$41</c:f>
              <c:strCache>
                <c:ptCount val="3"/>
                <c:pt idx="0">
                  <c:v>   Atenciones psicológicas y jurídicas Refugio </c:v>
                </c:pt>
                <c:pt idx="1">
                  <c:v>Atención psicológica de primera vez y subsecuente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Gráficas!$Z$44:$AB$44</c:f>
              <c:numCache>
                <c:formatCode>General</c:formatCode>
                <c:ptCount val="3"/>
                <c:pt idx="0">
                  <c:v>9</c:v>
                </c:pt>
                <c:pt idx="1">
                  <c:v>23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27-44A3-91BD-2AA692E310E5}"/>
            </c:ext>
          </c:extLst>
        </c:ser>
        <c:ser>
          <c:idx val="3"/>
          <c:order val="3"/>
          <c:tx>
            <c:strRef>
              <c:f>Gráficas!$H$45</c:f>
              <c:strCache>
                <c:ptCount val="1"/>
                <c:pt idx="0">
                  <c:v>Semana 4
21 al 27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Gráficas!$Z$41:$AB$41</c:f>
              <c:strCache>
                <c:ptCount val="3"/>
                <c:pt idx="0">
                  <c:v>   Atenciones psicológicas y jurídicas Refugio </c:v>
                </c:pt>
                <c:pt idx="1">
                  <c:v>Atención psicológica de primera vez y subsecuente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Gráficas!$Z$45:$AB$45</c:f>
              <c:numCache>
                <c:formatCode>General</c:formatCode>
                <c:ptCount val="3"/>
                <c:pt idx="0">
                  <c:v>23</c:v>
                </c:pt>
                <c:pt idx="1">
                  <c:v>26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27-44A3-91BD-2AA692E310E5}"/>
            </c:ext>
          </c:extLst>
        </c:ser>
        <c:ser>
          <c:idx val="4"/>
          <c:order val="4"/>
          <c:tx>
            <c:strRef>
              <c:f>Gráficas!$H$46</c:f>
              <c:strCache>
                <c:ptCount val="1"/>
                <c:pt idx="0">
                  <c:v>Semana 5
28 al 30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Gráficas!$Z$41:$AB$41</c:f>
              <c:strCache>
                <c:ptCount val="3"/>
                <c:pt idx="0">
                  <c:v>   Atenciones psicológicas y jurídicas Refugio </c:v>
                </c:pt>
                <c:pt idx="1">
                  <c:v>Atención psicológica de primera vez y subsecuente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Gráficas!$Z$46:$AB$46</c:f>
              <c:numCache>
                <c:formatCode>General</c:formatCode>
                <c:ptCount val="3"/>
                <c:pt idx="0">
                  <c:v>20</c:v>
                </c:pt>
                <c:pt idx="1">
                  <c:v>29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27-44A3-91BD-2AA692E310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41639935"/>
        <c:axId val="1024524175"/>
      </c:barChart>
      <c:catAx>
        <c:axId val="1141639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024524175"/>
        <c:crosses val="autoZero"/>
        <c:auto val="1"/>
        <c:lblAlgn val="ctr"/>
        <c:lblOffset val="100"/>
        <c:noMultiLvlLbl val="0"/>
      </c:catAx>
      <c:valAx>
        <c:axId val="102452417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41639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Gráficas!$M$51</c:f>
              <c:strCache>
                <c:ptCount val="1"/>
                <c:pt idx="0">
                  <c:v>   Atenciones psicológicas y jurídicas Refugio </c:v>
                </c:pt>
              </c:strCache>
            </c:strRef>
          </c:tx>
          <c:spPr>
            <a:ln w="12700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/>
            </c:spPr>
          </c:marker>
          <c:dLbls>
            <c:dLbl>
              <c:idx val="6"/>
              <c:layout>
                <c:manualLayout>
                  <c:x val="-5.5719308327115621E-3"/>
                  <c:y val="3.20834444850686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787-4211-9F1C-FF427DEFC7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Gráficas!$H$52:$H$81</c:f>
              <c:strCache>
                <c:ptCount val="30"/>
                <c:pt idx="0">
                  <c:v>01
V</c:v>
                </c:pt>
                <c:pt idx="1">
                  <c:v>02
S</c:v>
                </c:pt>
                <c:pt idx="2">
                  <c:v>03
D</c:v>
                </c:pt>
                <c:pt idx="3">
                  <c:v>04
L</c:v>
                </c:pt>
                <c:pt idx="4">
                  <c:v>05
MA</c:v>
                </c:pt>
                <c:pt idx="5">
                  <c:v>06
MI</c:v>
                </c:pt>
                <c:pt idx="6">
                  <c:v>07
J</c:v>
                </c:pt>
                <c:pt idx="7">
                  <c:v>08
V</c:v>
                </c:pt>
                <c:pt idx="8">
                  <c:v>09
S</c:v>
                </c:pt>
                <c:pt idx="9">
                  <c:v>10
D</c:v>
                </c:pt>
                <c:pt idx="10">
                  <c:v>11
L</c:v>
                </c:pt>
                <c:pt idx="11">
                  <c:v>12
MA</c:v>
                </c:pt>
                <c:pt idx="12">
                  <c:v>13
MI</c:v>
                </c:pt>
                <c:pt idx="13">
                  <c:v>14
J</c:v>
                </c:pt>
                <c:pt idx="14">
                  <c:v>15
V</c:v>
                </c:pt>
                <c:pt idx="15">
                  <c:v>16
S</c:v>
                </c:pt>
                <c:pt idx="16">
                  <c:v>17
D</c:v>
                </c:pt>
                <c:pt idx="17">
                  <c:v>18
L</c:v>
                </c:pt>
                <c:pt idx="18">
                  <c:v>19
MA</c:v>
                </c:pt>
                <c:pt idx="19">
                  <c:v>20
MI</c:v>
                </c:pt>
                <c:pt idx="20">
                  <c:v>21
J</c:v>
                </c:pt>
                <c:pt idx="21">
                  <c:v>22
V</c:v>
                </c:pt>
                <c:pt idx="22">
                  <c:v>23
S</c:v>
                </c:pt>
                <c:pt idx="23">
                  <c:v>24
D</c:v>
                </c:pt>
                <c:pt idx="24">
                  <c:v>25
L</c:v>
                </c:pt>
                <c:pt idx="25">
                  <c:v>26
MA</c:v>
                </c:pt>
                <c:pt idx="26">
                  <c:v>27
MI</c:v>
                </c:pt>
                <c:pt idx="27">
                  <c:v>28
J</c:v>
                </c:pt>
                <c:pt idx="28">
                  <c:v>29
V</c:v>
                </c:pt>
                <c:pt idx="29">
                  <c:v>30
S</c:v>
                </c:pt>
              </c:strCache>
            </c:strRef>
          </c:cat>
          <c:val>
            <c:numRef>
              <c:f>Gráficas!$M$52:$M$81</c:f>
              <c:numCache>
                <c:formatCode>General</c:formatCode>
                <c:ptCount val="30"/>
                <c:pt idx="0">
                  <c:v>12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2</c:v>
                </c:pt>
                <c:pt idx="5">
                  <c:v>8</c:v>
                </c:pt>
                <c:pt idx="6">
                  <c:v>1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8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4</c:v>
                </c:pt>
                <c:pt idx="18">
                  <c:v>8</c:v>
                </c:pt>
                <c:pt idx="19">
                  <c:v>3</c:v>
                </c:pt>
                <c:pt idx="20">
                  <c:v>3</c:v>
                </c:pt>
                <c:pt idx="21">
                  <c:v>5</c:v>
                </c:pt>
                <c:pt idx="22">
                  <c:v>0</c:v>
                </c:pt>
                <c:pt idx="23">
                  <c:v>0</c:v>
                </c:pt>
                <c:pt idx="24">
                  <c:v>5</c:v>
                </c:pt>
                <c:pt idx="25">
                  <c:v>2</c:v>
                </c:pt>
                <c:pt idx="26">
                  <c:v>11</c:v>
                </c:pt>
                <c:pt idx="27">
                  <c:v>2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87-4211-9F1C-FF427DEFC721}"/>
            </c:ext>
          </c:extLst>
        </c:ser>
        <c:ser>
          <c:idx val="1"/>
          <c:order val="1"/>
          <c:tx>
            <c:strRef>
              <c:f>Gráficas!$N$51</c:f>
              <c:strCache>
                <c:ptCount val="1"/>
                <c:pt idx="0">
                  <c:v>Atención psicológica de primera vez y subsecuente a NNyA en Refugio 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Lbls>
            <c:dLbl>
              <c:idx val="6"/>
              <c:layout>
                <c:manualLayout>
                  <c:x val="-7.4116640414091757E-3"/>
                  <c:y val="-4.50830269868818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787-4211-9F1C-FF427DEFC7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Gráficas!$H$52:$H$81</c:f>
              <c:strCache>
                <c:ptCount val="30"/>
                <c:pt idx="0">
                  <c:v>01
V</c:v>
                </c:pt>
                <c:pt idx="1">
                  <c:v>02
S</c:v>
                </c:pt>
                <c:pt idx="2">
                  <c:v>03
D</c:v>
                </c:pt>
                <c:pt idx="3">
                  <c:v>04
L</c:v>
                </c:pt>
                <c:pt idx="4">
                  <c:v>05
MA</c:v>
                </c:pt>
                <c:pt idx="5">
                  <c:v>06
MI</c:v>
                </c:pt>
                <c:pt idx="6">
                  <c:v>07
J</c:v>
                </c:pt>
                <c:pt idx="7">
                  <c:v>08
V</c:v>
                </c:pt>
                <c:pt idx="8">
                  <c:v>09
S</c:v>
                </c:pt>
                <c:pt idx="9">
                  <c:v>10
D</c:v>
                </c:pt>
                <c:pt idx="10">
                  <c:v>11
L</c:v>
                </c:pt>
                <c:pt idx="11">
                  <c:v>12
MA</c:v>
                </c:pt>
                <c:pt idx="12">
                  <c:v>13
MI</c:v>
                </c:pt>
                <c:pt idx="13">
                  <c:v>14
J</c:v>
                </c:pt>
                <c:pt idx="14">
                  <c:v>15
V</c:v>
                </c:pt>
                <c:pt idx="15">
                  <c:v>16
S</c:v>
                </c:pt>
                <c:pt idx="16">
                  <c:v>17
D</c:v>
                </c:pt>
                <c:pt idx="17">
                  <c:v>18
L</c:v>
                </c:pt>
                <c:pt idx="18">
                  <c:v>19
MA</c:v>
                </c:pt>
                <c:pt idx="19">
                  <c:v>20
MI</c:v>
                </c:pt>
                <c:pt idx="20">
                  <c:v>21
J</c:v>
                </c:pt>
                <c:pt idx="21">
                  <c:v>22
V</c:v>
                </c:pt>
                <c:pt idx="22">
                  <c:v>23
S</c:v>
                </c:pt>
                <c:pt idx="23">
                  <c:v>24
D</c:v>
                </c:pt>
                <c:pt idx="24">
                  <c:v>25
L</c:v>
                </c:pt>
                <c:pt idx="25">
                  <c:v>26
MA</c:v>
                </c:pt>
                <c:pt idx="26">
                  <c:v>27
MI</c:v>
                </c:pt>
                <c:pt idx="27">
                  <c:v>28
J</c:v>
                </c:pt>
                <c:pt idx="28">
                  <c:v>29
V</c:v>
                </c:pt>
                <c:pt idx="29">
                  <c:v>30
S</c:v>
                </c:pt>
              </c:strCache>
            </c:strRef>
          </c:cat>
          <c:val>
            <c:numRef>
              <c:f>Gráficas!$N$52:$N$81</c:f>
              <c:numCache>
                <c:formatCode>General</c:formatCode>
                <c:ptCount val="30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9</c:v>
                </c:pt>
                <c:pt idx="4">
                  <c:v>8</c:v>
                </c:pt>
                <c:pt idx="5">
                  <c:v>9</c:v>
                </c:pt>
                <c:pt idx="6">
                  <c:v>2</c:v>
                </c:pt>
                <c:pt idx="7">
                  <c:v>6</c:v>
                </c:pt>
                <c:pt idx="8">
                  <c:v>0</c:v>
                </c:pt>
                <c:pt idx="9">
                  <c:v>0</c:v>
                </c:pt>
                <c:pt idx="10">
                  <c:v>3</c:v>
                </c:pt>
                <c:pt idx="11">
                  <c:v>6</c:v>
                </c:pt>
                <c:pt idx="12">
                  <c:v>14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11</c:v>
                </c:pt>
                <c:pt idx="20">
                  <c:v>6</c:v>
                </c:pt>
                <c:pt idx="21">
                  <c:v>9</c:v>
                </c:pt>
                <c:pt idx="22">
                  <c:v>0</c:v>
                </c:pt>
                <c:pt idx="23">
                  <c:v>0</c:v>
                </c:pt>
                <c:pt idx="24">
                  <c:v>9</c:v>
                </c:pt>
                <c:pt idx="25">
                  <c:v>0</c:v>
                </c:pt>
                <c:pt idx="26">
                  <c:v>0</c:v>
                </c:pt>
                <c:pt idx="27">
                  <c:v>8</c:v>
                </c:pt>
                <c:pt idx="28">
                  <c:v>12</c:v>
                </c:pt>
                <c:pt idx="2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87-4211-9F1C-FF427DEFC721}"/>
            </c:ext>
          </c:extLst>
        </c:ser>
        <c:ser>
          <c:idx val="2"/>
          <c:order val="2"/>
          <c:tx>
            <c:strRef>
              <c:f>Gráficas!$O$51</c:f>
              <c:strCache>
                <c:ptCount val="1"/>
                <c:pt idx="0">
                  <c:v>Ingresos al Refugio 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Gráficas!$H$52:$H$81</c:f>
              <c:strCache>
                <c:ptCount val="30"/>
                <c:pt idx="0">
                  <c:v>01
V</c:v>
                </c:pt>
                <c:pt idx="1">
                  <c:v>02
S</c:v>
                </c:pt>
                <c:pt idx="2">
                  <c:v>03
D</c:v>
                </c:pt>
                <c:pt idx="3">
                  <c:v>04
L</c:v>
                </c:pt>
                <c:pt idx="4">
                  <c:v>05
MA</c:v>
                </c:pt>
                <c:pt idx="5">
                  <c:v>06
MI</c:v>
                </c:pt>
                <c:pt idx="6">
                  <c:v>07
J</c:v>
                </c:pt>
                <c:pt idx="7">
                  <c:v>08
V</c:v>
                </c:pt>
                <c:pt idx="8">
                  <c:v>09
S</c:v>
                </c:pt>
                <c:pt idx="9">
                  <c:v>10
D</c:v>
                </c:pt>
                <c:pt idx="10">
                  <c:v>11
L</c:v>
                </c:pt>
                <c:pt idx="11">
                  <c:v>12
MA</c:v>
                </c:pt>
                <c:pt idx="12">
                  <c:v>13
MI</c:v>
                </c:pt>
                <c:pt idx="13">
                  <c:v>14
J</c:v>
                </c:pt>
                <c:pt idx="14">
                  <c:v>15
V</c:v>
                </c:pt>
                <c:pt idx="15">
                  <c:v>16
S</c:v>
                </c:pt>
                <c:pt idx="16">
                  <c:v>17
D</c:v>
                </c:pt>
                <c:pt idx="17">
                  <c:v>18
L</c:v>
                </c:pt>
                <c:pt idx="18">
                  <c:v>19
MA</c:v>
                </c:pt>
                <c:pt idx="19">
                  <c:v>20
MI</c:v>
                </c:pt>
                <c:pt idx="20">
                  <c:v>21
J</c:v>
                </c:pt>
                <c:pt idx="21">
                  <c:v>22
V</c:v>
                </c:pt>
                <c:pt idx="22">
                  <c:v>23
S</c:v>
                </c:pt>
                <c:pt idx="23">
                  <c:v>24
D</c:v>
                </c:pt>
                <c:pt idx="24">
                  <c:v>25
L</c:v>
                </c:pt>
                <c:pt idx="25">
                  <c:v>26
MA</c:v>
                </c:pt>
                <c:pt idx="26">
                  <c:v>27
MI</c:v>
                </c:pt>
                <c:pt idx="27">
                  <c:v>28
J</c:v>
                </c:pt>
                <c:pt idx="28">
                  <c:v>29
V</c:v>
                </c:pt>
                <c:pt idx="29">
                  <c:v>30
S</c:v>
                </c:pt>
              </c:strCache>
            </c:strRef>
          </c:cat>
          <c:val>
            <c:numRef>
              <c:f>Gráficas!$O$52:$O$81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7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87-4211-9F1C-FF427DEFC72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76608528"/>
        <c:axId val="1881259824"/>
      </c:lineChart>
      <c:catAx>
        <c:axId val="187660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881259824"/>
        <c:crosses val="autoZero"/>
        <c:auto val="1"/>
        <c:lblAlgn val="ctr"/>
        <c:lblOffset val="100"/>
        <c:noMultiLvlLbl val="0"/>
      </c:catAx>
      <c:valAx>
        <c:axId val="18812598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76608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r>
              <a:rPr lang="es-MX" sz="2200"/>
              <a:t>Atenciones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'TABLAS CALOR'!$AM$3</c:f>
              <c:strCache>
                <c:ptCount val="1"/>
                <c:pt idx="0">
                  <c:v>   Atenciones psicológicas y jurídicas Refugio 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CALOR'!$AH$4:$AH$10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'TABLAS CALOR'!$AM$4:$AM$10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19</c:v>
                </c:pt>
                <c:pt idx="3">
                  <c:v>6</c:v>
                </c:pt>
                <c:pt idx="4">
                  <c:v>23</c:v>
                </c:pt>
                <c:pt idx="5">
                  <c:v>20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1C-45DC-BDF0-0C333E13E0D2}"/>
            </c:ext>
          </c:extLst>
        </c:ser>
        <c:ser>
          <c:idx val="1"/>
          <c:order val="1"/>
          <c:tx>
            <c:strRef>
              <c:f>'TABLAS CALOR'!$AN$3</c:f>
              <c:strCache>
                <c:ptCount val="1"/>
                <c:pt idx="0">
                  <c:v>Atención psicológica de primera vez y subsecuente a NNyA en Refugio 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1" i="0" u="none" strike="noStrike" kern="1200" baseline="0">
                    <a:solidFill>
                      <a:schemeClr val="bg1"/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CALOR'!$AH$4:$AH$10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'TABLAS CALOR'!$AN$4:$AN$10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30</c:v>
                </c:pt>
                <c:pt idx="3">
                  <c:v>16</c:v>
                </c:pt>
                <c:pt idx="4">
                  <c:v>34</c:v>
                </c:pt>
                <c:pt idx="5">
                  <c:v>14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1C-45DC-BDF0-0C333E13E0D2}"/>
            </c:ext>
          </c:extLst>
        </c:ser>
        <c:ser>
          <c:idx val="2"/>
          <c:order val="2"/>
          <c:tx>
            <c:strRef>
              <c:f>'TABLAS CALOR'!$AO$3</c:f>
              <c:strCache>
                <c:ptCount val="1"/>
                <c:pt idx="0">
                  <c:v>Ingresos al Refugio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CALOR'!$AH$4:$AH$10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'TABLAS CALOR'!$AO$4:$AO$10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1C-45DC-BDF0-0C333E13E0D2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55796768"/>
        <c:axId val="1881266896"/>
      </c:barChart>
      <c:catAx>
        <c:axId val="1955796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881266896"/>
        <c:crosses val="autoZero"/>
        <c:auto val="1"/>
        <c:lblAlgn val="ctr"/>
        <c:lblOffset val="100"/>
        <c:noMultiLvlLbl val="0"/>
      </c:catAx>
      <c:valAx>
        <c:axId val="188126689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5579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200"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Gráficas!$H$42</c:f>
              <c:strCache>
                <c:ptCount val="1"/>
                <c:pt idx="0">
                  <c:v>Semana 1
01 al 03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Gráficas!$I$41:$O$41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 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 </c:v>
                </c:pt>
              </c:strCache>
            </c:strRef>
          </c:cat>
          <c:val>
            <c:numRef>
              <c:f>Gráficas!$I$42:$O$42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24</c:v>
                </c:pt>
                <c:pt idx="3">
                  <c:v>7</c:v>
                </c:pt>
                <c:pt idx="4">
                  <c:v>13</c:v>
                </c:pt>
                <c:pt idx="5">
                  <c:v>0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BA-44E6-9D9C-931801920F86}"/>
            </c:ext>
          </c:extLst>
        </c:ser>
        <c:ser>
          <c:idx val="1"/>
          <c:order val="1"/>
          <c:tx>
            <c:strRef>
              <c:f>Gráficas!$H$43</c:f>
              <c:strCache>
                <c:ptCount val="1"/>
                <c:pt idx="0">
                  <c:v>Semana 2
04 al 10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Gráficas!$I$41:$O$41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 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 </c:v>
                </c:pt>
              </c:strCache>
            </c:strRef>
          </c:cat>
          <c:val>
            <c:numRef>
              <c:f>Gráficas!$I$43:$O$43</c:f>
              <c:numCache>
                <c:formatCode>General</c:formatCode>
                <c:ptCount val="7"/>
                <c:pt idx="0">
                  <c:v>31</c:v>
                </c:pt>
                <c:pt idx="1">
                  <c:v>2</c:v>
                </c:pt>
                <c:pt idx="2">
                  <c:v>108</c:v>
                </c:pt>
                <c:pt idx="3">
                  <c:v>33</c:v>
                </c:pt>
                <c:pt idx="4">
                  <c:v>36</c:v>
                </c:pt>
                <c:pt idx="5">
                  <c:v>4</c:v>
                </c:pt>
                <c:pt idx="6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BA-44E6-9D9C-931801920F86}"/>
            </c:ext>
          </c:extLst>
        </c:ser>
        <c:ser>
          <c:idx val="2"/>
          <c:order val="2"/>
          <c:tx>
            <c:strRef>
              <c:f>Gráficas!$H$44</c:f>
              <c:strCache>
                <c:ptCount val="1"/>
                <c:pt idx="0">
                  <c:v>Semana 3
14 al 20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Gráficas!$I$41:$O$41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 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 </c:v>
                </c:pt>
              </c:strCache>
            </c:strRef>
          </c:cat>
          <c:val>
            <c:numRef>
              <c:f>Gráficas!$I$44:$O$44</c:f>
              <c:numCache>
                <c:formatCode>General</c:formatCode>
                <c:ptCount val="7"/>
                <c:pt idx="0">
                  <c:v>17</c:v>
                </c:pt>
                <c:pt idx="1">
                  <c:v>2</c:v>
                </c:pt>
                <c:pt idx="2">
                  <c:v>62</c:v>
                </c:pt>
                <c:pt idx="3">
                  <c:v>25</c:v>
                </c:pt>
                <c:pt idx="4">
                  <c:v>20</c:v>
                </c:pt>
                <c:pt idx="5">
                  <c:v>1</c:v>
                </c:pt>
                <c:pt idx="6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BA-44E6-9D9C-931801920F86}"/>
            </c:ext>
          </c:extLst>
        </c:ser>
        <c:ser>
          <c:idx val="3"/>
          <c:order val="3"/>
          <c:tx>
            <c:strRef>
              <c:f>Gráficas!$H$45</c:f>
              <c:strCache>
                <c:ptCount val="1"/>
                <c:pt idx="0">
                  <c:v>Semana 4
21 al 27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Gráficas!$I$41:$O$41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 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 </c:v>
                </c:pt>
              </c:strCache>
            </c:strRef>
          </c:cat>
          <c:val>
            <c:numRef>
              <c:f>Gráficas!$I$45:$O$45</c:f>
              <c:numCache>
                <c:formatCode>General</c:formatCode>
                <c:ptCount val="7"/>
                <c:pt idx="0">
                  <c:v>35</c:v>
                </c:pt>
                <c:pt idx="1">
                  <c:v>6</c:v>
                </c:pt>
                <c:pt idx="2">
                  <c:v>84</c:v>
                </c:pt>
                <c:pt idx="3">
                  <c:v>71</c:v>
                </c:pt>
                <c:pt idx="4">
                  <c:v>20</c:v>
                </c:pt>
                <c:pt idx="5">
                  <c:v>3</c:v>
                </c:pt>
                <c:pt idx="6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FBA-44E6-9D9C-931801920F86}"/>
            </c:ext>
          </c:extLst>
        </c:ser>
        <c:ser>
          <c:idx val="4"/>
          <c:order val="4"/>
          <c:tx>
            <c:strRef>
              <c:f>Gráficas!$H$46</c:f>
              <c:strCache>
                <c:ptCount val="1"/>
                <c:pt idx="0">
                  <c:v>Semana 5
28 al 30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Gráficas!$I$41:$O$41</c:f>
              <c:strCache>
                <c:ptCount val="7"/>
                <c:pt idx="0">
                  <c:v>Atenciones primer contacto presenciales</c:v>
                </c:pt>
                <c:pt idx="1">
                  <c:v>Atenciones primer contacto a distancia </c:v>
                </c:pt>
                <c:pt idx="2">
                  <c:v>Atenciones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 </c:v>
                </c:pt>
              </c:strCache>
            </c:strRef>
          </c:cat>
          <c:val>
            <c:numRef>
              <c:f>Gráficas!$I$46:$O$46</c:f>
              <c:numCache>
                <c:formatCode>General</c:formatCode>
                <c:ptCount val="7"/>
                <c:pt idx="0">
                  <c:v>19</c:v>
                </c:pt>
                <c:pt idx="1">
                  <c:v>0</c:v>
                </c:pt>
                <c:pt idx="2">
                  <c:v>90</c:v>
                </c:pt>
                <c:pt idx="3">
                  <c:v>31</c:v>
                </c:pt>
                <c:pt idx="4">
                  <c:v>25</c:v>
                </c:pt>
                <c:pt idx="5">
                  <c:v>3</c:v>
                </c:pt>
                <c:pt idx="6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BA-44E6-9D9C-931801920F8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15629871"/>
        <c:axId val="1022303295"/>
      </c:barChart>
      <c:catAx>
        <c:axId val="915629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022303295"/>
        <c:crosses val="autoZero"/>
        <c:auto val="1"/>
        <c:lblAlgn val="ctr"/>
        <c:lblOffset val="100"/>
        <c:noMultiLvlLbl val="0"/>
      </c:catAx>
      <c:valAx>
        <c:axId val="102230329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15629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998B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85E-4052-9107-B764D804DF68}"/>
              </c:ext>
            </c:extLst>
          </c:dPt>
          <c:dPt>
            <c:idx val="1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85E-4052-9107-B764D804DF6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50" b="1" i="0" u="none" strike="noStrike" kern="1200" baseline="0">
                    <a:solidFill>
                      <a:schemeClr val="bg1"/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Gráficas!$K$1:$L$1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Gráficas!$K$37:$L$37</c:f>
              <c:numCache>
                <c:formatCode>General</c:formatCode>
                <c:ptCount val="2"/>
                <c:pt idx="0">
                  <c:v>52</c:v>
                </c:pt>
                <c:pt idx="1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85E-4052-9107-B764D804DF6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513490018685694"/>
          <c:y val="0.26736019794004778"/>
          <c:w val="0.32688773530945731"/>
          <c:h val="0.387174869267323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Gráficas!$H$42</c:f>
              <c:strCache>
                <c:ptCount val="1"/>
                <c:pt idx="0">
                  <c:v>Semana 1
01 al 03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Gráficas!$R$41:$S$41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Gráficas!$R$42:$S$42</c:f>
              <c:numCache>
                <c:formatCode>General</c:formatCode>
                <c:ptCount val="2"/>
                <c:pt idx="0">
                  <c:v>2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B0-4F54-8B9B-C336B4D7E9C9}"/>
            </c:ext>
          </c:extLst>
        </c:ser>
        <c:ser>
          <c:idx val="1"/>
          <c:order val="1"/>
          <c:tx>
            <c:strRef>
              <c:f>Gráficas!$H$43</c:f>
              <c:strCache>
                <c:ptCount val="1"/>
                <c:pt idx="0">
                  <c:v>Semana 2
04 al 10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Gráficas!$R$41:$S$41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Gráficas!$R$43:$S$43</c:f>
              <c:numCache>
                <c:formatCode>General</c:formatCode>
                <c:ptCount val="2"/>
                <c:pt idx="0">
                  <c:v>24</c:v>
                </c:pt>
                <c:pt idx="1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B0-4F54-8B9B-C336B4D7E9C9}"/>
            </c:ext>
          </c:extLst>
        </c:ser>
        <c:ser>
          <c:idx val="2"/>
          <c:order val="2"/>
          <c:tx>
            <c:strRef>
              <c:f>Gráficas!$H$44</c:f>
              <c:strCache>
                <c:ptCount val="1"/>
                <c:pt idx="0">
                  <c:v>Semana 3
14 al 20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Gráficas!$R$41:$S$41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Gráficas!$R$44:$S$44</c:f>
              <c:numCache>
                <c:formatCode>General</c:formatCode>
                <c:ptCount val="2"/>
                <c:pt idx="0">
                  <c:v>4</c:v>
                </c:pt>
                <c:pt idx="1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B0-4F54-8B9B-C336B4D7E9C9}"/>
            </c:ext>
          </c:extLst>
        </c:ser>
        <c:ser>
          <c:idx val="3"/>
          <c:order val="3"/>
          <c:tx>
            <c:strRef>
              <c:f>Gráficas!$H$45</c:f>
              <c:strCache>
                <c:ptCount val="1"/>
                <c:pt idx="0">
                  <c:v>Semana 4
21 al 27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Gráficas!$R$41:$S$41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Gráficas!$R$45:$S$45</c:f>
              <c:numCache>
                <c:formatCode>General</c:formatCode>
                <c:ptCount val="2"/>
                <c:pt idx="0">
                  <c:v>11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B0-4F54-8B9B-C336B4D7E9C9}"/>
            </c:ext>
          </c:extLst>
        </c:ser>
        <c:ser>
          <c:idx val="4"/>
          <c:order val="4"/>
          <c:tx>
            <c:strRef>
              <c:f>Gráficas!$H$46</c:f>
              <c:strCache>
                <c:ptCount val="1"/>
                <c:pt idx="0">
                  <c:v>Semana 5
28 al 30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Gráficas!$R$41:$S$41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Gráficas!$R$46:$S$46</c:f>
              <c:numCache>
                <c:formatCode>General</c:formatCode>
                <c:ptCount val="2"/>
                <c:pt idx="0">
                  <c:v>11</c:v>
                </c:pt>
                <c:pt idx="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B0-4F54-8B9B-C336B4D7E9C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72283327"/>
        <c:axId val="1022449871"/>
      </c:barChart>
      <c:catAx>
        <c:axId val="872283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022449871"/>
        <c:crosses val="autoZero"/>
        <c:auto val="1"/>
        <c:lblAlgn val="ctr"/>
        <c:lblOffset val="100"/>
        <c:noMultiLvlLbl val="0"/>
      </c:catAx>
      <c:valAx>
        <c:axId val="102244987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72283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Gráficas!$I$51</c:f>
              <c:strCache>
                <c:ptCount val="1"/>
                <c:pt idx="0">
                  <c:v>Total Centro Integral</c:v>
                </c:pt>
              </c:strCache>
            </c:strRef>
          </c:tx>
          <c:spPr>
            <a:ln w="1270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Gráficas!$H$52:$H$81</c:f>
              <c:strCache>
                <c:ptCount val="30"/>
                <c:pt idx="0">
                  <c:v>01
V</c:v>
                </c:pt>
                <c:pt idx="1">
                  <c:v>02
S</c:v>
                </c:pt>
                <c:pt idx="2">
                  <c:v>03
D</c:v>
                </c:pt>
                <c:pt idx="3">
                  <c:v>04
L</c:v>
                </c:pt>
                <c:pt idx="4">
                  <c:v>05
MA</c:v>
                </c:pt>
                <c:pt idx="5">
                  <c:v>06
MI</c:v>
                </c:pt>
                <c:pt idx="6">
                  <c:v>07
J</c:v>
                </c:pt>
                <c:pt idx="7">
                  <c:v>08
V</c:v>
                </c:pt>
                <c:pt idx="8">
                  <c:v>09
S</c:v>
                </c:pt>
                <c:pt idx="9">
                  <c:v>10
D</c:v>
                </c:pt>
                <c:pt idx="10">
                  <c:v>11
L</c:v>
                </c:pt>
                <c:pt idx="11">
                  <c:v>12
MA</c:v>
                </c:pt>
                <c:pt idx="12">
                  <c:v>13
MI</c:v>
                </c:pt>
                <c:pt idx="13">
                  <c:v>14
J</c:v>
                </c:pt>
                <c:pt idx="14">
                  <c:v>15
V</c:v>
                </c:pt>
                <c:pt idx="15">
                  <c:v>16
S</c:v>
                </c:pt>
                <c:pt idx="16">
                  <c:v>17
D</c:v>
                </c:pt>
                <c:pt idx="17">
                  <c:v>18
L</c:v>
                </c:pt>
                <c:pt idx="18">
                  <c:v>19
MA</c:v>
                </c:pt>
                <c:pt idx="19">
                  <c:v>20
MI</c:v>
                </c:pt>
                <c:pt idx="20">
                  <c:v>21
J</c:v>
                </c:pt>
                <c:pt idx="21">
                  <c:v>22
V</c:v>
                </c:pt>
                <c:pt idx="22">
                  <c:v>23
S</c:v>
                </c:pt>
                <c:pt idx="23">
                  <c:v>24
D</c:v>
                </c:pt>
                <c:pt idx="24">
                  <c:v>25
L</c:v>
                </c:pt>
                <c:pt idx="25">
                  <c:v>26
MA</c:v>
                </c:pt>
                <c:pt idx="26">
                  <c:v>27
MI</c:v>
                </c:pt>
                <c:pt idx="27">
                  <c:v>28
J</c:v>
                </c:pt>
                <c:pt idx="28">
                  <c:v>29
V</c:v>
                </c:pt>
                <c:pt idx="29">
                  <c:v>30
S</c:v>
                </c:pt>
              </c:strCache>
            </c:strRef>
          </c:cat>
          <c:val>
            <c:numRef>
              <c:f>Gráficas!$I$52:$I$81</c:f>
              <c:numCache>
                <c:formatCode>General</c:formatCode>
                <c:ptCount val="30"/>
                <c:pt idx="0">
                  <c:v>56</c:v>
                </c:pt>
                <c:pt idx="1">
                  <c:v>0</c:v>
                </c:pt>
                <c:pt idx="2">
                  <c:v>0</c:v>
                </c:pt>
                <c:pt idx="3">
                  <c:v>43</c:v>
                </c:pt>
                <c:pt idx="4">
                  <c:v>45</c:v>
                </c:pt>
                <c:pt idx="5">
                  <c:v>55</c:v>
                </c:pt>
                <c:pt idx="6">
                  <c:v>59</c:v>
                </c:pt>
                <c:pt idx="7">
                  <c:v>40</c:v>
                </c:pt>
                <c:pt idx="8">
                  <c:v>0</c:v>
                </c:pt>
                <c:pt idx="9">
                  <c:v>0</c:v>
                </c:pt>
                <c:pt idx="10">
                  <c:v>70</c:v>
                </c:pt>
                <c:pt idx="11">
                  <c:v>53</c:v>
                </c:pt>
                <c:pt idx="12">
                  <c:v>68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81</c:v>
                </c:pt>
                <c:pt idx="18">
                  <c:v>63</c:v>
                </c:pt>
                <c:pt idx="19">
                  <c:v>67</c:v>
                </c:pt>
                <c:pt idx="20">
                  <c:v>52</c:v>
                </c:pt>
                <c:pt idx="21">
                  <c:v>38</c:v>
                </c:pt>
                <c:pt idx="22">
                  <c:v>0</c:v>
                </c:pt>
                <c:pt idx="23">
                  <c:v>0</c:v>
                </c:pt>
                <c:pt idx="24">
                  <c:v>57</c:v>
                </c:pt>
                <c:pt idx="25">
                  <c:v>53</c:v>
                </c:pt>
                <c:pt idx="26">
                  <c:v>43</c:v>
                </c:pt>
                <c:pt idx="27">
                  <c:v>52</c:v>
                </c:pt>
                <c:pt idx="28">
                  <c:v>49</c:v>
                </c:pt>
                <c:pt idx="2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5F-4F0A-AD74-11C75B0B979D}"/>
            </c:ext>
          </c:extLst>
        </c:ser>
        <c:ser>
          <c:idx val="1"/>
          <c:order val="1"/>
          <c:tx>
            <c:strRef>
              <c:f>Gráficas!$J$51</c:f>
              <c:strCache>
                <c:ptCount val="1"/>
                <c:pt idx="0">
                  <c:v>Total Centro de Empoderamiento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Gráficas!$H$52:$H$81</c:f>
              <c:strCache>
                <c:ptCount val="30"/>
                <c:pt idx="0">
                  <c:v>01
V</c:v>
                </c:pt>
                <c:pt idx="1">
                  <c:v>02
S</c:v>
                </c:pt>
                <c:pt idx="2">
                  <c:v>03
D</c:v>
                </c:pt>
                <c:pt idx="3">
                  <c:v>04
L</c:v>
                </c:pt>
                <c:pt idx="4">
                  <c:v>05
MA</c:v>
                </c:pt>
                <c:pt idx="5">
                  <c:v>06
MI</c:v>
                </c:pt>
                <c:pt idx="6">
                  <c:v>07
J</c:v>
                </c:pt>
                <c:pt idx="7">
                  <c:v>08
V</c:v>
                </c:pt>
                <c:pt idx="8">
                  <c:v>09
S</c:v>
                </c:pt>
                <c:pt idx="9">
                  <c:v>10
D</c:v>
                </c:pt>
                <c:pt idx="10">
                  <c:v>11
L</c:v>
                </c:pt>
                <c:pt idx="11">
                  <c:v>12
MA</c:v>
                </c:pt>
                <c:pt idx="12">
                  <c:v>13
MI</c:v>
                </c:pt>
                <c:pt idx="13">
                  <c:v>14
J</c:v>
                </c:pt>
                <c:pt idx="14">
                  <c:v>15
V</c:v>
                </c:pt>
                <c:pt idx="15">
                  <c:v>16
S</c:v>
                </c:pt>
                <c:pt idx="16">
                  <c:v>17
D</c:v>
                </c:pt>
                <c:pt idx="17">
                  <c:v>18
L</c:v>
                </c:pt>
                <c:pt idx="18">
                  <c:v>19
MA</c:v>
                </c:pt>
                <c:pt idx="19">
                  <c:v>20
MI</c:v>
                </c:pt>
                <c:pt idx="20">
                  <c:v>21
J</c:v>
                </c:pt>
                <c:pt idx="21">
                  <c:v>22
V</c:v>
                </c:pt>
                <c:pt idx="22">
                  <c:v>23
S</c:v>
                </c:pt>
                <c:pt idx="23">
                  <c:v>24
D</c:v>
                </c:pt>
                <c:pt idx="24">
                  <c:v>25
L</c:v>
                </c:pt>
                <c:pt idx="25">
                  <c:v>26
MA</c:v>
                </c:pt>
                <c:pt idx="26">
                  <c:v>27
MI</c:v>
                </c:pt>
                <c:pt idx="27">
                  <c:v>28
J</c:v>
                </c:pt>
                <c:pt idx="28">
                  <c:v>29
V</c:v>
                </c:pt>
                <c:pt idx="29">
                  <c:v>30
S</c:v>
                </c:pt>
              </c:strCache>
            </c:strRef>
          </c:cat>
          <c:val>
            <c:numRef>
              <c:f>Gráficas!$J$52:$J$81</c:f>
              <c:numCache>
                <c:formatCode>General</c:formatCode>
                <c:ptCount val="30"/>
                <c:pt idx="0">
                  <c:v>9</c:v>
                </c:pt>
                <c:pt idx="1">
                  <c:v>0</c:v>
                </c:pt>
                <c:pt idx="2">
                  <c:v>0</c:v>
                </c:pt>
                <c:pt idx="3">
                  <c:v>7</c:v>
                </c:pt>
                <c:pt idx="4">
                  <c:v>5</c:v>
                </c:pt>
                <c:pt idx="5">
                  <c:v>15</c:v>
                </c:pt>
                <c:pt idx="6">
                  <c:v>13</c:v>
                </c:pt>
                <c:pt idx="7">
                  <c:v>10</c:v>
                </c:pt>
                <c:pt idx="8">
                  <c:v>0</c:v>
                </c:pt>
                <c:pt idx="9">
                  <c:v>0</c:v>
                </c:pt>
                <c:pt idx="10">
                  <c:v>10</c:v>
                </c:pt>
                <c:pt idx="11">
                  <c:v>14</c:v>
                </c:pt>
                <c:pt idx="12">
                  <c:v>11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13</c:v>
                </c:pt>
                <c:pt idx="18">
                  <c:v>12</c:v>
                </c:pt>
                <c:pt idx="19">
                  <c:v>9</c:v>
                </c:pt>
                <c:pt idx="20">
                  <c:v>11</c:v>
                </c:pt>
                <c:pt idx="21">
                  <c:v>11</c:v>
                </c:pt>
                <c:pt idx="22">
                  <c:v>0</c:v>
                </c:pt>
                <c:pt idx="23">
                  <c:v>0</c:v>
                </c:pt>
                <c:pt idx="24">
                  <c:v>11</c:v>
                </c:pt>
                <c:pt idx="25">
                  <c:v>10</c:v>
                </c:pt>
                <c:pt idx="26">
                  <c:v>6</c:v>
                </c:pt>
                <c:pt idx="27">
                  <c:v>8</c:v>
                </c:pt>
                <c:pt idx="28">
                  <c:v>5</c:v>
                </c:pt>
                <c:pt idx="2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5F-4F0A-AD74-11C75B0B979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03561439"/>
        <c:axId val="1089311647"/>
      </c:lineChart>
      <c:catAx>
        <c:axId val="1103561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089311647"/>
        <c:crosses val="autoZero"/>
        <c:auto val="1"/>
        <c:lblAlgn val="ctr"/>
        <c:lblOffset val="100"/>
        <c:noMultiLvlLbl val="0"/>
      </c:catAx>
      <c:valAx>
        <c:axId val="108931164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r>
                  <a:rPr lang="es-MX" sz="2200" b="1">
                    <a:latin typeface="Adelle Sans Light" panose="02000503000000020004" pitchFamily="50" charset="0"/>
                  </a:rPr>
                  <a:t>Atenciones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delle Sans Light" panose="02000503000000020004" pitchFamily="50" charset="0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crossAx val="1103561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r>
              <a:rPr lang="es-MX" sz="2200"/>
              <a:t>Atenciones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'TABLAS CALOR'!$AI$3</c:f>
              <c:strCache>
                <c:ptCount val="1"/>
                <c:pt idx="0">
                  <c:v>Atenciones a mujeres en Centro Integral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CALOR'!$AH$4:$AH$10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'TABLAS CALOR'!$AI$4:$AI$10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183</c:v>
                </c:pt>
                <c:pt idx="3">
                  <c:v>163</c:v>
                </c:pt>
                <c:pt idx="4">
                  <c:v>233</c:v>
                </c:pt>
                <c:pt idx="5">
                  <c:v>214</c:v>
                </c:pt>
                <c:pt idx="6">
                  <c:v>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87-4539-B4A3-3A5586183129}"/>
            </c:ext>
          </c:extLst>
        </c:ser>
        <c:ser>
          <c:idx val="1"/>
          <c:order val="1"/>
          <c:tx>
            <c:strRef>
              <c:f>'TABLAS CALOR'!$AJ$3</c:f>
              <c:strCache>
                <c:ptCount val="1"/>
                <c:pt idx="0">
                  <c:v>Atenciones a NNyA en Centro de Empoderamiento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200" b="1" i="0" u="none" strike="noStrike" kern="1200" baseline="0">
                      <a:solidFill>
                        <a:schemeClr val="tx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3487-4539-B4A3-3A558618312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200" b="1" i="0" u="none" strike="noStrike" kern="1200" baseline="0">
                      <a:solidFill>
                        <a:schemeClr val="tx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3487-4539-B4A3-3A558618312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200" b="1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487-4539-B4A3-3A558618312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200" b="1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3487-4539-B4A3-3A5586183129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200" b="1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487-4539-B4A3-3A5586183129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200" b="1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487-4539-B4A3-3A5586183129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200" b="1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487-4539-B4A3-3A55861831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1" i="0" u="none" strike="noStrike" kern="1200" baseline="0">
                    <a:solidFill>
                      <a:schemeClr val="bg1"/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'TABLAS CALOR'!$AH$4:$AH$10</c:f>
              <c:strCache>
                <c:ptCount val="7"/>
                <c:pt idx="0">
                  <c:v>Domingo</c:v>
                </c:pt>
                <c:pt idx="1">
                  <c:v>Sábado</c:v>
                </c:pt>
                <c:pt idx="2">
                  <c:v>Viernes</c:v>
                </c:pt>
                <c:pt idx="3">
                  <c:v>Jueves</c:v>
                </c:pt>
                <c:pt idx="4">
                  <c:v>Miércoles</c:v>
                </c:pt>
                <c:pt idx="5">
                  <c:v>Martes</c:v>
                </c:pt>
                <c:pt idx="6">
                  <c:v>Lunes</c:v>
                </c:pt>
              </c:strCache>
            </c:strRef>
          </c:cat>
          <c:val>
            <c:numRef>
              <c:f>'TABLAS CALOR'!$AJ$4:$AJ$10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35</c:v>
                </c:pt>
                <c:pt idx="3">
                  <c:v>32</c:v>
                </c:pt>
                <c:pt idx="4">
                  <c:v>41</c:v>
                </c:pt>
                <c:pt idx="5">
                  <c:v>41</c:v>
                </c:pt>
                <c:pt idx="6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487-4539-B4A3-3A5586183129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848278688"/>
        <c:axId val="1649573776"/>
      </c:barChart>
      <c:catAx>
        <c:axId val="1848278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649573776"/>
        <c:crosses val="autoZero"/>
        <c:auto val="1"/>
        <c:lblAlgn val="ctr"/>
        <c:lblOffset val="100"/>
        <c:noMultiLvlLbl val="0"/>
      </c:catAx>
      <c:valAx>
        <c:axId val="16495737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4827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200"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E3DFE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B9-4874-8ECB-B1612AB71E48}"/>
              </c:ext>
            </c:extLst>
          </c:dPt>
          <c:dPt>
            <c:idx val="1"/>
            <c:bubble3D val="0"/>
            <c:spPr>
              <a:solidFill>
                <a:srgbClr val="97D9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4B9-4874-8ECB-B1612AB71E48}"/>
              </c:ext>
            </c:extLst>
          </c:dPt>
          <c:dPt>
            <c:idx val="2"/>
            <c:bubble3D val="0"/>
            <c:spPr>
              <a:solidFill>
                <a:srgbClr val="998B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4B9-4874-8ECB-B1612AB71E48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4B9-4874-8ECB-B1612AB71E48}"/>
              </c:ext>
            </c:extLst>
          </c:dPt>
          <c:dPt>
            <c:idx val="4"/>
            <c:bubble3D val="0"/>
            <c:spPr>
              <a:solidFill>
                <a:srgbClr val="5B4F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4B9-4874-8ECB-B1612AB71E48}"/>
              </c:ext>
            </c:extLst>
          </c:dPt>
          <c:dPt>
            <c:idx val="5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4B9-4874-8ECB-B1612AB71E48}"/>
              </c:ext>
            </c:extLst>
          </c:dPt>
          <c:dPt>
            <c:idx val="6"/>
            <c:bubble3D val="0"/>
            <c:spPr>
              <a:solidFill>
                <a:srgbClr val="99336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4B9-4874-8ECB-B1612AB71E48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50" b="1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B4B9-4874-8ECB-B1612AB71E4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50" b="1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B4B9-4874-8ECB-B1612AB71E48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50" b="1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B4B9-4874-8ECB-B1612AB71E48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50" b="1" i="0" u="none" strike="noStrike" kern="1200" baseline="0">
                      <a:solidFill>
                        <a:schemeClr val="bg1"/>
                      </a:solidFill>
                      <a:latin typeface="Adelle Sans Light" panose="02000503000000020004" pitchFamily="50" charset="0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B4B9-4874-8ECB-B1612AB71E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2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Gráficas!$AD$41:$AJ$41</c:f>
              <c:strCache>
                <c:ptCount val="7"/>
                <c:pt idx="0">
                  <c:v>Atenciones primer contacto presenciales  (UAM)</c:v>
                </c:pt>
                <c:pt idx="1">
                  <c:v>Atenciones primer contacto a distancia  (UAM)</c:v>
                </c:pt>
                <c:pt idx="2">
                  <c:v>Seguimientos de Trabajo Social 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Gráficas!$AD$47:$AJ$47</c:f>
              <c:numCache>
                <c:formatCode>General</c:formatCode>
                <c:ptCount val="7"/>
                <c:pt idx="0">
                  <c:v>218</c:v>
                </c:pt>
                <c:pt idx="1">
                  <c:v>0</c:v>
                </c:pt>
                <c:pt idx="2">
                  <c:v>292</c:v>
                </c:pt>
                <c:pt idx="3">
                  <c:v>406</c:v>
                </c:pt>
                <c:pt idx="4">
                  <c:v>207</c:v>
                </c:pt>
                <c:pt idx="5">
                  <c:v>63</c:v>
                </c:pt>
                <c:pt idx="6">
                  <c:v>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4B9-4874-8ECB-B1612AB71E4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792024679032387"/>
          <c:y val="6.305442643100849E-2"/>
          <c:w val="0.32832865655320637"/>
          <c:h val="0.913082546858738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Gráficas!$H$42</c:f>
              <c:strCache>
                <c:ptCount val="1"/>
                <c:pt idx="0">
                  <c:v>Semana 1
01 al 03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Gráficas!$AD$41:$AJ$41</c:f>
              <c:strCache>
                <c:ptCount val="7"/>
                <c:pt idx="0">
                  <c:v>Atenciones primer contacto presenciales  (UAM)</c:v>
                </c:pt>
                <c:pt idx="1">
                  <c:v>Atenciones primer contacto a distancia  (UAM)</c:v>
                </c:pt>
                <c:pt idx="2">
                  <c:v>Seguimientos de Trabajo Social 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Gráficas!$AD$42:$AJ$42</c:f>
              <c:numCache>
                <c:formatCode>General</c:formatCode>
                <c:ptCount val="7"/>
                <c:pt idx="0">
                  <c:v>10</c:v>
                </c:pt>
                <c:pt idx="1">
                  <c:v>0</c:v>
                </c:pt>
                <c:pt idx="2">
                  <c:v>9</c:v>
                </c:pt>
                <c:pt idx="3">
                  <c:v>19</c:v>
                </c:pt>
                <c:pt idx="4">
                  <c:v>8</c:v>
                </c:pt>
                <c:pt idx="5">
                  <c:v>2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65-4F0D-ADD8-26221D53A2D0}"/>
            </c:ext>
          </c:extLst>
        </c:ser>
        <c:ser>
          <c:idx val="1"/>
          <c:order val="1"/>
          <c:tx>
            <c:strRef>
              <c:f>Gráficas!$H$43</c:f>
              <c:strCache>
                <c:ptCount val="1"/>
                <c:pt idx="0">
                  <c:v>Semana 2
04 al 10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Gráficas!$AD$41:$AJ$41</c:f>
              <c:strCache>
                <c:ptCount val="7"/>
                <c:pt idx="0">
                  <c:v>Atenciones primer contacto presenciales  (UAM)</c:v>
                </c:pt>
                <c:pt idx="1">
                  <c:v>Atenciones primer contacto a distancia  (UAM)</c:v>
                </c:pt>
                <c:pt idx="2">
                  <c:v>Seguimientos de Trabajo Social 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Gráficas!$AD$43:$AJ$43</c:f>
              <c:numCache>
                <c:formatCode>General</c:formatCode>
                <c:ptCount val="7"/>
                <c:pt idx="0">
                  <c:v>59</c:v>
                </c:pt>
                <c:pt idx="1">
                  <c:v>0</c:v>
                </c:pt>
                <c:pt idx="2">
                  <c:v>61</c:v>
                </c:pt>
                <c:pt idx="3">
                  <c:v>98</c:v>
                </c:pt>
                <c:pt idx="4">
                  <c:v>63</c:v>
                </c:pt>
                <c:pt idx="5">
                  <c:v>21</c:v>
                </c:pt>
                <c:pt idx="6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65-4F0D-ADD8-26221D53A2D0}"/>
            </c:ext>
          </c:extLst>
        </c:ser>
        <c:ser>
          <c:idx val="2"/>
          <c:order val="2"/>
          <c:tx>
            <c:strRef>
              <c:f>Gráficas!$H$44</c:f>
              <c:strCache>
                <c:ptCount val="1"/>
                <c:pt idx="0">
                  <c:v>Semana 3
14 al 20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Gráficas!$AD$41:$AJ$41</c:f>
              <c:strCache>
                <c:ptCount val="7"/>
                <c:pt idx="0">
                  <c:v>Atenciones primer contacto presenciales  (UAM)</c:v>
                </c:pt>
                <c:pt idx="1">
                  <c:v>Atenciones primer contacto a distancia  (UAM)</c:v>
                </c:pt>
                <c:pt idx="2">
                  <c:v>Seguimientos de Trabajo Social 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Gráficas!$AD$44:$AJ$44</c:f>
              <c:numCache>
                <c:formatCode>General</c:formatCode>
                <c:ptCount val="7"/>
                <c:pt idx="0">
                  <c:v>32</c:v>
                </c:pt>
                <c:pt idx="1">
                  <c:v>0</c:v>
                </c:pt>
                <c:pt idx="2">
                  <c:v>54</c:v>
                </c:pt>
                <c:pt idx="3">
                  <c:v>68</c:v>
                </c:pt>
                <c:pt idx="4">
                  <c:v>36</c:v>
                </c:pt>
                <c:pt idx="5">
                  <c:v>10</c:v>
                </c:pt>
                <c:pt idx="6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65-4F0D-ADD8-26221D53A2D0}"/>
            </c:ext>
          </c:extLst>
        </c:ser>
        <c:ser>
          <c:idx val="3"/>
          <c:order val="3"/>
          <c:tx>
            <c:strRef>
              <c:f>Gráficas!$H$45</c:f>
              <c:strCache>
                <c:ptCount val="1"/>
                <c:pt idx="0">
                  <c:v>Semana 4
21 al 27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Gráficas!$AD$41:$AJ$41</c:f>
              <c:strCache>
                <c:ptCount val="7"/>
                <c:pt idx="0">
                  <c:v>Atenciones primer contacto presenciales  (UAM)</c:v>
                </c:pt>
                <c:pt idx="1">
                  <c:v>Atenciones primer contacto a distancia  (UAM)</c:v>
                </c:pt>
                <c:pt idx="2">
                  <c:v>Seguimientos de Trabajo Social 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Gráficas!$AD$45:$AJ$45</c:f>
              <c:numCache>
                <c:formatCode>General</c:formatCode>
                <c:ptCount val="7"/>
                <c:pt idx="0">
                  <c:v>52</c:v>
                </c:pt>
                <c:pt idx="1">
                  <c:v>0</c:v>
                </c:pt>
                <c:pt idx="2">
                  <c:v>77</c:v>
                </c:pt>
                <c:pt idx="3">
                  <c:v>106</c:v>
                </c:pt>
                <c:pt idx="4">
                  <c:v>56</c:v>
                </c:pt>
                <c:pt idx="5">
                  <c:v>20</c:v>
                </c:pt>
                <c:pt idx="6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C65-4F0D-ADD8-26221D53A2D0}"/>
            </c:ext>
          </c:extLst>
        </c:ser>
        <c:ser>
          <c:idx val="4"/>
          <c:order val="4"/>
          <c:tx>
            <c:strRef>
              <c:f>Gráficas!$H$46</c:f>
              <c:strCache>
                <c:ptCount val="1"/>
                <c:pt idx="0">
                  <c:v>Semana 5
28 al 30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Gráficas!$AD$41:$AJ$41</c:f>
              <c:strCache>
                <c:ptCount val="7"/>
                <c:pt idx="0">
                  <c:v>Atenciones primer contacto presenciales  (UAM)</c:v>
                </c:pt>
                <c:pt idx="1">
                  <c:v>Atenciones primer contacto a distancia  (UAM)</c:v>
                </c:pt>
                <c:pt idx="2">
                  <c:v>Seguimientos de Trabajo Social 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Gráficas!$AD$46:$AJ$46</c:f>
              <c:numCache>
                <c:formatCode>General</c:formatCode>
                <c:ptCount val="7"/>
                <c:pt idx="0">
                  <c:v>65</c:v>
                </c:pt>
                <c:pt idx="1">
                  <c:v>0</c:v>
                </c:pt>
                <c:pt idx="2">
                  <c:v>91</c:v>
                </c:pt>
                <c:pt idx="3">
                  <c:v>115</c:v>
                </c:pt>
                <c:pt idx="4">
                  <c:v>44</c:v>
                </c:pt>
                <c:pt idx="5">
                  <c:v>10</c:v>
                </c:pt>
                <c:pt idx="6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65-4F0D-ADD8-26221D53A2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35267215"/>
        <c:axId val="1024523343"/>
      </c:barChart>
      <c:catAx>
        <c:axId val="1035267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024523343"/>
        <c:crosses val="autoZero"/>
        <c:auto val="1"/>
        <c:lblAlgn val="ctr"/>
        <c:lblOffset val="100"/>
        <c:noMultiLvlLbl val="0"/>
      </c:catAx>
      <c:valAx>
        <c:axId val="102452334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35267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Gráficas!$P$51</c:f>
              <c:strCache>
                <c:ptCount val="1"/>
                <c:pt idx="0">
                  <c:v>Atenciones a mujeres UAM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Gráficas!$H$52:$H$81</c:f>
              <c:strCache>
                <c:ptCount val="30"/>
                <c:pt idx="0">
                  <c:v>01
V</c:v>
                </c:pt>
                <c:pt idx="1">
                  <c:v>02
S</c:v>
                </c:pt>
                <c:pt idx="2">
                  <c:v>03
D</c:v>
                </c:pt>
                <c:pt idx="3">
                  <c:v>04
L</c:v>
                </c:pt>
                <c:pt idx="4">
                  <c:v>05
MA</c:v>
                </c:pt>
                <c:pt idx="5">
                  <c:v>06
MI</c:v>
                </c:pt>
                <c:pt idx="6">
                  <c:v>07
J</c:v>
                </c:pt>
                <c:pt idx="7">
                  <c:v>08
V</c:v>
                </c:pt>
                <c:pt idx="8">
                  <c:v>09
S</c:v>
                </c:pt>
                <c:pt idx="9">
                  <c:v>10
D</c:v>
                </c:pt>
                <c:pt idx="10">
                  <c:v>11
L</c:v>
                </c:pt>
                <c:pt idx="11">
                  <c:v>12
MA</c:v>
                </c:pt>
                <c:pt idx="12">
                  <c:v>13
MI</c:v>
                </c:pt>
                <c:pt idx="13">
                  <c:v>14
J</c:v>
                </c:pt>
                <c:pt idx="14">
                  <c:v>15
V</c:v>
                </c:pt>
                <c:pt idx="15">
                  <c:v>16
S</c:v>
                </c:pt>
                <c:pt idx="16">
                  <c:v>17
D</c:v>
                </c:pt>
                <c:pt idx="17">
                  <c:v>18
L</c:v>
                </c:pt>
                <c:pt idx="18">
                  <c:v>19
MA</c:v>
                </c:pt>
                <c:pt idx="19">
                  <c:v>20
MI</c:v>
                </c:pt>
                <c:pt idx="20">
                  <c:v>21
J</c:v>
                </c:pt>
                <c:pt idx="21">
                  <c:v>22
V</c:v>
                </c:pt>
                <c:pt idx="22">
                  <c:v>23
S</c:v>
                </c:pt>
                <c:pt idx="23">
                  <c:v>24
D</c:v>
                </c:pt>
                <c:pt idx="24">
                  <c:v>25
L</c:v>
                </c:pt>
                <c:pt idx="25">
                  <c:v>26
MA</c:v>
                </c:pt>
                <c:pt idx="26">
                  <c:v>27
MI</c:v>
                </c:pt>
                <c:pt idx="27">
                  <c:v>28
J</c:v>
                </c:pt>
                <c:pt idx="28">
                  <c:v>29
V</c:v>
                </c:pt>
                <c:pt idx="29">
                  <c:v>30
S</c:v>
                </c:pt>
              </c:strCache>
            </c:strRef>
          </c:cat>
          <c:val>
            <c:numRef>
              <c:f>Gráficas!$P$52:$P$81</c:f>
              <c:numCache>
                <c:formatCode>General</c:formatCode>
                <c:ptCount val="30"/>
                <c:pt idx="0">
                  <c:v>48</c:v>
                </c:pt>
                <c:pt idx="1">
                  <c:v>0</c:v>
                </c:pt>
                <c:pt idx="2">
                  <c:v>0</c:v>
                </c:pt>
                <c:pt idx="3">
                  <c:v>54</c:v>
                </c:pt>
                <c:pt idx="4">
                  <c:v>62</c:v>
                </c:pt>
                <c:pt idx="5">
                  <c:v>60</c:v>
                </c:pt>
                <c:pt idx="6">
                  <c:v>74</c:v>
                </c:pt>
                <c:pt idx="7">
                  <c:v>52</c:v>
                </c:pt>
                <c:pt idx="8">
                  <c:v>0</c:v>
                </c:pt>
                <c:pt idx="9">
                  <c:v>0</c:v>
                </c:pt>
                <c:pt idx="10">
                  <c:v>65</c:v>
                </c:pt>
                <c:pt idx="11">
                  <c:v>71</c:v>
                </c:pt>
                <c:pt idx="12">
                  <c:v>64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57</c:v>
                </c:pt>
                <c:pt idx="18">
                  <c:v>76</c:v>
                </c:pt>
                <c:pt idx="19">
                  <c:v>58</c:v>
                </c:pt>
                <c:pt idx="20">
                  <c:v>76</c:v>
                </c:pt>
                <c:pt idx="21">
                  <c:v>44</c:v>
                </c:pt>
                <c:pt idx="22">
                  <c:v>0</c:v>
                </c:pt>
                <c:pt idx="23">
                  <c:v>0</c:v>
                </c:pt>
                <c:pt idx="24">
                  <c:v>63</c:v>
                </c:pt>
                <c:pt idx="25">
                  <c:v>77</c:v>
                </c:pt>
                <c:pt idx="26">
                  <c:v>62</c:v>
                </c:pt>
                <c:pt idx="27">
                  <c:v>74</c:v>
                </c:pt>
                <c:pt idx="28">
                  <c:v>48</c:v>
                </c:pt>
                <c:pt idx="2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76-45E3-BDF4-DA47713F10CA}"/>
            </c:ext>
          </c:extLst>
        </c:ser>
        <c:ser>
          <c:idx val="1"/>
          <c:order val="1"/>
          <c:tx>
            <c:strRef>
              <c:f>Gráficas!$Q$51</c:f>
              <c:strCache>
                <c:ptCount val="1"/>
                <c:pt idx="0">
                  <c:v>Atenciones de primera vez y subsecuentes a niñas, niños y adolescentes en UAM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Gráficas!$H$52:$H$81</c:f>
              <c:strCache>
                <c:ptCount val="30"/>
                <c:pt idx="0">
                  <c:v>01
V</c:v>
                </c:pt>
                <c:pt idx="1">
                  <c:v>02
S</c:v>
                </c:pt>
                <c:pt idx="2">
                  <c:v>03
D</c:v>
                </c:pt>
                <c:pt idx="3">
                  <c:v>04
L</c:v>
                </c:pt>
                <c:pt idx="4">
                  <c:v>05
MA</c:v>
                </c:pt>
                <c:pt idx="5">
                  <c:v>06
MI</c:v>
                </c:pt>
                <c:pt idx="6">
                  <c:v>07
J</c:v>
                </c:pt>
                <c:pt idx="7">
                  <c:v>08
V</c:v>
                </c:pt>
                <c:pt idx="8">
                  <c:v>09
S</c:v>
                </c:pt>
                <c:pt idx="9">
                  <c:v>10
D</c:v>
                </c:pt>
                <c:pt idx="10">
                  <c:v>11
L</c:v>
                </c:pt>
                <c:pt idx="11">
                  <c:v>12
MA</c:v>
                </c:pt>
                <c:pt idx="12">
                  <c:v>13
MI</c:v>
                </c:pt>
                <c:pt idx="13">
                  <c:v>14
J</c:v>
                </c:pt>
                <c:pt idx="14">
                  <c:v>15
V</c:v>
                </c:pt>
                <c:pt idx="15">
                  <c:v>16
S</c:v>
                </c:pt>
                <c:pt idx="16">
                  <c:v>17
D</c:v>
                </c:pt>
                <c:pt idx="17">
                  <c:v>18
L</c:v>
                </c:pt>
                <c:pt idx="18">
                  <c:v>19
MA</c:v>
                </c:pt>
                <c:pt idx="19">
                  <c:v>20
MI</c:v>
                </c:pt>
                <c:pt idx="20">
                  <c:v>21
J</c:v>
                </c:pt>
                <c:pt idx="21">
                  <c:v>22
V</c:v>
                </c:pt>
                <c:pt idx="22">
                  <c:v>23
S</c:v>
                </c:pt>
                <c:pt idx="23">
                  <c:v>24
D</c:v>
                </c:pt>
                <c:pt idx="24">
                  <c:v>25
L</c:v>
                </c:pt>
                <c:pt idx="25">
                  <c:v>26
MA</c:v>
                </c:pt>
                <c:pt idx="26">
                  <c:v>27
MI</c:v>
                </c:pt>
                <c:pt idx="27">
                  <c:v>28
J</c:v>
                </c:pt>
                <c:pt idx="28">
                  <c:v>29
V</c:v>
                </c:pt>
                <c:pt idx="29">
                  <c:v>30
S</c:v>
                </c:pt>
              </c:strCache>
            </c:strRef>
          </c:cat>
          <c:val>
            <c:numRef>
              <c:f>Gráficas!$Q$52:$Q$81</c:f>
              <c:numCache>
                <c:formatCode>General</c:formatCode>
                <c:ptCount val="30"/>
                <c:pt idx="0">
                  <c:v>10</c:v>
                </c:pt>
                <c:pt idx="1">
                  <c:v>0</c:v>
                </c:pt>
                <c:pt idx="2">
                  <c:v>0</c:v>
                </c:pt>
                <c:pt idx="3">
                  <c:v>18</c:v>
                </c:pt>
                <c:pt idx="4">
                  <c:v>20</c:v>
                </c:pt>
                <c:pt idx="5">
                  <c:v>21</c:v>
                </c:pt>
                <c:pt idx="6">
                  <c:v>20</c:v>
                </c:pt>
                <c:pt idx="7">
                  <c:v>12</c:v>
                </c:pt>
                <c:pt idx="8">
                  <c:v>0</c:v>
                </c:pt>
                <c:pt idx="9">
                  <c:v>0</c:v>
                </c:pt>
                <c:pt idx="10">
                  <c:v>16</c:v>
                </c:pt>
                <c:pt idx="11">
                  <c:v>19</c:v>
                </c:pt>
                <c:pt idx="12">
                  <c:v>20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26</c:v>
                </c:pt>
                <c:pt idx="18">
                  <c:v>15</c:v>
                </c:pt>
                <c:pt idx="19">
                  <c:v>13</c:v>
                </c:pt>
                <c:pt idx="20">
                  <c:v>23</c:v>
                </c:pt>
                <c:pt idx="21">
                  <c:v>15</c:v>
                </c:pt>
                <c:pt idx="22">
                  <c:v>0</c:v>
                </c:pt>
                <c:pt idx="23">
                  <c:v>0</c:v>
                </c:pt>
                <c:pt idx="24">
                  <c:v>15</c:v>
                </c:pt>
                <c:pt idx="25">
                  <c:v>14</c:v>
                </c:pt>
                <c:pt idx="26">
                  <c:v>19</c:v>
                </c:pt>
                <c:pt idx="27">
                  <c:v>17</c:v>
                </c:pt>
                <c:pt idx="28">
                  <c:v>18</c:v>
                </c:pt>
                <c:pt idx="2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76-45E3-BDF4-DA47713F10C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34232944"/>
        <c:axId val="1639626480"/>
      </c:lineChart>
      <c:catAx>
        <c:axId val="173423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639626480"/>
        <c:crosses val="autoZero"/>
        <c:auto val="1"/>
        <c:lblAlgn val="ctr"/>
        <c:lblOffset val="100"/>
        <c:noMultiLvlLbl val="0"/>
      </c:catAx>
      <c:valAx>
        <c:axId val="16396264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3423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073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9165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1837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5376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9613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0049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2244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166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885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2340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2682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051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6287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67717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8108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55351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34203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61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616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499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540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3874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5116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brindadas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Abril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545968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190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835641DD-7DFD-49C7-95CB-6D5A745BE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90374"/>
              </p:ext>
            </p:extLst>
          </p:nvPr>
        </p:nvGraphicFramePr>
        <p:xfrm>
          <a:off x="3305908" y="2559204"/>
          <a:ext cx="17772185" cy="8597592"/>
        </p:xfrm>
        <a:graphic>
          <a:graphicData uri="http://schemas.openxmlformats.org/drawingml/2006/table">
            <a:tbl>
              <a:tblPr/>
              <a:tblGrid>
                <a:gridCol w="2520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3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8204">
                <a:tc gridSpan="4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atenciones brindadas a niñas, niños y adolescentes semanalmente en el mes de abril según tipo de servicio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</a:endParaRPr>
                    </a:p>
                  </a:txBody>
                  <a:tcPr marL="9525" marR="9525" marT="9523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56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s-ES" sz="2000" b="0" i="0" u="none" strike="noStrike" cap="non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de primera vez a niñas, niños y adolescentes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Atenciones de seguimiento a niñas, niños y adolescentes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Centro de Empoderamiento</a:t>
                      </a:r>
                    </a:p>
                  </a:txBody>
                  <a:tcPr marL="9525" marR="9525" marT="9526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20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Semana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01 al 03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820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04 al 10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820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11 al 17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820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18 al 24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820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25 al 30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8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</a:rPr>
                        <a:t>Total mensual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</a:endParaRPr>
                    </a:p>
                  </a:txBody>
                  <a:tcPr marL="9524" marR="9524" marT="9525" marB="0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190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semanalmente a niñas, niños y adolescentes en Centro de Empoderamiento Infantil según tipo de servicio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33340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190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E1A7F415-0FD7-4B1F-88CC-94E77FF580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8356211"/>
              </p:ext>
            </p:extLst>
          </p:nvPr>
        </p:nvGraphicFramePr>
        <p:xfrm>
          <a:off x="2080846" y="4478215"/>
          <a:ext cx="20222308" cy="8417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090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a niñas, niños y adolescentes en Centro de Empoderamiento Infantil en el mes de abril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33340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190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AAFF07D-B89C-4532-A5CD-5DD97A853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356633"/>
              </p:ext>
            </p:extLst>
          </p:nvPr>
        </p:nvGraphicFramePr>
        <p:xfrm>
          <a:off x="1242650" y="5186044"/>
          <a:ext cx="21898700" cy="4513384"/>
        </p:xfrm>
        <a:graphic>
          <a:graphicData uri="http://schemas.openxmlformats.org/drawingml/2006/table">
            <a:tbl>
              <a:tblPr/>
              <a:tblGrid>
                <a:gridCol w="4281080">
                  <a:extLst>
                    <a:ext uri="{9D8B030D-6E8A-4147-A177-3AD203B41FA5}">
                      <a16:colId xmlns:a16="http://schemas.microsoft.com/office/drawing/2014/main" val="2095065736"/>
                    </a:ext>
                  </a:extLst>
                </a:gridCol>
                <a:gridCol w="587254">
                  <a:extLst>
                    <a:ext uri="{9D8B030D-6E8A-4147-A177-3AD203B41FA5}">
                      <a16:colId xmlns:a16="http://schemas.microsoft.com/office/drawing/2014/main" val="388311143"/>
                    </a:ext>
                  </a:extLst>
                </a:gridCol>
                <a:gridCol w="587254">
                  <a:extLst>
                    <a:ext uri="{9D8B030D-6E8A-4147-A177-3AD203B41FA5}">
                      <a16:colId xmlns:a16="http://schemas.microsoft.com/office/drawing/2014/main" val="1986656969"/>
                    </a:ext>
                  </a:extLst>
                </a:gridCol>
                <a:gridCol w="587254">
                  <a:extLst>
                    <a:ext uri="{9D8B030D-6E8A-4147-A177-3AD203B41FA5}">
                      <a16:colId xmlns:a16="http://schemas.microsoft.com/office/drawing/2014/main" val="1767910121"/>
                    </a:ext>
                  </a:extLst>
                </a:gridCol>
                <a:gridCol w="587254">
                  <a:extLst>
                    <a:ext uri="{9D8B030D-6E8A-4147-A177-3AD203B41FA5}">
                      <a16:colId xmlns:a16="http://schemas.microsoft.com/office/drawing/2014/main" val="3243335261"/>
                    </a:ext>
                  </a:extLst>
                </a:gridCol>
                <a:gridCol w="587254">
                  <a:extLst>
                    <a:ext uri="{9D8B030D-6E8A-4147-A177-3AD203B41FA5}">
                      <a16:colId xmlns:a16="http://schemas.microsoft.com/office/drawing/2014/main" val="3794421930"/>
                    </a:ext>
                  </a:extLst>
                </a:gridCol>
                <a:gridCol w="587254">
                  <a:extLst>
                    <a:ext uri="{9D8B030D-6E8A-4147-A177-3AD203B41FA5}">
                      <a16:colId xmlns:a16="http://schemas.microsoft.com/office/drawing/2014/main" val="1443459639"/>
                    </a:ext>
                  </a:extLst>
                </a:gridCol>
                <a:gridCol w="587254">
                  <a:extLst>
                    <a:ext uri="{9D8B030D-6E8A-4147-A177-3AD203B41FA5}">
                      <a16:colId xmlns:a16="http://schemas.microsoft.com/office/drawing/2014/main" val="3944420503"/>
                    </a:ext>
                  </a:extLst>
                </a:gridCol>
                <a:gridCol w="587254">
                  <a:extLst>
                    <a:ext uri="{9D8B030D-6E8A-4147-A177-3AD203B41FA5}">
                      <a16:colId xmlns:a16="http://schemas.microsoft.com/office/drawing/2014/main" val="3175183157"/>
                    </a:ext>
                  </a:extLst>
                </a:gridCol>
                <a:gridCol w="587254">
                  <a:extLst>
                    <a:ext uri="{9D8B030D-6E8A-4147-A177-3AD203B41FA5}">
                      <a16:colId xmlns:a16="http://schemas.microsoft.com/office/drawing/2014/main" val="2720203351"/>
                    </a:ext>
                  </a:extLst>
                </a:gridCol>
                <a:gridCol w="587254">
                  <a:extLst>
                    <a:ext uri="{9D8B030D-6E8A-4147-A177-3AD203B41FA5}">
                      <a16:colId xmlns:a16="http://schemas.microsoft.com/office/drawing/2014/main" val="1998632477"/>
                    </a:ext>
                  </a:extLst>
                </a:gridCol>
                <a:gridCol w="587254">
                  <a:extLst>
                    <a:ext uri="{9D8B030D-6E8A-4147-A177-3AD203B41FA5}">
                      <a16:colId xmlns:a16="http://schemas.microsoft.com/office/drawing/2014/main" val="2119338301"/>
                    </a:ext>
                  </a:extLst>
                </a:gridCol>
                <a:gridCol w="587254">
                  <a:extLst>
                    <a:ext uri="{9D8B030D-6E8A-4147-A177-3AD203B41FA5}">
                      <a16:colId xmlns:a16="http://schemas.microsoft.com/office/drawing/2014/main" val="2443430245"/>
                    </a:ext>
                  </a:extLst>
                </a:gridCol>
                <a:gridCol w="587254">
                  <a:extLst>
                    <a:ext uri="{9D8B030D-6E8A-4147-A177-3AD203B41FA5}">
                      <a16:colId xmlns:a16="http://schemas.microsoft.com/office/drawing/2014/main" val="348158127"/>
                    </a:ext>
                  </a:extLst>
                </a:gridCol>
                <a:gridCol w="587254">
                  <a:extLst>
                    <a:ext uri="{9D8B030D-6E8A-4147-A177-3AD203B41FA5}">
                      <a16:colId xmlns:a16="http://schemas.microsoft.com/office/drawing/2014/main" val="4031789107"/>
                    </a:ext>
                  </a:extLst>
                </a:gridCol>
                <a:gridCol w="587254">
                  <a:extLst>
                    <a:ext uri="{9D8B030D-6E8A-4147-A177-3AD203B41FA5}">
                      <a16:colId xmlns:a16="http://schemas.microsoft.com/office/drawing/2014/main" val="979394705"/>
                    </a:ext>
                  </a:extLst>
                </a:gridCol>
                <a:gridCol w="587254">
                  <a:extLst>
                    <a:ext uri="{9D8B030D-6E8A-4147-A177-3AD203B41FA5}">
                      <a16:colId xmlns:a16="http://schemas.microsoft.com/office/drawing/2014/main" val="511142799"/>
                    </a:ext>
                  </a:extLst>
                </a:gridCol>
                <a:gridCol w="587254">
                  <a:extLst>
                    <a:ext uri="{9D8B030D-6E8A-4147-A177-3AD203B41FA5}">
                      <a16:colId xmlns:a16="http://schemas.microsoft.com/office/drawing/2014/main" val="1951753031"/>
                    </a:ext>
                  </a:extLst>
                </a:gridCol>
                <a:gridCol w="587254">
                  <a:extLst>
                    <a:ext uri="{9D8B030D-6E8A-4147-A177-3AD203B41FA5}">
                      <a16:colId xmlns:a16="http://schemas.microsoft.com/office/drawing/2014/main" val="329069755"/>
                    </a:ext>
                  </a:extLst>
                </a:gridCol>
                <a:gridCol w="587254">
                  <a:extLst>
                    <a:ext uri="{9D8B030D-6E8A-4147-A177-3AD203B41FA5}">
                      <a16:colId xmlns:a16="http://schemas.microsoft.com/office/drawing/2014/main" val="1603207510"/>
                    </a:ext>
                  </a:extLst>
                </a:gridCol>
                <a:gridCol w="587254">
                  <a:extLst>
                    <a:ext uri="{9D8B030D-6E8A-4147-A177-3AD203B41FA5}">
                      <a16:colId xmlns:a16="http://schemas.microsoft.com/office/drawing/2014/main" val="4280333685"/>
                    </a:ext>
                  </a:extLst>
                </a:gridCol>
                <a:gridCol w="587254">
                  <a:extLst>
                    <a:ext uri="{9D8B030D-6E8A-4147-A177-3AD203B41FA5}">
                      <a16:colId xmlns:a16="http://schemas.microsoft.com/office/drawing/2014/main" val="1878576473"/>
                    </a:ext>
                  </a:extLst>
                </a:gridCol>
                <a:gridCol w="587254">
                  <a:extLst>
                    <a:ext uri="{9D8B030D-6E8A-4147-A177-3AD203B41FA5}">
                      <a16:colId xmlns:a16="http://schemas.microsoft.com/office/drawing/2014/main" val="2079120274"/>
                    </a:ext>
                  </a:extLst>
                </a:gridCol>
                <a:gridCol w="587254">
                  <a:extLst>
                    <a:ext uri="{9D8B030D-6E8A-4147-A177-3AD203B41FA5}">
                      <a16:colId xmlns:a16="http://schemas.microsoft.com/office/drawing/2014/main" val="2909829188"/>
                    </a:ext>
                  </a:extLst>
                </a:gridCol>
                <a:gridCol w="587254">
                  <a:extLst>
                    <a:ext uri="{9D8B030D-6E8A-4147-A177-3AD203B41FA5}">
                      <a16:colId xmlns:a16="http://schemas.microsoft.com/office/drawing/2014/main" val="3276306779"/>
                    </a:ext>
                  </a:extLst>
                </a:gridCol>
                <a:gridCol w="587254">
                  <a:extLst>
                    <a:ext uri="{9D8B030D-6E8A-4147-A177-3AD203B41FA5}">
                      <a16:colId xmlns:a16="http://schemas.microsoft.com/office/drawing/2014/main" val="3800974357"/>
                    </a:ext>
                  </a:extLst>
                </a:gridCol>
                <a:gridCol w="587254">
                  <a:extLst>
                    <a:ext uri="{9D8B030D-6E8A-4147-A177-3AD203B41FA5}">
                      <a16:colId xmlns:a16="http://schemas.microsoft.com/office/drawing/2014/main" val="1827782644"/>
                    </a:ext>
                  </a:extLst>
                </a:gridCol>
                <a:gridCol w="587254">
                  <a:extLst>
                    <a:ext uri="{9D8B030D-6E8A-4147-A177-3AD203B41FA5}">
                      <a16:colId xmlns:a16="http://schemas.microsoft.com/office/drawing/2014/main" val="796814843"/>
                    </a:ext>
                  </a:extLst>
                </a:gridCol>
                <a:gridCol w="587254">
                  <a:extLst>
                    <a:ext uri="{9D8B030D-6E8A-4147-A177-3AD203B41FA5}">
                      <a16:colId xmlns:a16="http://schemas.microsoft.com/office/drawing/2014/main" val="107328162"/>
                    </a:ext>
                  </a:extLst>
                </a:gridCol>
                <a:gridCol w="587254">
                  <a:extLst>
                    <a:ext uri="{9D8B030D-6E8A-4147-A177-3AD203B41FA5}">
                      <a16:colId xmlns:a16="http://schemas.microsoft.com/office/drawing/2014/main" val="499018969"/>
                    </a:ext>
                  </a:extLst>
                </a:gridCol>
                <a:gridCol w="587254">
                  <a:extLst>
                    <a:ext uri="{9D8B030D-6E8A-4147-A177-3AD203B41FA5}">
                      <a16:colId xmlns:a16="http://schemas.microsoft.com/office/drawing/2014/main" val="3496823931"/>
                    </a:ext>
                  </a:extLst>
                </a:gridCol>
              </a:tblGrid>
              <a:tr h="1269134"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04 al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 al 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 al 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25 al 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45696"/>
                  </a:ext>
                </a:extLst>
              </a:tr>
              <a:tr h="808238">
                <a:tc>
                  <a:txBody>
                    <a:bodyPr/>
                    <a:lstStyle/>
                    <a:p>
                      <a:pPr algn="l" fontAlgn="b"/>
                      <a:r>
                        <a:rPr lang="es-MX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201519"/>
                  </a:ext>
                </a:extLst>
              </a:tr>
              <a:tr h="121800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 Atenciones de primera vez (Centro de Empoderamiento)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5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5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82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5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5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5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5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386712"/>
                  </a:ext>
                </a:extLst>
              </a:tr>
              <a:tr h="121800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de seguimiento (Centro de Empoderamiento)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A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82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72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6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72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A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82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A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72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6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A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A9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6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641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16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y 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en Centro Integral y Centro de Empoderamiento en el mes de abril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333401"/>
            <a:ext cx="7420708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mujeres: 1,044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NNyA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: 190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E2E02C4F-988E-49B1-ACA3-6D5E3DEF3B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3611089"/>
              </p:ext>
            </p:extLst>
          </p:nvPr>
        </p:nvGraphicFramePr>
        <p:xfrm>
          <a:off x="1289539" y="4829908"/>
          <a:ext cx="21804923" cy="7901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1744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y 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en Centro Integral y Centro de Empoderamiento en el mes de abril por día de la semana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333401"/>
            <a:ext cx="7420708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mujeres: 1,044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NNyA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: 190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8A419D71-54A1-4391-9B83-420F32EEFB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785056"/>
              </p:ext>
            </p:extLst>
          </p:nvPr>
        </p:nvGraphicFramePr>
        <p:xfrm>
          <a:off x="1946031" y="4526108"/>
          <a:ext cx="20491938" cy="8271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7385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1,517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218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207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63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406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292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331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atenciones brindadas a mujeres en el mes de abril en las Unidades de Atención a la Mujer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33340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1,517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D8A3109B-1D41-450F-92BF-CB40206B22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563203"/>
              </p:ext>
            </p:extLst>
          </p:nvPr>
        </p:nvGraphicFramePr>
        <p:xfrm>
          <a:off x="3200400" y="4243754"/>
          <a:ext cx="17983201" cy="8858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6 CuadroTexto">
            <a:extLst>
              <a:ext uri="{FF2B5EF4-FFF2-40B4-BE49-F238E27FC236}">
                <a16:creationId xmlns:a16="http://schemas.microsoft.com/office/drawing/2014/main" id="{78D06917-D785-4CB8-A11C-AA81970D0578}"/>
              </a:ext>
            </a:extLst>
          </p:cNvPr>
          <p:cNvSpPr txBox="1"/>
          <p:nvPr/>
        </p:nvSpPr>
        <p:spPr bwMode="auto">
          <a:xfrm>
            <a:off x="20979363" y="5143322"/>
            <a:ext cx="758825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218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4" name="8 CuadroTexto">
            <a:extLst>
              <a:ext uri="{FF2B5EF4-FFF2-40B4-BE49-F238E27FC236}">
                <a16:creationId xmlns:a16="http://schemas.microsoft.com/office/drawing/2014/main" id="{51E2CEF2-DECC-4C8F-84C7-ED5AC1B82313}"/>
              </a:ext>
            </a:extLst>
          </p:cNvPr>
          <p:cNvSpPr txBox="1"/>
          <p:nvPr/>
        </p:nvSpPr>
        <p:spPr bwMode="auto">
          <a:xfrm>
            <a:off x="21026438" y="6344809"/>
            <a:ext cx="508000" cy="2714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0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5" name="9 CuadroTexto">
            <a:extLst>
              <a:ext uri="{FF2B5EF4-FFF2-40B4-BE49-F238E27FC236}">
                <a16:creationId xmlns:a16="http://schemas.microsoft.com/office/drawing/2014/main" id="{2B3CBFCD-B557-4580-B8C7-2AE9C6A285B2}"/>
              </a:ext>
            </a:extLst>
          </p:cNvPr>
          <p:cNvSpPr txBox="1"/>
          <p:nvPr/>
        </p:nvSpPr>
        <p:spPr bwMode="auto">
          <a:xfrm>
            <a:off x="20927098" y="7408322"/>
            <a:ext cx="758825" cy="2603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292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6" name="11 CuadroTexto">
            <a:extLst>
              <a:ext uri="{FF2B5EF4-FFF2-40B4-BE49-F238E27FC236}">
                <a16:creationId xmlns:a16="http://schemas.microsoft.com/office/drawing/2014/main" id="{CF6492CA-EA87-4353-9DB1-E2FF67116CD6}"/>
              </a:ext>
            </a:extLst>
          </p:cNvPr>
          <p:cNvSpPr txBox="1"/>
          <p:nvPr/>
        </p:nvSpPr>
        <p:spPr bwMode="auto">
          <a:xfrm>
            <a:off x="20979363" y="8619687"/>
            <a:ext cx="758824" cy="28733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406</a:t>
            </a:r>
            <a:endParaRPr lang="es-MX" sz="22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8" name="12 CuadroTexto">
            <a:extLst>
              <a:ext uri="{FF2B5EF4-FFF2-40B4-BE49-F238E27FC236}">
                <a16:creationId xmlns:a16="http://schemas.microsoft.com/office/drawing/2014/main" id="{FB23440D-6338-47A1-BD4D-A8E9F344FBA9}"/>
              </a:ext>
            </a:extLst>
          </p:cNvPr>
          <p:cNvSpPr txBox="1"/>
          <p:nvPr/>
        </p:nvSpPr>
        <p:spPr bwMode="auto">
          <a:xfrm>
            <a:off x="20900905" y="9675536"/>
            <a:ext cx="811211" cy="66232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207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9" name="13 CuadroTexto">
            <a:extLst>
              <a:ext uri="{FF2B5EF4-FFF2-40B4-BE49-F238E27FC236}">
                <a16:creationId xmlns:a16="http://schemas.microsoft.com/office/drawing/2014/main" id="{EC6BB693-FF63-4DE5-A77B-DB48DE4A086A}"/>
              </a:ext>
            </a:extLst>
          </p:cNvPr>
          <p:cNvSpPr txBox="1"/>
          <p:nvPr/>
        </p:nvSpPr>
        <p:spPr bwMode="auto">
          <a:xfrm>
            <a:off x="21035842" y="11045270"/>
            <a:ext cx="541337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63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20" name="13 CuadroTexto">
            <a:extLst>
              <a:ext uri="{FF2B5EF4-FFF2-40B4-BE49-F238E27FC236}">
                <a16:creationId xmlns:a16="http://schemas.microsoft.com/office/drawing/2014/main" id="{38590402-5DC6-4D32-8D09-C58786B6C7E5}"/>
              </a:ext>
            </a:extLst>
          </p:cNvPr>
          <p:cNvSpPr txBox="1"/>
          <p:nvPr/>
        </p:nvSpPr>
        <p:spPr bwMode="auto">
          <a:xfrm>
            <a:off x="20979363" y="12194891"/>
            <a:ext cx="758824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331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084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7" name="3 Tabla">
            <a:extLst>
              <a:ext uri="{FF2B5EF4-FFF2-40B4-BE49-F238E27FC236}">
                <a16:creationId xmlns:a16="http://schemas.microsoft.com/office/drawing/2014/main" id="{3FB84666-0CAD-4BDB-B115-F2C1D0558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266242"/>
              </p:ext>
            </p:extLst>
          </p:nvPr>
        </p:nvGraphicFramePr>
        <p:xfrm>
          <a:off x="2790094" y="3062566"/>
          <a:ext cx="18803813" cy="9449344"/>
        </p:xfrm>
        <a:graphic>
          <a:graphicData uri="http://schemas.openxmlformats.org/drawingml/2006/table">
            <a:tbl>
              <a:tblPr/>
              <a:tblGrid>
                <a:gridCol w="2014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1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1313">
                  <a:extLst>
                    <a:ext uri="{9D8B030D-6E8A-4147-A177-3AD203B41FA5}">
                      <a16:colId xmlns:a16="http://schemas.microsoft.com/office/drawing/2014/main" val="2015290615"/>
                    </a:ext>
                  </a:extLst>
                </a:gridCol>
                <a:gridCol w="2061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1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232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4835">
                  <a:extLst>
                    <a:ext uri="{9D8B030D-6E8A-4147-A177-3AD203B41FA5}">
                      <a16:colId xmlns:a16="http://schemas.microsoft.com/office/drawing/2014/main" val="665497136"/>
                    </a:ext>
                  </a:extLst>
                </a:gridCol>
                <a:gridCol w="18048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7832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3" marR="9523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8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atenciones brindadas a mujeres semanalmente en el mes de abril en Unidades de Atención a Mujeres por tipo de servicio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872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3" marR="9523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primer contacto presenciales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primer contacto a distancia (UAM) 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Seguimientos de Trabajo Social (UAM)</a:t>
                      </a:r>
                      <a:endParaRPr lang="es-MX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seguimiento psicológico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Asesorías jurídicas subsecuentes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Acompañamientos jurídicos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Atenciones de primera vez y subsecuentes a </a:t>
                      </a:r>
                      <a:r>
                        <a:rPr lang="es-MX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NNyA</a:t>
                      </a:r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(UAM)</a:t>
                      </a:r>
                    </a:p>
                    <a:p>
                      <a:pPr algn="ctr" fontAlgn="ctr"/>
                      <a:endParaRPr lang="es-MX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(UAM)</a:t>
                      </a:r>
                    </a:p>
                  </a:txBody>
                  <a:tcPr marL="9523" marR="9523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19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Semana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01 al 03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019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04 al 10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393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019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11 al 17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255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019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18 al 24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403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019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25 al 30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408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019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</a:rPr>
                        <a:t>Total mensual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</a:endParaRPr>
                    </a:p>
                  </a:txBody>
                  <a:tcPr marL="9524" marR="9524" marT="9525" marB="0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292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406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331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1517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" name="Subtítulo 2">
            <a:extLst>
              <a:ext uri="{FF2B5EF4-FFF2-40B4-BE49-F238E27FC236}">
                <a16:creationId xmlns:a16="http://schemas.microsoft.com/office/drawing/2014/main" id="{3017DCA4-DB1F-4640-8116-C3C3815869AA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22" name="Google Shape;126;p3">
            <a:extLst>
              <a:ext uri="{FF2B5EF4-FFF2-40B4-BE49-F238E27FC236}">
                <a16:creationId xmlns:a16="http://schemas.microsoft.com/office/drawing/2014/main" id="{B2BB029F-6AEB-4B9C-AFD6-592ED7B0D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545968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1,517</a:t>
            </a:r>
          </a:p>
        </p:txBody>
      </p:sp>
    </p:spTree>
    <p:extLst>
      <p:ext uri="{BB962C8B-B14F-4D97-AF65-F5344CB8AC3E}">
        <p14:creationId xmlns:p14="http://schemas.microsoft.com/office/powerpoint/2010/main" val="155840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semanalmente en el mes de abril a mujeres en Unidades de Atención a Mujeres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33340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1,517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D29982A9-0B5E-4C1E-8209-EEBC1B2285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5122839"/>
              </p:ext>
            </p:extLst>
          </p:nvPr>
        </p:nvGraphicFramePr>
        <p:xfrm>
          <a:off x="1688814" y="4033666"/>
          <a:ext cx="21006372" cy="8744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1283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a mujeres en el mes de abril en Unidades de Atención a Mujeres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33340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1,517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AA880AA-3F4A-4FCF-A9AE-4EF4EE2AF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297222"/>
              </p:ext>
            </p:extLst>
          </p:nvPr>
        </p:nvGraphicFramePr>
        <p:xfrm>
          <a:off x="1595025" y="4429907"/>
          <a:ext cx="21193951" cy="7175940"/>
        </p:xfrm>
        <a:graphic>
          <a:graphicData uri="http://schemas.openxmlformats.org/drawingml/2006/table">
            <a:tbl>
              <a:tblPr/>
              <a:tblGrid>
                <a:gridCol w="4143301">
                  <a:extLst>
                    <a:ext uri="{9D8B030D-6E8A-4147-A177-3AD203B41FA5}">
                      <a16:colId xmlns:a16="http://schemas.microsoft.com/office/drawing/2014/main" val="1371564547"/>
                    </a:ext>
                  </a:extLst>
                </a:gridCol>
                <a:gridCol w="568355">
                  <a:extLst>
                    <a:ext uri="{9D8B030D-6E8A-4147-A177-3AD203B41FA5}">
                      <a16:colId xmlns:a16="http://schemas.microsoft.com/office/drawing/2014/main" val="3791498224"/>
                    </a:ext>
                  </a:extLst>
                </a:gridCol>
                <a:gridCol w="568355">
                  <a:extLst>
                    <a:ext uri="{9D8B030D-6E8A-4147-A177-3AD203B41FA5}">
                      <a16:colId xmlns:a16="http://schemas.microsoft.com/office/drawing/2014/main" val="1417635190"/>
                    </a:ext>
                  </a:extLst>
                </a:gridCol>
                <a:gridCol w="568355">
                  <a:extLst>
                    <a:ext uri="{9D8B030D-6E8A-4147-A177-3AD203B41FA5}">
                      <a16:colId xmlns:a16="http://schemas.microsoft.com/office/drawing/2014/main" val="3261720057"/>
                    </a:ext>
                  </a:extLst>
                </a:gridCol>
                <a:gridCol w="568355">
                  <a:extLst>
                    <a:ext uri="{9D8B030D-6E8A-4147-A177-3AD203B41FA5}">
                      <a16:colId xmlns:a16="http://schemas.microsoft.com/office/drawing/2014/main" val="1435353245"/>
                    </a:ext>
                  </a:extLst>
                </a:gridCol>
                <a:gridCol w="568355">
                  <a:extLst>
                    <a:ext uri="{9D8B030D-6E8A-4147-A177-3AD203B41FA5}">
                      <a16:colId xmlns:a16="http://schemas.microsoft.com/office/drawing/2014/main" val="3230178084"/>
                    </a:ext>
                  </a:extLst>
                </a:gridCol>
                <a:gridCol w="568355">
                  <a:extLst>
                    <a:ext uri="{9D8B030D-6E8A-4147-A177-3AD203B41FA5}">
                      <a16:colId xmlns:a16="http://schemas.microsoft.com/office/drawing/2014/main" val="1354451493"/>
                    </a:ext>
                  </a:extLst>
                </a:gridCol>
                <a:gridCol w="568355">
                  <a:extLst>
                    <a:ext uri="{9D8B030D-6E8A-4147-A177-3AD203B41FA5}">
                      <a16:colId xmlns:a16="http://schemas.microsoft.com/office/drawing/2014/main" val="2394696048"/>
                    </a:ext>
                  </a:extLst>
                </a:gridCol>
                <a:gridCol w="568355">
                  <a:extLst>
                    <a:ext uri="{9D8B030D-6E8A-4147-A177-3AD203B41FA5}">
                      <a16:colId xmlns:a16="http://schemas.microsoft.com/office/drawing/2014/main" val="2896868810"/>
                    </a:ext>
                  </a:extLst>
                </a:gridCol>
                <a:gridCol w="568355">
                  <a:extLst>
                    <a:ext uri="{9D8B030D-6E8A-4147-A177-3AD203B41FA5}">
                      <a16:colId xmlns:a16="http://schemas.microsoft.com/office/drawing/2014/main" val="1557788781"/>
                    </a:ext>
                  </a:extLst>
                </a:gridCol>
                <a:gridCol w="568355">
                  <a:extLst>
                    <a:ext uri="{9D8B030D-6E8A-4147-A177-3AD203B41FA5}">
                      <a16:colId xmlns:a16="http://schemas.microsoft.com/office/drawing/2014/main" val="2398765749"/>
                    </a:ext>
                  </a:extLst>
                </a:gridCol>
                <a:gridCol w="568355">
                  <a:extLst>
                    <a:ext uri="{9D8B030D-6E8A-4147-A177-3AD203B41FA5}">
                      <a16:colId xmlns:a16="http://schemas.microsoft.com/office/drawing/2014/main" val="1275310791"/>
                    </a:ext>
                  </a:extLst>
                </a:gridCol>
                <a:gridCol w="568355">
                  <a:extLst>
                    <a:ext uri="{9D8B030D-6E8A-4147-A177-3AD203B41FA5}">
                      <a16:colId xmlns:a16="http://schemas.microsoft.com/office/drawing/2014/main" val="292129507"/>
                    </a:ext>
                  </a:extLst>
                </a:gridCol>
                <a:gridCol w="568355">
                  <a:extLst>
                    <a:ext uri="{9D8B030D-6E8A-4147-A177-3AD203B41FA5}">
                      <a16:colId xmlns:a16="http://schemas.microsoft.com/office/drawing/2014/main" val="3375242348"/>
                    </a:ext>
                  </a:extLst>
                </a:gridCol>
                <a:gridCol w="568355">
                  <a:extLst>
                    <a:ext uri="{9D8B030D-6E8A-4147-A177-3AD203B41FA5}">
                      <a16:colId xmlns:a16="http://schemas.microsoft.com/office/drawing/2014/main" val="638751400"/>
                    </a:ext>
                  </a:extLst>
                </a:gridCol>
                <a:gridCol w="568355">
                  <a:extLst>
                    <a:ext uri="{9D8B030D-6E8A-4147-A177-3AD203B41FA5}">
                      <a16:colId xmlns:a16="http://schemas.microsoft.com/office/drawing/2014/main" val="2487430762"/>
                    </a:ext>
                  </a:extLst>
                </a:gridCol>
                <a:gridCol w="568355">
                  <a:extLst>
                    <a:ext uri="{9D8B030D-6E8A-4147-A177-3AD203B41FA5}">
                      <a16:colId xmlns:a16="http://schemas.microsoft.com/office/drawing/2014/main" val="3554883901"/>
                    </a:ext>
                  </a:extLst>
                </a:gridCol>
                <a:gridCol w="568355">
                  <a:extLst>
                    <a:ext uri="{9D8B030D-6E8A-4147-A177-3AD203B41FA5}">
                      <a16:colId xmlns:a16="http://schemas.microsoft.com/office/drawing/2014/main" val="3526824948"/>
                    </a:ext>
                  </a:extLst>
                </a:gridCol>
                <a:gridCol w="568355">
                  <a:extLst>
                    <a:ext uri="{9D8B030D-6E8A-4147-A177-3AD203B41FA5}">
                      <a16:colId xmlns:a16="http://schemas.microsoft.com/office/drawing/2014/main" val="338635581"/>
                    </a:ext>
                  </a:extLst>
                </a:gridCol>
                <a:gridCol w="568355">
                  <a:extLst>
                    <a:ext uri="{9D8B030D-6E8A-4147-A177-3AD203B41FA5}">
                      <a16:colId xmlns:a16="http://schemas.microsoft.com/office/drawing/2014/main" val="3589192858"/>
                    </a:ext>
                  </a:extLst>
                </a:gridCol>
                <a:gridCol w="568355">
                  <a:extLst>
                    <a:ext uri="{9D8B030D-6E8A-4147-A177-3AD203B41FA5}">
                      <a16:colId xmlns:a16="http://schemas.microsoft.com/office/drawing/2014/main" val="2484138075"/>
                    </a:ext>
                  </a:extLst>
                </a:gridCol>
                <a:gridCol w="568355">
                  <a:extLst>
                    <a:ext uri="{9D8B030D-6E8A-4147-A177-3AD203B41FA5}">
                      <a16:colId xmlns:a16="http://schemas.microsoft.com/office/drawing/2014/main" val="4173859698"/>
                    </a:ext>
                  </a:extLst>
                </a:gridCol>
                <a:gridCol w="568355">
                  <a:extLst>
                    <a:ext uri="{9D8B030D-6E8A-4147-A177-3AD203B41FA5}">
                      <a16:colId xmlns:a16="http://schemas.microsoft.com/office/drawing/2014/main" val="74297574"/>
                    </a:ext>
                  </a:extLst>
                </a:gridCol>
                <a:gridCol w="568355">
                  <a:extLst>
                    <a:ext uri="{9D8B030D-6E8A-4147-A177-3AD203B41FA5}">
                      <a16:colId xmlns:a16="http://schemas.microsoft.com/office/drawing/2014/main" val="1569728774"/>
                    </a:ext>
                  </a:extLst>
                </a:gridCol>
                <a:gridCol w="568355">
                  <a:extLst>
                    <a:ext uri="{9D8B030D-6E8A-4147-A177-3AD203B41FA5}">
                      <a16:colId xmlns:a16="http://schemas.microsoft.com/office/drawing/2014/main" val="3018996391"/>
                    </a:ext>
                  </a:extLst>
                </a:gridCol>
                <a:gridCol w="568355">
                  <a:extLst>
                    <a:ext uri="{9D8B030D-6E8A-4147-A177-3AD203B41FA5}">
                      <a16:colId xmlns:a16="http://schemas.microsoft.com/office/drawing/2014/main" val="3980319016"/>
                    </a:ext>
                  </a:extLst>
                </a:gridCol>
                <a:gridCol w="568355">
                  <a:extLst>
                    <a:ext uri="{9D8B030D-6E8A-4147-A177-3AD203B41FA5}">
                      <a16:colId xmlns:a16="http://schemas.microsoft.com/office/drawing/2014/main" val="1838560686"/>
                    </a:ext>
                  </a:extLst>
                </a:gridCol>
                <a:gridCol w="568355">
                  <a:extLst>
                    <a:ext uri="{9D8B030D-6E8A-4147-A177-3AD203B41FA5}">
                      <a16:colId xmlns:a16="http://schemas.microsoft.com/office/drawing/2014/main" val="2440654053"/>
                    </a:ext>
                  </a:extLst>
                </a:gridCol>
                <a:gridCol w="568355">
                  <a:extLst>
                    <a:ext uri="{9D8B030D-6E8A-4147-A177-3AD203B41FA5}">
                      <a16:colId xmlns:a16="http://schemas.microsoft.com/office/drawing/2014/main" val="595120769"/>
                    </a:ext>
                  </a:extLst>
                </a:gridCol>
                <a:gridCol w="568355">
                  <a:extLst>
                    <a:ext uri="{9D8B030D-6E8A-4147-A177-3AD203B41FA5}">
                      <a16:colId xmlns:a16="http://schemas.microsoft.com/office/drawing/2014/main" val="3805819152"/>
                    </a:ext>
                  </a:extLst>
                </a:gridCol>
                <a:gridCol w="568355">
                  <a:extLst>
                    <a:ext uri="{9D8B030D-6E8A-4147-A177-3AD203B41FA5}">
                      <a16:colId xmlns:a16="http://schemas.microsoft.com/office/drawing/2014/main" val="2146454847"/>
                    </a:ext>
                  </a:extLst>
                </a:gridCol>
              </a:tblGrid>
              <a:tr h="896992">
                <a:tc>
                  <a:txBody>
                    <a:bodyPr/>
                    <a:lstStyle/>
                    <a:p>
                      <a:pPr algn="l" fontAlgn="b"/>
                      <a:r>
                        <a:rPr lang="es-MX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2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2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2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2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04 al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 al 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 al 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25 al 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956641"/>
                  </a:ext>
                </a:extLst>
              </a:tr>
              <a:tr h="721493">
                <a:tc>
                  <a:txBody>
                    <a:bodyPr/>
                    <a:lstStyle/>
                    <a:p>
                      <a:pPr algn="l" fontAlgn="b"/>
                      <a:r>
                        <a:rPr lang="es-MX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2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421381"/>
                  </a:ext>
                </a:extLst>
              </a:tr>
              <a:tr h="7409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presenciales 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8D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8D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9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9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8D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87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768151"/>
                  </a:ext>
                </a:extLst>
              </a:tr>
              <a:tr h="7409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a distancia 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40715"/>
                  </a:ext>
                </a:extLst>
              </a:tr>
              <a:tr h="74099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Seguimientos de Trabajo Social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0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0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9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9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6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0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0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9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76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87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466077"/>
                  </a:ext>
                </a:extLst>
              </a:tr>
              <a:tr h="7409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seguimiento psicológico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6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83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6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76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87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6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9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76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70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6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73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475864"/>
                  </a:ext>
                </a:extLst>
              </a:tr>
              <a:tr h="7409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Asesorías jurídicas subsecuentes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9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9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A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0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0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0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9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A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25035"/>
                  </a:ext>
                </a:extLst>
              </a:tr>
              <a:tr h="7409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Acompañamientos jurídicos 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5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5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AB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E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5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1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5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5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5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5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725784"/>
                  </a:ext>
                </a:extLst>
              </a:tr>
              <a:tr h="111149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de primera vez y subsecuentes a niñas, niños y adolescentes (UAM)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4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C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8D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86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8D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BD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4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8D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A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78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B6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4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C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2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70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63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3191056" y="1223109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1ero al 30 de abril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6,647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1,044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190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1,517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3,702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194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7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88124" y="10358564"/>
            <a:ext cx="21974176" cy="311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1 Reporte elaborado mensualmente. Para el mes de abril se consideran 30 días y las semanas toman en cuenta 7 días (lunes a domingo). Sin embargo, las estadísticas presentadas por área de atención, a excepción de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Telmujer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, se calculan considerando 5 días debido a que las atenciones brindadas en fin de semana se consideran datos atípicos. Para el cálculo de promedios diarios: se redondea a partir de la centésima 56 al entero superior y por debajo de esta, al entero inferior.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en Unidades de Atención a Mujeres y atenciones de primera vez y subsecuentes a </a:t>
            </a:r>
            <a:r>
              <a:rPr lang="es-MX" altLang="es-MX" sz="4000" b="1" dirty="0" err="1">
                <a:solidFill>
                  <a:srgbClr val="5B4F63"/>
                </a:solidFill>
                <a:latin typeface="Adelle Sans" panose="02000503000000020004" pitchFamily="50" charset="0"/>
              </a:rPr>
              <a:t>NNyA</a:t>
            </a: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 en Unidades de Atención a Mujeres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333401"/>
            <a:ext cx="7420708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mujeres: 1,186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NNyA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: 331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8B81A2A-9F28-4DA5-B565-9BFCBD150D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5093103"/>
              </p:ext>
            </p:extLst>
          </p:nvPr>
        </p:nvGraphicFramePr>
        <p:xfrm>
          <a:off x="1905691" y="4699847"/>
          <a:ext cx="20572618" cy="8402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93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00090" y="448163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666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6585" y="8683009"/>
            <a:ext cx="247374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3,036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0" y="1545968"/>
            <a:ext cx="501145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3,702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servicios brindados a través de la Línea </a:t>
            </a:r>
            <a:r>
              <a:rPr lang="es-MX" altLang="es-MX" sz="4000" b="1" dirty="0" err="1">
                <a:solidFill>
                  <a:srgbClr val="5B4F63"/>
                </a:solidFill>
                <a:latin typeface="Adelle Sans" panose="02000503000000020004" pitchFamily="50" charset="0"/>
              </a:rPr>
              <a:t>TelMujer</a:t>
            </a: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 en el mes de abril según tipo de servicio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33340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3,702</a:t>
            </a:r>
          </a:p>
        </p:txBody>
      </p: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AB024642-8A32-484A-8584-2FA9E597F1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378623"/>
              </p:ext>
            </p:extLst>
          </p:nvPr>
        </p:nvGraphicFramePr>
        <p:xfrm>
          <a:off x="2113817" y="3918136"/>
          <a:ext cx="19108615" cy="9537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6 CuadroTexto">
            <a:extLst>
              <a:ext uri="{FF2B5EF4-FFF2-40B4-BE49-F238E27FC236}">
                <a16:creationId xmlns:a16="http://schemas.microsoft.com/office/drawing/2014/main" id="{5553472E-4ECC-4140-98CD-8DA99377CB57}"/>
              </a:ext>
            </a:extLst>
          </p:cNvPr>
          <p:cNvSpPr txBox="1"/>
          <p:nvPr/>
        </p:nvSpPr>
        <p:spPr bwMode="auto">
          <a:xfrm>
            <a:off x="21008121" y="6640002"/>
            <a:ext cx="956896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666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22" name="8 CuadroTexto">
            <a:extLst>
              <a:ext uri="{FF2B5EF4-FFF2-40B4-BE49-F238E27FC236}">
                <a16:creationId xmlns:a16="http://schemas.microsoft.com/office/drawing/2014/main" id="{B1DABA22-E1DE-43AA-8C3C-1C6CA1D985B3}"/>
              </a:ext>
            </a:extLst>
          </p:cNvPr>
          <p:cNvSpPr txBox="1"/>
          <p:nvPr/>
        </p:nvSpPr>
        <p:spPr bwMode="auto">
          <a:xfrm>
            <a:off x="20801990" y="8292367"/>
            <a:ext cx="1369159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3,036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19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56722FB9-A184-4C8E-8D41-275FBE839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729694"/>
              </p:ext>
            </p:extLst>
          </p:nvPr>
        </p:nvGraphicFramePr>
        <p:xfrm>
          <a:off x="2942492" y="3062566"/>
          <a:ext cx="18499016" cy="8794043"/>
        </p:xfrm>
        <a:graphic>
          <a:graphicData uri="http://schemas.openxmlformats.org/drawingml/2006/table">
            <a:tbl>
              <a:tblPr/>
              <a:tblGrid>
                <a:gridCol w="2983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1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1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711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servicios brindados semanalmente en el mes de abril a través de la línea telefónica </a:t>
                      </a:r>
                      <a:r>
                        <a:rPr lang="es-ES" sz="3600" b="1" i="0" u="none" strike="noStrike" kern="1200" cap="none" dirty="0" err="1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 según tipo de servicio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21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5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de asesorías </a:t>
                      </a:r>
                      <a:r>
                        <a:rPr lang="es-ES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Total de  incidentes de conocimiento </a:t>
                      </a:r>
                      <a:r>
                        <a:rPr lang="es-ES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</a:t>
                      </a:r>
                      <a:r>
                        <a:rPr lang="es-ES" sz="2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TelMujer</a:t>
                      </a:r>
                      <a:endParaRPr lang="es-ES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4" marR="9524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52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Semana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01 al 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52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04 al 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52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11 al 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52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18 al 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52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25 al 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8601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</a:rPr>
                        <a:t>Total mensual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3036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3702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Subtítulo 2">
            <a:extLst>
              <a:ext uri="{FF2B5EF4-FFF2-40B4-BE49-F238E27FC236}">
                <a16:creationId xmlns:a16="http://schemas.microsoft.com/office/drawing/2014/main" id="{BEC973ED-9EF8-40A8-9911-E47867DA9C9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1CB3699A-7F46-45EB-B7BD-EDAFA184F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545968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3,702</a:t>
            </a:r>
          </a:p>
        </p:txBody>
      </p:sp>
    </p:spTree>
    <p:extLst>
      <p:ext uri="{BB962C8B-B14F-4D97-AF65-F5344CB8AC3E}">
        <p14:creationId xmlns:p14="http://schemas.microsoft.com/office/powerpoint/2010/main" val="1395478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4A65D9B-2249-4B09-BA88-668BBF7B86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971603"/>
              </p:ext>
            </p:extLst>
          </p:nvPr>
        </p:nvGraphicFramePr>
        <p:xfrm>
          <a:off x="1946723" y="3034338"/>
          <a:ext cx="20490555" cy="10159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Subtítulo 2">
            <a:extLst>
              <a:ext uri="{FF2B5EF4-FFF2-40B4-BE49-F238E27FC236}">
                <a16:creationId xmlns:a16="http://schemas.microsoft.com/office/drawing/2014/main" id="{2EAAD076-AD80-416B-8A7D-CCD9EB21F471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3D251BA-A11E-4617-A294-0471DAFD4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semanalmente en el mes de abril a través de la Línea telefónica </a:t>
            </a:r>
            <a:r>
              <a:rPr lang="es-MX" altLang="es-MX" sz="4000" b="1" dirty="0" err="1">
                <a:solidFill>
                  <a:srgbClr val="5B4F63"/>
                </a:solidFill>
                <a:latin typeface="Adelle Sans" panose="02000503000000020004" pitchFamily="50" charset="0"/>
              </a:rPr>
              <a:t>TelMujer</a:t>
            </a:r>
            <a:endParaRPr lang="es-MX" altLang="es-MX" sz="4000" b="1" dirty="0">
              <a:solidFill>
                <a:srgbClr val="5B4F63"/>
              </a:solidFill>
              <a:latin typeface="Adelle Sans" panose="02000503000000020004" pitchFamily="50" charset="0"/>
            </a:endParaRP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12297445-EF40-4AFA-B960-EBD554631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33340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3,702</a:t>
            </a:r>
          </a:p>
        </p:txBody>
      </p:sp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diariamente a través de la Línea Telefónica </a:t>
            </a:r>
            <a:r>
              <a:rPr lang="es-MX" altLang="es-MX" sz="4000" b="1" dirty="0" err="1">
                <a:solidFill>
                  <a:srgbClr val="5B4F63"/>
                </a:solidFill>
                <a:latin typeface="Adelle Sans" panose="02000503000000020004" pitchFamily="50" charset="0"/>
              </a:rPr>
              <a:t>TelMujer</a:t>
            </a: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 en el mes de abril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33340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3,702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68ACF90-DA41-4F34-95E2-695461823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425278"/>
              </p:ext>
            </p:extLst>
          </p:nvPr>
        </p:nvGraphicFramePr>
        <p:xfrm>
          <a:off x="2200277" y="5483774"/>
          <a:ext cx="19983446" cy="4314091"/>
        </p:xfrm>
        <a:graphic>
          <a:graphicData uri="http://schemas.openxmlformats.org/drawingml/2006/table">
            <a:tbl>
              <a:tblPr/>
              <a:tblGrid>
                <a:gridCol w="3906656">
                  <a:extLst>
                    <a:ext uri="{9D8B030D-6E8A-4147-A177-3AD203B41FA5}">
                      <a16:colId xmlns:a16="http://schemas.microsoft.com/office/drawing/2014/main" val="3841859694"/>
                    </a:ext>
                  </a:extLst>
                </a:gridCol>
                <a:gridCol w="535893">
                  <a:extLst>
                    <a:ext uri="{9D8B030D-6E8A-4147-A177-3AD203B41FA5}">
                      <a16:colId xmlns:a16="http://schemas.microsoft.com/office/drawing/2014/main" val="4146989401"/>
                    </a:ext>
                  </a:extLst>
                </a:gridCol>
                <a:gridCol w="535893">
                  <a:extLst>
                    <a:ext uri="{9D8B030D-6E8A-4147-A177-3AD203B41FA5}">
                      <a16:colId xmlns:a16="http://schemas.microsoft.com/office/drawing/2014/main" val="2183048530"/>
                    </a:ext>
                  </a:extLst>
                </a:gridCol>
                <a:gridCol w="535893">
                  <a:extLst>
                    <a:ext uri="{9D8B030D-6E8A-4147-A177-3AD203B41FA5}">
                      <a16:colId xmlns:a16="http://schemas.microsoft.com/office/drawing/2014/main" val="4042207498"/>
                    </a:ext>
                  </a:extLst>
                </a:gridCol>
                <a:gridCol w="535893">
                  <a:extLst>
                    <a:ext uri="{9D8B030D-6E8A-4147-A177-3AD203B41FA5}">
                      <a16:colId xmlns:a16="http://schemas.microsoft.com/office/drawing/2014/main" val="1675124534"/>
                    </a:ext>
                  </a:extLst>
                </a:gridCol>
                <a:gridCol w="535893">
                  <a:extLst>
                    <a:ext uri="{9D8B030D-6E8A-4147-A177-3AD203B41FA5}">
                      <a16:colId xmlns:a16="http://schemas.microsoft.com/office/drawing/2014/main" val="621629083"/>
                    </a:ext>
                  </a:extLst>
                </a:gridCol>
                <a:gridCol w="535893">
                  <a:extLst>
                    <a:ext uri="{9D8B030D-6E8A-4147-A177-3AD203B41FA5}">
                      <a16:colId xmlns:a16="http://schemas.microsoft.com/office/drawing/2014/main" val="571017817"/>
                    </a:ext>
                  </a:extLst>
                </a:gridCol>
                <a:gridCol w="535893">
                  <a:extLst>
                    <a:ext uri="{9D8B030D-6E8A-4147-A177-3AD203B41FA5}">
                      <a16:colId xmlns:a16="http://schemas.microsoft.com/office/drawing/2014/main" val="151589245"/>
                    </a:ext>
                  </a:extLst>
                </a:gridCol>
                <a:gridCol w="535893">
                  <a:extLst>
                    <a:ext uri="{9D8B030D-6E8A-4147-A177-3AD203B41FA5}">
                      <a16:colId xmlns:a16="http://schemas.microsoft.com/office/drawing/2014/main" val="3069599394"/>
                    </a:ext>
                  </a:extLst>
                </a:gridCol>
                <a:gridCol w="535893">
                  <a:extLst>
                    <a:ext uri="{9D8B030D-6E8A-4147-A177-3AD203B41FA5}">
                      <a16:colId xmlns:a16="http://schemas.microsoft.com/office/drawing/2014/main" val="672165715"/>
                    </a:ext>
                  </a:extLst>
                </a:gridCol>
                <a:gridCol w="535893">
                  <a:extLst>
                    <a:ext uri="{9D8B030D-6E8A-4147-A177-3AD203B41FA5}">
                      <a16:colId xmlns:a16="http://schemas.microsoft.com/office/drawing/2014/main" val="2431888539"/>
                    </a:ext>
                  </a:extLst>
                </a:gridCol>
                <a:gridCol w="535893">
                  <a:extLst>
                    <a:ext uri="{9D8B030D-6E8A-4147-A177-3AD203B41FA5}">
                      <a16:colId xmlns:a16="http://schemas.microsoft.com/office/drawing/2014/main" val="3959747076"/>
                    </a:ext>
                  </a:extLst>
                </a:gridCol>
                <a:gridCol w="535893">
                  <a:extLst>
                    <a:ext uri="{9D8B030D-6E8A-4147-A177-3AD203B41FA5}">
                      <a16:colId xmlns:a16="http://schemas.microsoft.com/office/drawing/2014/main" val="3479155230"/>
                    </a:ext>
                  </a:extLst>
                </a:gridCol>
                <a:gridCol w="535893">
                  <a:extLst>
                    <a:ext uri="{9D8B030D-6E8A-4147-A177-3AD203B41FA5}">
                      <a16:colId xmlns:a16="http://schemas.microsoft.com/office/drawing/2014/main" val="1707315755"/>
                    </a:ext>
                  </a:extLst>
                </a:gridCol>
                <a:gridCol w="535893">
                  <a:extLst>
                    <a:ext uri="{9D8B030D-6E8A-4147-A177-3AD203B41FA5}">
                      <a16:colId xmlns:a16="http://schemas.microsoft.com/office/drawing/2014/main" val="636307393"/>
                    </a:ext>
                  </a:extLst>
                </a:gridCol>
                <a:gridCol w="535893">
                  <a:extLst>
                    <a:ext uri="{9D8B030D-6E8A-4147-A177-3AD203B41FA5}">
                      <a16:colId xmlns:a16="http://schemas.microsoft.com/office/drawing/2014/main" val="2179884929"/>
                    </a:ext>
                  </a:extLst>
                </a:gridCol>
                <a:gridCol w="535893">
                  <a:extLst>
                    <a:ext uri="{9D8B030D-6E8A-4147-A177-3AD203B41FA5}">
                      <a16:colId xmlns:a16="http://schemas.microsoft.com/office/drawing/2014/main" val="3664826788"/>
                    </a:ext>
                  </a:extLst>
                </a:gridCol>
                <a:gridCol w="535893">
                  <a:extLst>
                    <a:ext uri="{9D8B030D-6E8A-4147-A177-3AD203B41FA5}">
                      <a16:colId xmlns:a16="http://schemas.microsoft.com/office/drawing/2014/main" val="2389885691"/>
                    </a:ext>
                  </a:extLst>
                </a:gridCol>
                <a:gridCol w="535893">
                  <a:extLst>
                    <a:ext uri="{9D8B030D-6E8A-4147-A177-3AD203B41FA5}">
                      <a16:colId xmlns:a16="http://schemas.microsoft.com/office/drawing/2014/main" val="1943388391"/>
                    </a:ext>
                  </a:extLst>
                </a:gridCol>
                <a:gridCol w="535893">
                  <a:extLst>
                    <a:ext uri="{9D8B030D-6E8A-4147-A177-3AD203B41FA5}">
                      <a16:colId xmlns:a16="http://schemas.microsoft.com/office/drawing/2014/main" val="2455496614"/>
                    </a:ext>
                  </a:extLst>
                </a:gridCol>
                <a:gridCol w="535893">
                  <a:extLst>
                    <a:ext uri="{9D8B030D-6E8A-4147-A177-3AD203B41FA5}">
                      <a16:colId xmlns:a16="http://schemas.microsoft.com/office/drawing/2014/main" val="3293781603"/>
                    </a:ext>
                  </a:extLst>
                </a:gridCol>
                <a:gridCol w="535893">
                  <a:extLst>
                    <a:ext uri="{9D8B030D-6E8A-4147-A177-3AD203B41FA5}">
                      <a16:colId xmlns:a16="http://schemas.microsoft.com/office/drawing/2014/main" val="3206990736"/>
                    </a:ext>
                  </a:extLst>
                </a:gridCol>
                <a:gridCol w="535893">
                  <a:extLst>
                    <a:ext uri="{9D8B030D-6E8A-4147-A177-3AD203B41FA5}">
                      <a16:colId xmlns:a16="http://schemas.microsoft.com/office/drawing/2014/main" val="566913860"/>
                    </a:ext>
                  </a:extLst>
                </a:gridCol>
                <a:gridCol w="535893">
                  <a:extLst>
                    <a:ext uri="{9D8B030D-6E8A-4147-A177-3AD203B41FA5}">
                      <a16:colId xmlns:a16="http://schemas.microsoft.com/office/drawing/2014/main" val="3141015667"/>
                    </a:ext>
                  </a:extLst>
                </a:gridCol>
                <a:gridCol w="535893">
                  <a:extLst>
                    <a:ext uri="{9D8B030D-6E8A-4147-A177-3AD203B41FA5}">
                      <a16:colId xmlns:a16="http://schemas.microsoft.com/office/drawing/2014/main" val="1575686544"/>
                    </a:ext>
                  </a:extLst>
                </a:gridCol>
                <a:gridCol w="535893">
                  <a:extLst>
                    <a:ext uri="{9D8B030D-6E8A-4147-A177-3AD203B41FA5}">
                      <a16:colId xmlns:a16="http://schemas.microsoft.com/office/drawing/2014/main" val="316057429"/>
                    </a:ext>
                  </a:extLst>
                </a:gridCol>
                <a:gridCol w="535893">
                  <a:extLst>
                    <a:ext uri="{9D8B030D-6E8A-4147-A177-3AD203B41FA5}">
                      <a16:colId xmlns:a16="http://schemas.microsoft.com/office/drawing/2014/main" val="3841480330"/>
                    </a:ext>
                  </a:extLst>
                </a:gridCol>
                <a:gridCol w="535893">
                  <a:extLst>
                    <a:ext uri="{9D8B030D-6E8A-4147-A177-3AD203B41FA5}">
                      <a16:colId xmlns:a16="http://schemas.microsoft.com/office/drawing/2014/main" val="736405603"/>
                    </a:ext>
                  </a:extLst>
                </a:gridCol>
                <a:gridCol w="535893">
                  <a:extLst>
                    <a:ext uri="{9D8B030D-6E8A-4147-A177-3AD203B41FA5}">
                      <a16:colId xmlns:a16="http://schemas.microsoft.com/office/drawing/2014/main" val="3240869686"/>
                    </a:ext>
                  </a:extLst>
                </a:gridCol>
                <a:gridCol w="535893">
                  <a:extLst>
                    <a:ext uri="{9D8B030D-6E8A-4147-A177-3AD203B41FA5}">
                      <a16:colId xmlns:a16="http://schemas.microsoft.com/office/drawing/2014/main" val="1625358789"/>
                    </a:ext>
                  </a:extLst>
                </a:gridCol>
                <a:gridCol w="535893">
                  <a:extLst>
                    <a:ext uri="{9D8B030D-6E8A-4147-A177-3AD203B41FA5}">
                      <a16:colId xmlns:a16="http://schemas.microsoft.com/office/drawing/2014/main" val="88676564"/>
                    </a:ext>
                  </a:extLst>
                </a:gridCol>
              </a:tblGrid>
              <a:tr h="1360597">
                <a:tc>
                  <a:txBody>
                    <a:bodyPr/>
                    <a:lstStyle/>
                    <a:p>
                      <a:pPr algn="l" fontAlgn="b"/>
                      <a:r>
                        <a:rPr lang="es-MX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5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5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5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5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04 al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5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5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 al 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5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5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 al 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5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5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25 al 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746280"/>
                  </a:ext>
                </a:extLst>
              </a:tr>
              <a:tr h="663706">
                <a:tc>
                  <a:txBody>
                    <a:bodyPr/>
                    <a:lstStyle/>
                    <a:p>
                      <a:pPr algn="l" fontAlgn="b"/>
                      <a:r>
                        <a:rPr lang="es-MX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5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348944"/>
                  </a:ext>
                </a:extLst>
              </a:tr>
              <a:tr h="10287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Asesorías </a:t>
                      </a:r>
                      <a:r>
                        <a:rPr lang="es-MX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Telmujer</a:t>
                      </a:r>
                      <a:r>
                        <a:rPr lang="es-MX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9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4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C7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C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5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5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5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CA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CC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A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7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C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1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C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2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1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5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9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7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CC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CC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746604"/>
                  </a:ext>
                </a:extLst>
              </a:tr>
              <a:tr h="126104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  Incidentes de conocimiento </a:t>
                      </a:r>
                      <a:r>
                        <a:rPr lang="es-MX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Telmujer</a:t>
                      </a:r>
                      <a:r>
                        <a:rPr lang="es-MX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8D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B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71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1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1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B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9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71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73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D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9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9D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90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7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7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1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B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5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864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820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diariamente a través de la Línea Telefónica </a:t>
            </a:r>
            <a:r>
              <a:rPr lang="es-MX" altLang="es-MX" sz="4000" b="1" dirty="0" err="1">
                <a:solidFill>
                  <a:srgbClr val="5B4F63"/>
                </a:solidFill>
                <a:latin typeface="Adelle Sans" panose="02000503000000020004" pitchFamily="50" charset="0"/>
              </a:rPr>
              <a:t>Telmujer</a:t>
            </a: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 en el mes de abril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333401"/>
            <a:ext cx="7420708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 a mujeres: 3,702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B2F8D034-2BB3-4D15-9719-35595ABC23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651"/>
              </p:ext>
            </p:extLst>
          </p:nvPr>
        </p:nvGraphicFramePr>
        <p:xfrm>
          <a:off x="1605997" y="4033665"/>
          <a:ext cx="21172007" cy="9160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58459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Línea Telefónica </a:t>
            </a:r>
            <a:r>
              <a:rPr lang="es-MX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Servicios brindados a través de </a:t>
            </a:r>
            <a:r>
              <a:rPr lang="es-MX" altLang="es-MX" sz="4000" b="1" dirty="0" err="1">
                <a:solidFill>
                  <a:srgbClr val="5B4F63"/>
                </a:solidFill>
                <a:latin typeface="Adelle Sans" panose="02000503000000020004" pitchFamily="50" charset="0"/>
              </a:rPr>
              <a:t>Telmujer</a:t>
            </a: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 en el mes de abril por día de la semana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333401"/>
            <a:ext cx="7420708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3,702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9A075E6F-9015-43F8-881F-5122B667A4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6903156"/>
              </p:ext>
            </p:extLst>
          </p:nvPr>
        </p:nvGraphicFramePr>
        <p:xfrm>
          <a:off x="1664677" y="4314092"/>
          <a:ext cx="21054645" cy="8436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009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79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115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194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Google Shape;126;p3">
            <a:extLst>
              <a:ext uri="{FF2B5EF4-FFF2-40B4-BE49-F238E27FC236}">
                <a16:creationId xmlns:a16="http://schemas.microsoft.com/office/drawing/2014/main" id="{764333EB-D8C8-4796-9B16-467872821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545968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194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36B105-82C1-46F7-8D28-92BC693F7990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B4C1FD7E-2CE6-4BCF-A320-2082204A5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64550"/>
              </p:ext>
            </p:extLst>
          </p:nvPr>
        </p:nvGraphicFramePr>
        <p:xfrm>
          <a:off x="1453663" y="3141785"/>
          <a:ext cx="21031330" cy="9803429"/>
        </p:xfrm>
        <a:graphic>
          <a:graphicData uri="http://schemas.openxmlformats.org/drawingml/2006/table">
            <a:tbl>
              <a:tblPr/>
              <a:tblGrid>
                <a:gridCol w="3026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1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1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1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585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19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3600" b="1" i="0" u="none" strike="noStrike" kern="1200" cap="none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  <a:sym typeface="Arial"/>
                        </a:rPr>
                        <a:t>Número de ingresos y atenciones brindadas semanalmente en el Refugio según tipo de servicio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265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19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de atenciones psicológicas y jurídicas en Refugio 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altLang="es-MX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Total de atenciones psicológicas a niñas, niños y adolescentes en Refugio </a:t>
                      </a:r>
                    </a:p>
                    <a:p>
                      <a:pPr algn="ctr" fontAlgn="ctr"/>
                      <a:endParaRPr lang="es-ES" sz="2400" b="1" i="0" u="none" strike="noStrike" cap="none" dirty="0">
                        <a:solidFill>
                          <a:schemeClr val="dk1"/>
                        </a:solidFill>
                        <a:effectLst/>
                        <a:latin typeface="Adelle Sans Light" pitchFamily="50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Adelle Sans Light" pitchFamily="50" charset="0"/>
                          <a:ea typeface="+mn-ea"/>
                          <a:cs typeface="+mn-cs"/>
                          <a:sym typeface="Arial"/>
                        </a:rPr>
                        <a:t> Total de ingresos al Refugio </a:t>
                      </a:r>
                    </a:p>
                  </a:txBody>
                  <a:tcPr marL="9523" marR="9523" marT="951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199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Semana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01 al 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199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04 al 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199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11 al 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199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18 al 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199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25 al 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49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</a:rPr>
                        <a:t>Total mensual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93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1,044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107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368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167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114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0499" y="1149678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267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EAAD076-AD80-416B-8A7D-CCD9EB21F471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3D251BA-A11E-4617-A294-0471DAFD4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semanalmente en el Refugio</a:t>
            </a:r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12297445-EF40-4AFA-B960-EBD554631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25624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7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26750184-D153-455A-BA6A-51B3B84ABA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720765"/>
              </p:ext>
            </p:extLst>
          </p:nvPr>
        </p:nvGraphicFramePr>
        <p:xfrm>
          <a:off x="1512968" y="4526109"/>
          <a:ext cx="21358064" cy="8575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3206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diariamente en el Refugio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800DC58-9D2B-4EB9-B180-68D5E7E6D78A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0" name="Google Shape;126;p3">
            <a:extLst>
              <a:ext uri="{FF2B5EF4-FFF2-40B4-BE49-F238E27FC236}">
                <a16:creationId xmlns:a16="http://schemas.microsoft.com/office/drawing/2014/main" id="{F5633D65-B6C4-45FE-B6F2-ED24F988D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25624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7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0DCE007-3D36-4835-A8F2-B2311329D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727510"/>
              </p:ext>
            </p:extLst>
          </p:nvPr>
        </p:nvGraphicFramePr>
        <p:xfrm>
          <a:off x="1248507" y="4548554"/>
          <a:ext cx="21886987" cy="6221757"/>
        </p:xfrm>
        <a:graphic>
          <a:graphicData uri="http://schemas.openxmlformats.org/drawingml/2006/table">
            <a:tbl>
              <a:tblPr/>
              <a:tblGrid>
                <a:gridCol w="4278787">
                  <a:extLst>
                    <a:ext uri="{9D8B030D-6E8A-4147-A177-3AD203B41FA5}">
                      <a16:colId xmlns:a16="http://schemas.microsoft.com/office/drawing/2014/main" val="3630637522"/>
                    </a:ext>
                  </a:extLst>
                </a:gridCol>
                <a:gridCol w="586940">
                  <a:extLst>
                    <a:ext uri="{9D8B030D-6E8A-4147-A177-3AD203B41FA5}">
                      <a16:colId xmlns:a16="http://schemas.microsoft.com/office/drawing/2014/main" val="1815889197"/>
                    </a:ext>
                  </a:extLst>
                </a:gridCol>
                <a:gridCol w="586940">
                  <a:extLst>
                    <a:ext uri="{9D8B030D-6E8A-4147-A177-3AD203B41FA5}">
                      <a16:colId xmlns:a16="http://schemas.microsoft.com/office/drawing/2014/main" val="1106229358"/>
                    </a:ext>
                  </a:extLst>
                </a:gridCol>
                <a:gridCol w="586940">
                  <a:extLst>
                    <a:ext uri="{9D8B030D-6E8A-4147-A177-3AD203B41FA5}">
                      <a16:colId xmlns:a16="http://schemas.microsoft.com/office/drawing/2014/main" val="2342777834"/>
                    </a:ext>
                  </a:extLst>
                </a:gridCol>
                <a:gridCol w="586940">
                  <a:extLst>
                    <a:ext uri="{9D8B030D-6E8A-4147-A177-3AD203B41FA5}">
                      <a16:colId xmlns:a16="http://schemas.microsoft.com/office/drawing/2014/main" val="1648614425"/>
                    </a:ext>
                  </a:extLst>
                </a:gridCol>
                <a:gridCol w="586940">
                  <a:extLst>
                    <a:ext uri="{9D8B030D-6E8A-4147-A177-3AD203B41FA5}">
                      <a16:colId xmlns:a16="http://schemas.microsoft.com/office/drawing/2014/main" val="3536307773"/>
                    </a:ext>
                  </a:extLst>
                </a:gridCol>
                <a:gridCol w="586940">
                  <a:extLst>
                    <a:ext uri="{9D8B030D-6E8A-4147-A177-3AD203B41FA5}">
                      <a16:colId xmlns:a16="http://schemas.microsoft.com/office/drawing/2014/main" val="174654008"/>
                    </a:ext>
                  </a:extLst>
                </a:gridCol>
                <a:gridCol w="586940">
                  <a:extLst>
                    <a:ext uri="{9D8B030D-6E8A-4147-A177-3AD203B41FA5}">
                      <a16:colId xmlns:a16="http://schemas.microsoft.com/office/drawing/2014/main" val="879700871"/>
                    </a:ext>
                  </a:extLst>
                </a:gridCol>
                <a:gridCol w="586940">
                  <a:extLst>
                    <a:ext uri="{9D8B030D-6E8A-4147-A177-3AD203B41FA5}">
                      <a16:colId xmlns:a16="http://schemas.microsoft.com/office/drawing/2014/main" val="3392415186"/>
                    </a:ext>
                  </a:extLst>
                </a:gridCol>
                <a:gridCol w="586940">
                  <a:extLst>
                    <a:ext uri="{9D8B030D-6E8A-4147-A177-3AD203B41FA5}">
                      <a16:colId xmlns:a16="http://schemas.microsoft.com/office/drawing/2014/main" val="3863095857"/>
                    </a:ext>
                  </a:extLst>
                </a:gridCol>
                <a:gridCol w="586940">
                  <a:extLst>
                    <a:ext uri="{9D8B030D-6E8A-4147-A177-3AD203B41FA5}">
                      <a16:colId xmlns:a16="http://schemas.microsoft.com/office/drawing/2014/main" val="4249547768"/>
                    </a:ext>
                  </a:extLst>
                </a:gridCol>
                <a:gridCol w="586940">
                  <a:extLst>
                    <a:ext uri="{9D8B030D-6E8A-4147-A177-3AD203B41FA5}">
                      <a16:colId xmlns:a16="http://schemas.microsoft.com/office/drawing/2014/main" val="2109134548"/>
                    </a:ext>
                  </a:extLst>
                </a:gridCol>
                <a:gridCol w="586940">
                  <a:extLst>
                    <a:ext uri="{9D8B030D-6E8A-4147-A177-3AD203B41FA5}">
                      <a16:colId xmlns:a16="http://schemas.microsoft.com/office/drawing/2014/main" val="675084014"/>
                    </a:ext>
                  </a:extLst>
                </a:gridCol>
                <a:gridCol w="586940">
                  <a:extLst>
                    <a:ext uri="{9D8B030D-6E8A-4147-A177-3AD203B41FA5}">
                      <a16:colId xmlns:a16="http://schemas.microsoft.com/office/drawing/2014/main" val="3293980077"/>
                    </a:ext>
                  </a:extLst>
                </a:gridCol>
                <a:gridCol w="586940">
                  <a:extLst>
                    <a:ext uri="{9D8B030D-6E8A-4147-A177-3AD203B41FA5}">
                      <a16:colId xmlns:a16="http://schemas.microsoft.com/office/drawing/2014/main" val="1537884075"/>
                    </a:ext>
                  </a:extLst>
                </a:gridCol>
                <a:gridCol w="586940">
                  <a:extLst>
                    <a:ext uri="{9D8B030D-6E8A-4147-A177-3AD203B41FA5}">
                      <a16:colId xmlns:a16="http://schemas.microsoft.com/office/drawing/2014/main" val="741530722"/>
                    </a:ext>
                  </a:extLst>
                </a:gridCol>
                <a:gridCol w="586940">
                  <a:extLst>
                    <a:ext uri="{9D8B030D-6E8A-4147-A177-3AD203B41FA5}">
                      <a16:colId xmlns:a16="http://schemas.microsoft.com/office/drawing/2014/main" val="2704925635"/>
                    </a:ext>
                  </a:extLst>
                </a:gridCol>
                <a:gridCol w="586940">
                  <a:extLst>
                    <a:ext uri="{9D8B030D-6E8A-4147-A177-3AD203B41FA5}">
                      <a16:colId xmlns:a16="http://schemas.microsoft.com/office/drawing/2014/main" val="4012644423"/>
                    </a:ext>
                  </a:extLst>
                </a:gridCol>
                <a:gridCol w="586940">
                  <a:extLst>
                    <a:ext uri="{9D8B030D-6E8A-4147-A177-3AD203B41FA5}">
                      <a16:colId xmlns:a16="http://schemas.microsoft.com/office/drawing/2014/main" val="2769636130"/>
                    </a:ext>
                  </a:extLst>
                </a:gridCol>
                <a:gridCol w="586940">
                  <a:extLst>
                    <a:ext uri="{9D8B030D-6E8A-4147-A177-3AD203B41FA5}">
                      <a16:colId xmlns:a16="http://schemas.microsoft.com/office/drawing/2014/main" val="1190326225"/>
                    </a:ext>
                  </a:extLst>
                </a:gridCol>
                <a:gridCol w="586940">
                  <a:extLst>
                    <a:ext uri="{9D8B030D-6E8A-4147-A177-3AD203B41FA5}">
                      <a16:colId xmlns:a16="http://schemas.microsoft.com/office/drawing/2014/main" val="170090445"/>
                    </a:ext>
                  </a:extLst>
                </a:gridCol>
                <a:gridCol w="586940">
                  <a:extLst>
                    <a:ext uri="{9D8B030D-6E8A-4147-A177-3AD203B41FA5}">
                      <a16:colId xmlns:a16="http://schemas.microsoft.com/office/drawing/2014/main" val="4191610001"/>
                    </a:ext>
                  </a:extLst>
                </a:gridCol>
                <a:gridCol w="586940">
                  <a:extLst>
                    <a:ext uri="{9D8B030D-6E8A-4147-A177-3AD203B41FA5}">
                      <a16:colId xmlns:a16="http://schemas.microsoft.com/office/drawing/2014/main" val="453405847"/>
                    </a:ext>
                  </a:extLst>
                </a:gridCol>
                <a:gridCol w="586940">
                  <a:extLst>
                    <a:ext uri="{9D8B030D-6E8A-4147-A177-3AD203B41FA5}">
                      <a16:colId xmlns:a16="http://schemas.microsoft.com/office/drawing/2014/main" val="2256683692"/>
                    </a:ext>
                  </a:extLst>
                </a:gridCol>
                <a:gridCol w="586940">
                  <a:extLst>
                    <a:ext uri="{9D8B030D-6E8A-4147-A177-3AD203B41FA5}">
                      <a16:colId xmlns:a16="http://schemas.microsoft.com/office/drawing/2014/main" val="3163627453"/>
                    </a:ext>
                  </a:extLst>
                </a:gridCol>
                <a:gridCol w="586940">
                  <a:extLst>
                    <a:ext uri="{9D8B030D-6E8A-4147-A177-3AD203B41FA5}">
                      <a16:colId xmlns:a16="http://schemas.microsoft.com/office/drawing/2014/main" val="3078420920"/>
                    </a:ext>
                  </a:extLst>
                </a:gridCol>
                <a:gridCol w="586940">
                  <a:extLst>
                    <a:ext uri="{9D8B030D-6E8A-4147-A177-3AD203B41FA5}">
                      <a16:colId xmlns:a16="http://schemas.microsoft.com/office/drawing/2014/main" val="2072544712"/>
                    </a:ext>
                  </a:extLst>
                </a:gridCol>
                <a:gridCol w="586940">
                  <a:extLst>
                    <a:ext uri="{9D8B030D-6E8A-4147-A177-3AD203B41FA5}">
                      <a16:colId xmlns:a16="http://schemas.microsoft.com/office/drawing/2014/main" val="2647572099"/>
                    </a:ext>
                  </a:extLst>
                </a:gridCol>
                <a:gridCol w="586940">
                  <a:extLst>
                    <a:ext uri="{9D8B030D-6E8A-4147-A177-3AD203B41FA5}">
                      <a16:colId xmlns:a16="http://schemas.microsoft.com/office/drawing/2014/main" val="2531532765"/>
                    </a:ext>
                  </a:extLst>
                </a:gridCol>
                <a:gridCol w="586940">
                  <a:extLst>
                    <a:ext uri="{9D8B030D-6E8A-4147-A177-3AD203B41FA5}">
                      <a16:colId xmlns:a16="http://schemas.microsoft.com/office/drawing/2014/main" val="1992661176"/>
                    </a:ext>
                  </a:extLst>
                </a:gridCol>
                <a:gridCol w="586940">
                  <a:extLst>
                    <a:ext uri="{9D8B030D-6E8A-4147-A177-3AD203B41FA5}">
                      <a16:colId xmlns:a16="http://schemas.microsoft.com/office/drawing/2014/main" val="2916465094"/>
                    </a:ext>
                  </a:extLst>
                </a:gridCol>
              </a:tblGrid>
              <a:tr h="1521868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04 al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 al 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 al 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25 al 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90043"/>
                  </a:ext>
                </a:extLst>
              </a:tr>
              <a:tr h="724700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54151"/>
                  </a:ext>
                </a:extLst>
              </a:tr>
              <a:tr h="137692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   Atenciones psicológicas y jurídicas Refugio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E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86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86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86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74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33476"/>
                  </a:ext>
                </a:extLst>
              </a:tr>
              <a:tr h="151121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Atención psicológica de primera vez y subsecuente a </a:t>
                      </a:r>
                      <a:r>
                        <a:rPr lang="es-ES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NNyA</a:t>
                      </a:r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 en Refugio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86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A9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74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1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80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86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E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55848"/>
                  </a:ext>
                </a:extLst>
              </a:tr>
              <a:tr h="108704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Ingresos al Refugio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B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552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63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diariamente en el Refugio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442DB6E-669F-4366-80FF-2513AC016183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1" name="Google Shape;126;p3">
            <a:extLst>
              <a:ext uri="{FF2B5EF4-FFF2-40B4-BE49-F238E27FC236}">
                <a16:creationId xmlns:a16="http://schemas.microsoft.com/office/drawing/2014/main" id="{5CEFBE8F-C43C-46C8-A6FB-11A48C6BB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25624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7</a:t>
            </a: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F892538D-9916-43B0-A746-D1AABBA135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573666"/>
              </p:ext>
            </p:extLst>
          </p:nvPr>
        </p:nvGraphicFramePr>
        <p:xfrm>
          <a:off x="1354016" y="4102802"/>
          <a:ext cx="21675969" cy="8558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21894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Ingresos y atenciones brindadas en Refugio en el mes de abril por día de la semana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3977C068-BCA8-40AB-812A-22393E881A7D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Refugio para Mujeres, sus Hijas e Hijos en Situación de Violencia Extrema</a:t>
            </a:r>
          </a:p>
        </p:txBody>
      </p:sp>
      <p:sp>
        <p:nvSpPr>
          <p:cNvPr id="10" name="Google Shape;126;p3">
            <a:extLst>
              <a:ext uri="{FF2B5EF4-FFF2-40B4-BE49-F238E27FC236}">
                <a16:creationId xmlns:a16="http://schemas.microsoft.com/office/drawing/2014/main" id="{F3CA64DE-88D0-4F85-968D-E1665C4B1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25624"/>
            <a:ext cx="5153025" cy="10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es-MX" altLang="es-MX" sz="3200" b="1" dirty="0" err="1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otal</a:t>
            </a: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 de ingresos: 7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4AC42706-CE35-4147-977E-E26C9780DD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271182"/>
              </p:ext>
            </p:extLst>
          </p:nvPr>
        </p:nvGraphicFramePr>
        <p:xfrm>
          <a:off x="1863970" y="4102802"/>
          <a:ext cx="20656060" cy="8698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5548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05430"/>
              </p:ext>
            </p:extLst>
          </p:nvPr>
        </p:nvGraphicFramePr>
        <p:xfrm>
          <a:off x="1828799" y="2937165"/>
          <a:ext cx="20420219" cy="8451848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Abril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1,044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096134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Abril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47435"/>
              </p:ext>
            </p:extLst>
          </p:nvPr>
        </p:nvGraphicFramePr>
        <p:xfrm>
          <a:off x="1617785" y="2879260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Abril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6092" y="1545968"/>
            <a:ext cx="545679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1,517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784083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Abril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3,702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132391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Abril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>
                <a:solidFill>
                  <a:srgbClr val="7F7F7F"/>
                </a:solidFill>
              </a:rPr>
              <a:t>22 23 03 48 00 Ext. 3227 y 3228</a:t>
            </a:r>
            <a:endParaRPr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>
                <a:solidFill>
                  <a:srgbClr val="7F7F7F"/>
                </a:solidFill>
              </a:rPr>
              <a:t>sis.puebla.gob.mx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>
                <a:solidFill>
                  <a:srgbClr val="7F7F7F"/>
                </a:solidFill>
              </a:rPr>
              <a:t>@IgualdadGobPue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atenciones brindadas a mujeres en el mes de abril en Centro Integral según tipo de atención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33340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1,044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85966554-4480-4E5A-992C-1A4D2ED2DE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783729"/>
              </p:ext>
            </p:extLst>
          </p:nvPr>
        </p:nvGraphicFramePr>
        <p:xfrm>
          <a:off x="4056185" y="4033665"/>
          <a:ext cx="16271631" cy="8721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6 CuadroTexto">
            <a:extLst>
              <a:ext uri="{FF2B5EF4-FFF2-40B4-BE49-F238E27FC236}">
                <a16:creationId xmlns:a16="http://schemas.microsoft.com/office/drawing/2014/main" id="{767B9DD6-9FCF-4D00-8A42-97A5CD593D1C}"/>
              </a:ext>
            </a:extLst>
          </p:cNvPr>
          <p:cNvSpPr txBox="1"/>
          <p:nvPr/>
        </p:nvSpPr>
        <p:spPr bwMode="auto">
          <a:xfrm>
            <a:off x="19690739" y="6201119"/>
            <a:ext cx="758825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111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1" name="8 CuadroTexto">
            <a:extLst>
              <a:ext uri="{FF2B5EF4-FFF2-40B4-BE49-F238E27FC236}">
                <a16:creationId xmlns:a16="http://schemas.microsoft.com/office/drawing/2014/main" id="{3649E68E-4EEA-4B3C-9560-5399D92B2407}"/>
              </a:ext>
            </a:extLst>
          </p:cNvPr>
          <p:cNvSpPr txBox="1"/>
          <p:nvPr/>
        </p:nvSpPr>
        <p:spPr bwMode="auto">
          <a:xfrm>
            <a:off x="19816151" y="6885598"/>
            <a:ext cx="508000" cy="2714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14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2" name="9 CuadroTexto">
            <a:extLst>
              <a:ext uri="{FF2B5EF4-FFF2-40B4-BE49-F238E27FC236}">
                <a16:creationId xmlns:a16="http://schemas.microsoft.com/office/drawing/2014/main" id="{4091FAF0-D2B3-47D2-BF92-8D44906180AC}"/>
              </a:ext>
            </a:extLst>
          </p:cNvPr>
          <p:cNvSpPr txBox="1"/>
          <p:nvPr/>
        </p:nvSpPr>
        <p:spPr bwMode="auto">
          <a:xfrm>
            <a:off x="19690739" y="7704748"/>
            <a:ext cx="758825" cy="2603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382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3" name="11 CuadroTexto">
            <a:extLst>
              <a:ext uri="{FF2B5EF4-FFF2-40B4-BE49-F238E27FC236}">
                <a16:creationId xmlns:a16="http://schemas.microsoft.com/office/drawing/2014/main" id="{55FB14FB-99F4-43AE-913B-68E40259728F}"/>
              </a:ext>
            </a:extLst>
          </p:cNvPr>
          <p:cNvSpPr txBox="1"/>
          <p:nvPr/>
        </p:nvSpPr>
        <p:spPr bwMode="auto">
          <a:xfrm>
            <a:off x="19690739" y="8501672"/>
            <a:ext cx="758824" cy="28733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</a:t>
            </a:r>
            <a:r>
              <a:rPr lang="es-MX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51</a:t>
            </a:r>
          </a:p>
        </p:txBody>
      </p:sp>
      <p:sp>
        <p:nvSpPr>
          <p:cNvPr id="14" name="12 CuadroTexto">
            <a:extLst>
              <a:ext uri="{FF2B5EF4-FFF2-40B4-BE49-F238E27FC236}">
                <a16:creationId xmlns:a16="http://schemas.microsoft.com/office/drawing/2014/main" id="{59415EEA-14FB-4DA9-BE24-AE2DE33EF81E}"/>
              </a:ext>
            </a:extLst>
          </p:cNvPr>
          <p:cNvSpPr txBox="1"/>
          <p:nvPr/>
        </p:nvSpPr>
        <p:spPr bwMode="auto">
          <a:xfrm>
            <a:off x="19664546" y="9394182"/>
            <a:ext cx="811211" cy="66232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</a:t>
            </a:r>
            <a:r>
              <a:rPr lang="es-MX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55</a:t>
            </a:r>
          </a:p>
        </p:txBody>
      </p:sp>
      <p:sp>
        <p:nvSpPr>
          <p:cNvPr id="15" name="13 CuadroTexto">
            <a:extLst>
              <a:ext uri="{FF2B5EF4-FFF2-40B4-BE49-F238E27FC236}">
                <a16:creationId xmlns:a16="http://schemas.microsoft.com/office/drawing/2014/main" id="{A921C5A7-C44B-44C9-87C6-A916C7EB1125}"/>
              </a:ext>
            </a:extLst>
          </p:cNvPr>
          <p:cNvSpPr txBox="1"/>
          <p:nvPr/>
        </p:nvSpPr>
        <p:spPr bwMode="auto">
          <a:xfrm>
            <a:off x="19799483" y="10223559"/>
            <a:ext cx="541337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13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6" name="13 CuadroTexto">
            <a:extLst>
              <a:ext uri="{FF2B5EF4-FFF2-40B4-BE49-F238E27FC236}">
                <a16:creationId xmlns:a16="http://schemas.microsoft.com/office/drawing/2014/main" id="{2E6F8953-B8EE-4D72-A9B5-242789A4318F}"/>
              </a:ext>
            </a:extLst>
          </p:cNvPr>
          <p:cNvSpPr txBox="1"/>
          <p:nvPr/>
        </p:nvSpPr>
        <p:spPr bwMode="auto">
          <a:xfrm>
            <a:off x="19690739" y="10950636"/>
            <a:ext cx="758824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423</a:t>
            </a:r>
            <a:endParaRPr lang="es-MX" sz="24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02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0" name="3 Tabla">
            <a:extLst>
              <a:ext uri="{FF2B5EF4-FFF2-40B4-BE49-F238E27FC236}">
                <a16:creationId xmlns:a16="http://schemas.microsoft.com/office/drawing/2014/main" id="{7D894E5A-0D16-91DE-D051-8D199722F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812584"/>
              </p:ext>
            </p:extLst>
          </p:nvPr>
        </p:nvGraphicFramePr>
        <p:xfrm>
          <a:off x="2909530" y="2743200"/>
          <a:ext cx="18909749" cy="9029699"/>
        </p:xfrm>
        <a:graphic>
          <a:graphicData uri="http://schemas.openxmlformats.org/drawingml/2006/table">
            <a:tbl>
              <a:tblPr/>
              <a:tblGrid>
                <a:gridCol w="1955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0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43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14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85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25807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8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3600" b="1" u="none" strike="noStrike" kern="1200" dirty="0">
                          <a:solidFill>
                            <a:srgbClr val="5B4F63"/>
                          </a:solidFill>
                          <a:effectLst/>
                          <a:latin typeface="Adelle Sans" pitchFamily="50" charset="0"/>
                          <a:ea typeface="+mn-ea"/>
                          <a:cs typeface="+mn-cs"/>
                        </a:rPr>
                        <a:t>Número de atenciones brindadas a mujeres semanalmente en el mes de abril en Centro Integral según tipo de servicio</a:t>
                      </a: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5" marR="9525" marT="9522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60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l" fontAlgn="b"/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Atenciones primer contacto presenciales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Atenciones primer contacto a distancia 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Atenciones seguimiento psicológico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  Atenciones vía </a:t>
                      </a:r>
                      <a:r>
                        <a:rPr lang="es-MX" sz="2400" b="1" u="none" strike="noStrike" dirty="0" err="1">
                          <a:effectLst/>
                          <a:latin typeface="Adelle Sans Light" pitchFamily="50" charset="0"/>
                        </a:rPr>
                        <a:t>WhatsApp</a:t>
                      </a:r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 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Asesorías jurídicas subsecuentes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Acompañamientos jurídicos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E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itchFamily="50" charset="0"/>
                        </a:rPr>
                        <a:t>Seguimientos de Trabajo Social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ctr"/>
                      <a:r>
                        <a:rPr lang="es-MX" sz="2400" b="1" u="none" strike="noStrike" dirty="0">
                          <a:effectLst/>
                          <a:latin typeface="Adelle Sans Light" pitchFamily="50" charset="0"/>
                        </a:rPr>
                        <a:t>Total Centro Integral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Adelle Sans Light" pitchFamily="50" charset="0"/>
                      </a:endParaRPr>
                    </a:p>
                  </a:txBody>
                  <a:tcPr marL="9524" marR="9524" marT="9523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60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Semana 1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01 al 03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60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Semana 2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04 al 10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242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60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Semana 3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11 al 17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191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60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Semana 4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18 al 24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301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760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 fontAlgn="b"/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Semana 5</a:t>
                      </a:r>
                      <a:b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</a:br>
                      <a:r>
                        <a:rPr kumimoji="0" lang="es-MX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  <a:cs typeface="+mn-cs"/>
                        </a:rPr>
                        <a:t>25 al 30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86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254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7602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  <a:ea typeface="ＭＳ Ｐゴシック" panose="020B0600070205080204" pitchFamily="34" charset="-128"/>
                        </a:rPr>
                        <a:t>Total mensual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 Light" panose="02000503000000020004" pitchFamily="50" charset="0"/>
                        <a:ea typeface="ＭＳ Ｐゴシック" panose="020B0600070205080204" pitchFamily="34" charset="-128"/>
                      </a:endParaRPr>
                    </a:p>
                  </a:txBody>
                  <a:tcPr marL="9524" marR="9524" marT="9525" marB="0" anchor="ctr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368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267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1044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ubtítulo 2">
            <a:extLst>
              <a:ext uri="{FF2B5EF4-FFF2-40B4-BE49-F238E27FC236}">
                <a16:creationId xmlns:a16="http://schemas.microsoft.com/office/drawing/2014/main" id="{C2E8BD96-DC5E-4BFE-A677-14AEDC98179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88A1757B-B835-4B7E-A0BC-AA4AB9B94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123" y="1545968"/>
            <a:ext cx="503476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1,044</a:t>
            </a:r>
          </a:p>
        </p:txBody>
      </p:sp>
    </p:spTree>
    <p:extLst>
      <p:ext uri="{BB962C8B-B14F-4D97-AF65-F5344CB8AC3E}">
        <p14:creationId xmlns:p14="http://schemas.microsoft.com/office/powerpoint/2010/main" val="357617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semanalmente en el mes de abril a mujeres en el Centro Integral según tipo de servicio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33340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1,044</a:t>
            </a:r>
          </a:p>
        </p:txBody>
      </p:sp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27975481-55EF-46F1-B067-02094C6CB8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2781516"/>
              </p:ext>
            </p:extLst>
          </p:nvPr>
        </p:nvGraphicFramePr>
        <p:xfrm>
          <a:off x="1828801" y="4033665"/>
          <a:ext cx="20726399" cy="9068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554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Atenciones brindadas diariamente a mujeres en el mes de abril en Centro Integral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33340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1,044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BF020F1-AE18-4CC7-9633-372C8F62E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711348"/>
              </p:ext>
            </p:extLst>
          </p:nvPr>
        </p:nvGraphicFramePr>
        <p:xfrm>
          <a:off x="1758465" y="4479634"/>
          <a:ext cx="20867071" cy="7407033"/>
        </p:xfrm>
        <a:graphic>
          <a:graphicData uri="http://schemas.openxmlformats.org/drawingml/2006/table">
            <a:tbl>
              <a:tblPr/>
              <a:tblGrid>
                <a:gridCol w="4079401">
                  <a:extLst>
                    <a:ext uri="{9D8B030D-6E8A-4147-A177-3AD203B41FA5}">
                      <a16:colId xmlns:a16="http://schemas.microsoft.com/office/drawing/2014/main" val="2048677542"/>
                    </a:ext>
                  </a:extLst>
                </a:gridCol>
                <a:gridCol w="559589">
                  <a:extLst>
                    <a:ext uri="{9D8B030D-6E8A-4147-A177-3AD203B41FA5}">
                      <a16:colId xmlns:a16="http://schemas.microsoft.com/office/drawing/2014/main" val="2962111708"/>
                    </a:ext>
                  </a:extLst>
                </a:gridCol>
                <a:gridCol w="559589">
                  <a:extLst>
                    <a:ext uri="{9D8B030D-6E8A-4147-A177-3AD203B41FA5}">
                      <a16:colId xmlns:a16="http://schemas.microsoft.com/office/drawing/2014/main" val="3938620217"/>
                    </a:ext>
                  </a:extLst>
                </a:gridCol>
                <a:gridCol w="559589">
                  <a:extLst>
                    <a:ext uri="{9D8B030D-6E8A-4147-A177-3AD203B41FA5}">
                      <a16:colId xmlns:a16="http://schemas.microsoft.com/office/drawing/2014/main" val="591586745"/>
                    </a:ext>
                  </a:extLst>
                </a:gridCol>
                <a:gridCol w="559589">
                  <a:extLst>
                    <a:ext uri="{9D8B030D-6E8A-4147-A177-3AD203B41FA5}">
                      <a16:colId xmlns:a16="http://schemas.microsoft.com/office/drawing/2014/main" val="4160196328"/>
                    </a:ext>
                  </a:extLst>
                </a:gridCol>
                <a:gridCol w="559589">
                  <a:extLst>
                    <a:ext uri="{9D8B030D-6E8A-4147-A177-3AD203B41FA5}">
                      <a16:colId xmlns:a16="http://schemas.microsoft.com/office/drawing/2014/main" val="3616434117"/>
                    </a:ext>
                  </a:extLst>
                </a:gridCol>
                <a:gridCol w="559589">
                  <a:extLst>
                    <a:ext uri="{9D8B030D-6E8A-4147-A177-3AD203B41FA5}">
                      <a16:colId xmlns:a16="http://schemas.microsoft.com/office/drawing/2014/main" val="4081287791"/>
                    </a:ext>
                  </a:extLst>
                </a:gridCol>
                <a:gridCol w="559589">
                  <a:extLst>
                    <a:ext uri="{9D8B030D-6E8A-4147-A177-3AD203B41FA5}">
                      <a16:colId xmlns:a16="http://schemas.microsoft.com/office/drawing/2014/main" val="342137934"/>
                    </a:ext>
                  </a:extLst>
                </a:gridCol>
                <a:gridCol w="559589">
                  <a:extLst>
                    <a:ext uri="{9D8B030D-6E8A-4147-A177-3AD203B41FA5}">
                      <a16:colId xmlns:a16="http://schemas.microsoft.com/office/drawing/2014/main" val="2670055484"/>
                    </a:ext>
                  </a:extLst>
                </a:gridCol>
                <a:gridCol w="559589">
                  <a:extLst>
                    <a:ext uri="{9D8B030D-6E8A-4147-A177-3AD203B41FA5}">
                      <a16:colId xmlns:a16="http://schemas.microsoft.com/office/drawing/2014/main" val="3328145969"/>
                    </a:ext>
                  </a:extLst>
                </a:gridCol>
                <a:gridCol w="559589">
                  <a:extLst>
                    <a:ext uri="{9D8B030D-6E8A-4147-A177-3AD203B41FA5}">
                      <a16:colId xmlns:a16="http://schemas.microsoft.com/office/drawing/2014/main" val="1734395400"/>
                    </a:ext>
                  </a:extLst>
                </a:gridCol>
                <a:gridCol w="559589">
                  <a:extLst>
                    <a:ext uri="{9D8B030D-6E8A-4147-A177-3AD203B41FA5}">
                      <a16:colId xmlns:a16="http://schemas.microsoft.com/office/drawing/2014/main" val="2805046837"/>
                    </a:ext>
                  </a:extLst>
                </a:gridCol>
                <a:gridCol w="559589">
                  <a:extLst>
                    <a:ext uri="{9D8B030D-6E8A-4147-A177-3AD203B41FA5}">
                      <a16:colId xmlns:a16="http://schemas.microsoft.com/office/drawing/2014/main" val="3226663985"/>
                    </a:ext>
                  </a:extLst>
                </a:gridCol>
                <a:gridCol w="559589">
                  <a:extLst>
                    <a:ext uri="{9D8B030D-6E8A-4147-A177-3AD203B41FA5}">
                      <a16:colId xmlns:a16="http://schemas.microsoft.com/office/drawing/2014/main" val="85498047"/>
                    </a:ext>
                  </a:extLst>
                </a:gridCol>
                <a:gridCol w="559589">
                  <a:extLst>
                    <a:ext uri="{9D8B030D-6E8A-4147-A177-3AD203B41FA5}">
                      <a16:colId xmlns:a16="http://schemas.microsoft.com/office/drawing/2014/main" val="2328033787"/>
                    </a:ext>
                  </a:extLst>
                </a:gridCol>
                <a:gridCol w="559589">
                  <a:extLst>
                    <a:ext uri="{9D8B030D-6E8A-4147-A177-3AD203B41FA5}">
                      <a16:colId xmlns:a16="http://schemas.microsoft.com/office/drawing/2014/main" val="881418221"/>
                    </a:ext>
                  </a:extLst>
                </a:gridCol>
                <a:gridCol w="559589">
                  <a:extLst>
                    <a:ext uri="{9D8B030D-6E8A-4147-A177-3AD203B41FA5}">
                      <a16:colId xmlns:a16="http://schemas.microsoft.com/office/drawing/2014/main" val="2981586424"/>
                    </a:ext>
                  </a:extLst>
                </a:gridCol>
                <a:gridCol w="559589">
                  <a:extLst>
                    <a:ext uri="{9D8B030D-6E8A-4147-A177-3AD203B41FA5}">
                      <a16:colId xmlns:a16="http://schemas.microsoft.com/office/drawing/2014/main" val="4058221628"/>
                    </a:ext>
                  </a:extLst>
                </a:gridCol>
                <a:gridCol w="559589">
                  <a:extLst>
                    <a:ext uri="{9D8B030D-6E8A-4147-A177-3AD203B41FA5}">
                      <a16:colId xmlns:a16="http://schemas.microsoft.com/office/drawing/2014/main" val="355889977"/>
                    </a:ext>
                  </a:extLst>
                </a:gridCol>
                <a:gridCol w="559589">
                  <a:extLst>
                    <a:ext uri="{9D8B030D-6E8A-4147-A177-3AD203B41FA5}">
                      <a16:colId xmlns:a16="http://schemas.microsoft.com/office/drawing/2014/main" val="2846054160"/>
                    </a:ext>
                  </a:extLst>
                </a:gridCol>
                <a:gridCol w="559589">
                  <a:extLst>
                    <a:ext uri="{9D8B030D-6E8A-4147-A177-3AD203B41FA5}">
                      <a16:colId xmlns:a16="http://schemas.microsoft.com/office/drawing/2014/main" val="2281188717"/>
                    </a:ext>
                  </a:extLst>
                </a:gridCol>
                <a:gridCol w="559589">
                  <a:extLst>
                    <a:ext uri="{9D8B030D-6E8A-4147-A177-3AD203B41FA5}">
                      <a16:colId xmlns:a16="http://schemas.microsoft.com/office/drawing/2014/main" val="3007354568"/>
                    </a:ext>
                  </a:extLst>
                </a:gridCol>
                <a:gridCol w="559589">
                  <a:extLst>
                    <a:ext uri="{9D8B030D-6E8A-4147-A177-3AD203B41FA5}">
                      <a16:colId xmlns:a16="http://schemas.microsoft.com/office/drawing/2014/main" val="3119309121"/>
                    </a:ext>
                  </a:extLst>
                </a:gridCol>
                <a:gridCol w="559589">
                  <a:extLst>
                    <a:ext uri="{9D8B030D-6E8A-4147-A177-3AD203B41FA5}">
                      <a16:colId xmlns:a16="http://schemas.microsoft.com/office/drawing/2014/main" val="2284960994"/>
                    </a:ext>
                  </a:extLst>
                </a:gridCol>
                <a:gridCol w="559589">
                  <a:extLst>
                    <a:ext uri="{9D8B030D-6E8A-4147-A177-3AD203B41FA5}">
                      <a16:colId xmlns:a16="http://schemas.microsoft.com/office/drawing/2014/main" val="4242160465"/>
                    </a:ext>
                  </a:extLst>
                </a:gridCol>
                <a:gridCol w="559589">
                  <a:extLst>
                    <a:ext uri="{9D8B030D-6E8A-4147-A177-3AD203B41FA5}">
                      <a16:colId xmlns:a16="http://schemas.microsoft.com/office/drawing/2014/main" val="2588045563"/>
                    </a:ext>
                  </a:extLst>
                </a:gridCol>
                <a:gridCol w="559589">
                  <a:extLst>
                    <a:ext uri="{9D8B030D-6E8A-4147-A177-3AD203B41FA5}">
                      <a16:colId xmlns:a16="http://schemas.microsoft.com/office/drawing/2014/main" val="74934592"/>
                    </a:ext>
                  </a:extLst>
                </a:gridCol>
                <a:gridCol w="559589">
                  <a:extLst>
                    <a:ext uri="{9D8B030D-6E8A-4147-A177-3AD203B41FA5}">
                      <a16:colId xmlns:a16="http://schemas.microsoft.com/office/drawing/2014/main" val="1478308880"/>
                    </a:ext>
                  </a:extLst>
                </a:gridCol>
                <a:gridCol w="559589">
                  <a:extLst>
                    <a:ext uri="{9D8B030D-6E8A-4147-A177-3AD203B41FA5}">
                      <a16:colId xmlns:a16="http://schemas.microsoft.com/office/drawing/2014/main" val="3285960559"/>
                    </a:ext>
                  </a:extLst>
                </a:gridCol>
                <a:gridCol w="559589">
                  <a:extLst>
                    <a:ext uri="{9D8B030D-6E8A-4147-A177-3AD203B41FA5}">
                      <a16:colId xmlns:a16="http://schemas.microsoft.com/office/drawing/2014/main" val="3730965219"/>
                    </a:ext>
                  </a:extLst>
                </a:gridCol>
                <a:gridCol w="559589">
                  <a:extLst>
                    <a:ext uri="{9D8B030D-6E8A-4147-A177-3AD203B41FA5}">
                      <a16:colId xmlns:a16="http://schemas.microsoft.com/office/drawing/2014/main" val="3101733361"/>
                    </a:ext>
                  </a:extLst>
                </a:gridCol>
              </a:tblGrid>
              <a:tr h="652901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1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01 al 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2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04 al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3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 al 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4</a:t>
                      </a:r>
                      <a:b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 al 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Semana 5</a:t>
                      </a:r>
                      <a:b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</a:br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25 al 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7407"/>
                  </a:ext>
                </a:extLst>
              </a:tr>
              <a:tr h="310905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258292"/>
                  </a:ext>
                </a:extLst>
              </a:tr>
              <a:tr h="59072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presenciales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837844"/>
                  </a:ext>
                </a:extLst>
              </a:tr>
              <a:tr h="105707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primer contacto a distancia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136511"/>
                  </a:ext>
                </a:extLst>
              </a:tr>
              <a:tr h="79280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seguimiento psicológico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78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7A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85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78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82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78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85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85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88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85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A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92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7D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85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82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666056"/>
                  </a:ext>
                </a:extLst>
              </a:tr>
              <a:tr h="79280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Atenciones vía WhatsApp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A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8F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8A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97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059348"/>
                  </a:ext>
                </a:extLst>
              </a:tr>
              <a:tr h="105707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Asesorías jurídicas subsecuentes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95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A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9F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9F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9A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A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2248"/>
                  </a:ext>
                </a:extLst>
              </a:tr>
              <a:tr h="79280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Acompañamientos jurídicos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2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4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775107"/>
                  </a:ext>
                </a:extLst>
              </a:tr>
              <a:tr h="105707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delle Sans Light" panose="02000503000000020004" pitchFamily="50" charset="0"/>
                        </a:rPr>
                        <a:t>Seguimientos de Trabajo Social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3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7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B8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B8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7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A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1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8C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66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9C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5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6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0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98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Adelle Sans Light" panose="02000503000000020004" pitchFamily="50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66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81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9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400" b="1" i="0" u="none" strike="noStrike" dirty="0">
                          <a:solidFill>
                            <a:srgbClr val="5C4D62"/>
                          </a:solidFill>
                          <a:effectLst/>
                          <a:latin typeface="Adelle Sans Light" panose="02000503000000020004" pitchFamily="50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63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95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8800" y="1545968"/>
            <a:ext cx="489408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190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52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138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66332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008000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830596-E455-2AB3-0EC0-8410D0E4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892309"/>
            <a:ext cx="199834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5B4F63"/>
                </a:solidFill>
                <a:latin typeface="Adelle Sans" panose="02000503000000020004" pitchFamily="50" charset="0"/>
              </a:rPr>
              <a:t>Proporción de atenciones brindadas a niñas, niños y adolescentes en el mes de abril en el Centro de Empoderamiento Infantil según tipo de atención</a:t>
            </a:r>
          </a:p>
        </p:txBody>
      </p:sp>
      <p:sp>
        <p:nvSpPr>
          <p:cNvPr id="9" name="Google Shape;126;p3">
            <a:extLst>
              <a:ext uri="{FF2B5EF4-FFF2-40B4-BE49-F238E27FC236}">
                <a16:creationId xmlns:a16="http://schemas.microsoft.com/office/drawing/2014/main" id="{5708CE40-1003-AE92-B7A0-FC73A5AB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333401"/>
            <a:ext cx="5153025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190</a:t>
            </a:r>
          </a:p>
        </p:txBody>
      </p:sp>
      <p:sp>
        <p:nvSpPr>
          <p:cNvPr id="10" name="6 CuadroTexto">
            <a:extLst>
              <a:ext uri="{FF2B5EF4-FFF2-40B4-BE49-F238E27FC236}">
                <a16:creationId xmlns:a16="http://schemas.microsoft.com/office/drawing/2014/main" id="{767B9DD6-9FCF-4D00-8A42-97A5CD593D1C}"/>
              </a:ext>
            </a:extLst>
          </p:cNvPr>
          <p:cNvSpPr txBox="1"/>
          <p:nvPr/>
        </p:nvSpPr>
        <p:spPr bwMode="auto">
          <a:xfrm>
            <a:off x="20901025" y="7273049"/>
            <a:ext cx="758825" cy="4701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52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sp>
        <p:nvSpPr>
          <p:cNvPr id="11" name="8 CuadroTexto">
            <a:extLst>
              <a:ext uri="{FF2B5EF4-FFF2-40B4-BE49-F238E27FC236}">
                <a16:creationId xmlns:a16="http://schemas.microsoft.com/office/drawing/2014/main" id="{3649E68E-4EEA-4B3C-9560-5399D92B2407}"/>
              </a:ext>
            </a:extLst>
          </p:cNvPr>
          <p:cNvSpPr txBox="1"/>
          <p:nvPr/>
        </p:nvSpPr>
        <p:spPr bwMode="auto">
          <a:xfrm>
            <a:off x="20901025" y="8925414"/>
            <a:ext cx="758824" cy="4701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itchFamily="50" charset="0"/>
              </a:rPr>
              <a:t>138</a:t>
            </a:r>
            <a:endParaRPr lang="es-MX" sz="2800" b="1" dirty="0">
              <a:solidFill>
                <a:schemeClr val="tx1">
                  <a:lumMod val="75000"/>
                  <a:lumOff val="25000"/>
                </a:schemeClr>
              </a:solidFill>
              <a:latin typeface="Adelle Sans Light" pitchFamily="50" charset="0"/>
            </a:endParaRPr>
          </a:p>
        </p:txBody>
      </p: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9D6AE734-6968-4C29-94E9-53BC45146F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605365"/>
              </p:ext>
            </p:extLst>
          </p:nvPr>
        </p:nvGraphicFramePr>
        <p:xfrm>
          <a:off x="4396154" y="4262695"/>
          <a:ext cx="15591693" cy="883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31436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6014</TotalTime>
  <Words>3740</Words>
  <Application>Microsoft Office PowerPoint</Application>
  <PresentationFormat>Personalizado</PresentationFormat>
  <Paragraphs>1394</Paragraphs>
  <Slides>39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6" baseType="lpstr">
      <vt:lpstr>ＭＳ Ｐゴシック</vt:lpstr>
      <vt:lpstr>ＭＳ Ｐゴシック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263</cp:revision>
  <dcterms:modified xsi:type="dcterms:W3CDTF">2022-05-09T22:51:50Z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