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88" r:id="rId8"/>
    <p:sldId id="289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90" r:id="rId17"/>
    <p:sldId id="286" r:id="rId18"/>
    <p:sldId id="287" r:id="rId19"/>
    <p:sldId id="259" r:id="rId20"/>
  </p:sldIdLst>
  <p:sldSz cx="24384000" cy="13716000"/>
  <p:notesSz cx="6858000" cy="9144000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4F63"/>
    <a:srgbClr val="993366"/>
    <a:srgbClr val="998BA3"/>
    <a:srgbClr val="54002A"/>
    <a:srgbClr val="FFC000"/>
    <a:srgbClr val="9933D9"/>
    <a:srgbClr val="97D9D9"/>
    <a:srgbClr val="5B4F00"/>
    <a:srgbClr val="99A9A3"/>
    <a:srgbClr val="E3D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41" d="100"/>
          <a:sy n="41" d="100"/>
        </p:scale>
        <p:origin x="786" y="72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28%20marzo%20al%2003%20de%20abril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28%20marzo%20al%2003%20de%20abril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28%20marzo%20al%2003%20de%20abril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28%20marzo%20al%2003%20de%20abril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28%20marzo%20al%2003%20de%20abril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28%20marzo%20al%2003%20de%20abril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04/04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3'!$C$3:$I$3</c:f>
              <c:numCache>
                <c:formatCode>General</c:formatCode>
                <c:ptCount val="7"/>
                <c:pt idx="0">
                  <c:v>7</c:v>
                </c:pt>
                <c:pt idx="1">
                  <c:v>1</c:v>
                </c:pt>
                <c:pt idx="2">
                  <c:v>24</c:v>
                </c:pt>
                <c:pt idx="3">
                  <c:v>3</c:v>
                </c:pt>
                <c:pt idx="4">
                  <c:v>4</c:v>
                </c:pt>
                <c:pt idx="5">
                  <c:v>1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97-4B7F-A125-4B27E6E05AB8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05/04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3'!$C$4:$I$4</c:f>
              <c:numCache>
                <c:formatCode>General</c:formatCode>
                <c:ptCount val="7"/>
                <c:pt idx="0">
                  <c:v>8</c:v>
                </c:pt>
                <c:pt idx="1">
                  <c:v>0</c:v>
                </c:pt>
                <c:pt idx="2">
                  <c:v>19</c:v>
                </c:pt>
                <c:pt idx="3">
                  <c:v>5</c:v>
                </c:pt>
                <c:pt idx="4">
                  <c:v>6</c:v>
                </c:pt>
                <c:pt idx="5">
                  <c:v>1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97-4B7F-A125-4B27E6E05AB8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06/04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3'!$C$5:$I$5</c:f>
              <c:numCache>
                <c:formatCode>General</c:formatCode>
                <c:ptCount val="7"/>
                <c:pt idx="0">
                  <c:v>6</c:v>
                </c:pt>
                <c:pt idx="1">
                  <c:v>1</c:v>
                </c:pt>
                <c:pt idx="2">
                  <c:v>22</c:v>
                </c:pt>
                <c:pt idx="3">
                  <c:v>10</c:v>
                </c:pt>
                <c:pt idx="4">
                  <c:v>9</c:v>
                </c:pt>
                <c:pt idx="5">
                  <c:v>1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97-4B7F-A125-4B27E6E05AB8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07/04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3'!$C$6:$I$6</c:f>
              <c:numCache>
                <c:formatCode>General</c:formatCode>
                <c:ptCount val="7"/>
                <c:pt idx="0">
                  <c:v>8</c:v>
                </c:pt>
                <c:pt idx="1">
                  <c:v>0</c:v>
                </c:pt>
                <c:pt idx="2">
                  <c:v>18</c:v>
                </c:pt>
                <c:pt idx="3">
                  <c:v>15</c:v>
                </c:pt>
                <c:pt idx="4">
                  <c:v>8</c:v>
                </c:pt>
                <c:pt idx="5">
                  <c:v>0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97-4B7F-A125-4B27E6E05AB8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08/04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3'!$C$7:$I$7</c:f>
              <c:numCache>
                <c:formatCode>General</c:formatCode>
                <c:ptCount val="7"/>
                <c:pt idx="0">
                  <c:v>2</c:v>
                </c:pt>
                <c:pt idx="1">
                  <c:v>0</c:v>
                </c:pt>
                <c:pt idx="2">
                  <c:v>20</c:v>
                </c:pt>
                <c:pt idx="3">
                  <c:v>0</c:v>
                </c:pt>
                <c:pt idx="4">
                  <c:v>9</c:v>
                </c:pt>
                <c:pt idx="5">
                  <c:v>1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97-4B7F-A125-4B27E6E05AB8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09/04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497-4B7F-A125-4B27E6E05AB8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10/04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497-4B7F-A125-4B27E6E05AB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4702312"/>
        <c:axId val="474703952"/>
      </c:barChart>
      <c:catAx>
        <c:axId val="474702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4703952"/>
        <c:crosses val="autoZero"/>
        <c:auto val="1"/>
        <c:lblAlgn val="ctr"/>
        <c:lblOffset val="100"/>
        <c:noMultiLvlLbl val="0"/>
      </c:catAx>
      <c:valAx>
        <c:axId val="4747039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4702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04/04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3'!$J$3:$K$3</c:f>
              <c:numCache>
                <c:formatCode>General</c:formatCode>
                <c:ptCount val="2"/>
                <c:pt idx="0">
                  <c:v>1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B6-40CB-AA0C-F9C2941EA75C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05/04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3'!$J$4:$K$4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B6-40CB-AA0C-F9C2941EA75C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06/04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3'!$J$5:$K$5</c:f>
              <c:numCache>
                <c:formatCode>General</c:formatCode>
                <c:ptCount val="2"/>
                <c:pt idx="0">
                  <c:v>12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B6-40CB-AA0C-F9C2941EA75C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07/04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3'!$J$6:$K$6</c:f>
              <c:numCache>
                <c:formatCode>General</c:formatCode>
                <c:ptCount val="2"/>
                <c:pt idx="0">
                  <c:v>8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3B6-40CB-AA0C-F9C2941EA75C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08/04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3'!$J$7:$K$7</c:f>
              <c:numCache>
                <c:formatCode>General</c:formatCode>
                <c:ptCount val="2"/>
                <c:pt idx="0">
                  <c:v>2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3B6-40CB-AA0C-F9C2941EA75C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09/04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3B6-40CB-AA0C-F9C2941EA75C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10/04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3B6-40CB-AA0C-F9C2941EA75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86856"/>
        <c:axId val="475894072"/>
      </c:barChart>
      <c:catAx>
        <c:axId val="475886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94072"/>
        <c:crosses val="autoZero"/>
        <c:auto val="1"/>
        <c:lblAlgn val="ctr"/>
        <c:lblOffset val="100"/>
        <c:noMultiLvlLbl val="0"/>
      </c:catAx>
      <c:valAx>
        <c:axId val="4758940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86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04/04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3'!$L$3:$R$3</c:f>
              <c:numCache>
                <c:formatCode>General</c:formatCode>
                <c:ptCount val="7"/>
                <c:pt idx="0">
                  <c:v>15</c:v>
                </c:pt>
                <c:pt idx="1">
                  <c:v>0</c:v>
                </c:pt>
                <c:pt idx="2">
                  <c:v>8</c:v>
                </c:pt>
                <c:pt idx="3">
                  <c:v>16</c:v>
                </c:pt>
                <c:pt idx="4">
                  <c:v>10</c:v>
                </c:pt>
                <c:pt idx="5">
                  <c:v>5</c:v>
                </c:pt>
                <c:pt idx="6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AE-4A4F-BEC3-DE07C2A88AD3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05/04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3'!$L$4:$R$4</c:f>
              <c:numCache>
                <c:formatCode>General</c:formatCode>
                <c:ptCount val="7"/>
                <c:pt idx="0">
                  <c:v>12</c:v>
                </c:pt>
                <c:pt idx="1">
                  <c:v>0</c:v>
                </c:pt>
                <c:pt idx="2">
                  <c:v>14</c:v>
                </c:pt>
                <c:pt idx="3">
                  <c:v>19</c:v>
                </c:pt>
                <c:pt idx="4">
                  <c:v>12</c:v>
                </c:pt>
                <c:pt idx="5">
                  <c:v>5</c:v>
                </c:pt>
                <c:pt idx="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AE-4A4F-BEC3-DE07C2A88AD3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06/04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3'!$L$5:$R$5</c:f>
              <c:numCache>
                <c:formatCode>General</c:formatCode>
                <c:ptCount val="7"/>
                <c:pt idx="0">
                  <c:v>12</c:v>
                </c:pt>
                <c:pt idx="1">
                  <c:v>0</c:v>
                </c:pt>
                <c:pt idx="2">
                  <c:v>14</c:v>
                </c:pt>
                <c:pt idx="3">
                  <c:v>19</c:v>
                </c:pt>
                <c:pt idx="4">
                  <c:v>12</c:v>
                </c:pt>
                <c:pt idx="5">
                  <c:v>3</c:v>
                </c:pt>
                <c:pt idx="6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AE-4A4F-BEC3-DE07C2A88AD3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07/04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3'!$L$6:$R$6</c:f>
              <c:numCache>
                <c:formatCode>General</c:formatCode>
                <c:ptCount val="7"/>
                <c:pt idx="0">
                  <c:v>15</c:v>
                </c:pt>
                <c:pt idx="1">
                  <c:v>0</c:v>
                </c:pt>
                <c:pt idx="2">
                  <c:v>13</c:v>
                </c:pt>
                <c:pt idx="3">
                  <c:v>26</c:v>
                </c:pt>
                <c:pt idx="4">
                  <c:v>13</c:v>
                </c:pt>
                <c:pt idx="5">
                  <c:v>7</c:v>
                </c:pt>
                <c:pt idx="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9AE-4A4F-BEC3-DE07C2A88AD3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08/04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3'!$L$7:$R$7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12</c:v>
                </c:pt>
                <c:pt idx="3">
                  <c:v>18</c:v>
                </c:pt>
                <c:pt idx="4">
                  <c:v>16</c:v>
                </c:pt>
                <c:pt idx="5">
                  <c:v>1</c:v>
                </c:pt>
                <c:pt idx="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9AE-4A4F-BEC3-DE07C2A88AD3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09/04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3'!$L$8:$R$8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9AE-4A4F-BEC3-DE07C2A88AD3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10/04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3'!$L$9:$R$9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9AE-4A4F-BEC3-DE07C2A88AD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04/04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3'!$S$3:$T$3</c:f>
              <c:numCache>
                <c:formatCode>General</c:formatCode>
                <c:ptCount val="2"/>
                <c:pt idx="0">
                  <c:v>24</c:v>
                </c:pt>
                <c:pt idx="1">
                  <c:v>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DA-4E21-B454-111E4B97DFAA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05/04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3'!$S$4:$T$4</c:f>
              <c:numCache>
                <c:formatCode>General</c:formatCode>
                <c:ptCount val="2"/>
                <c:pt idx="0">
                  <c:v>31</c:v>
                </c:pt>
                <c:pt idx="1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DA-4E21-B454-111E4B97DFAA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06/04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3'!$S$5:$T$5</c:f>
              <c:numCache>
                <c:formatCode>General</c:formatCode>
                <c:ptCount val="2"/>
                <c:pt idx="0">
                  <c:v>27</c:v>
                </c:pt>
                <c:pt idx="1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DA-4E21-B454-111E4B97DFAA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07/04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3'!$S$6:$T$6</c:f>
              <c:numCache>
                <c:formatCode>General</c:formatCode>
                <c:ptCount val="2"/>
                <c:pt idx="0">
                  <c:v>24</c:v>
                </c:pt>
                <c:pt idx="1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BDA-4E21-B454-111E4B97DFAA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08/04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3'!$S$7:$T$7</c:f>
              <c:numCache>
                <c:formatCode>General</c:formatCode>
                <c:ptCount val="2"/>
                <c:pt idx="0">
                  <c:v>22</c:v>
                </c:pt>
                <c:pt idx="1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BDA-4E21-B454-111E4B97DFAA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09/04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3'!$S$8:$T$8</c:f>
              <c:numCache>
                <c:formatCode>General</c:formatCode>
                <c:ptCount val="2"/>
                <c:pt idx="0">
                  <c:v>22</c:v>
                </c:pt>
                <c:pt idx="1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BDA-4E21-B454-111E4B97DFAA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10/04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3'!$S$9:$T$9</c:f>
              <c:numCache>
                <c:formatCode>General</c:formatCode>
                <c:ptCount val="2"/>
                <c:pt idx="0">
                  <c:v>22</c:v>
                </c:pt>
                <c:pt idx="1">
                  <c:v>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BDA-4E21-B454-111E4B97DFA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46840"/>
        <c:axId val="475844544"/>
      </c:barChart>
      <c:catAx>
        <c:axId val="47584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44544"/>
        <c:crosses val="autoZero"/>
        <c:auto val="1"/>
        <c:lblAlgn val="ctr"/>
        <c:lblOffset val="100"/>
        <c:noMultiLvlLbl val="0"/>
      </c:catAx>
      <c:valAx>
        <c:axId val="4758445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4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04/04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3'!$U$3:$W$3</c:f>
              <c:numCache>
                <c:formatCode>General</c:formatCode>
                <c:ptCount val="3"/>
                <c:pt idx="0">
                  <c:v>2</c:v>
                </c:pt>
                <c:pt idx="1">
                  <c:v>9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12-47F3-8069-EA254D44CAF3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05/04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3'!$U$4:$W$4</c:f>
              <c:numCache>
                <c:formatCode>General</c:formatCode>
                <c:ptCount val="3"/>
                <c:pt idx="0">
                  <c:v>2</c:v>
                </c:pt>
                <c:pt idx="1">
                  <c:v>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12-47F3-8069-EA254D44CAF3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06/04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3'!$U$5:$W$5</c:f>
              <c:numCache>
                <c:formatCode>General</c:formatCode>
                <c:ptCount val="3"/>
                <c:pt idx="0">
                  <c:v>8</c:v>
                </c:pt>
                <c:pt idx="1">
                  <c:v>9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12-47F3-8069-EA254D44CAF3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07/04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3'!$U$6:$W$6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12-47F3-8069-EA254D44CAF3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08/04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3'!$U$7:$W$7</c:f>
              <c:numCache>
                <c:formatCode>General</c:formatCode>
                <c:ptCount val="3"/>
                <c:pt idx="0">
                  <c:v>2</c:v>
                </c:pt>
                <c:pt idx="1">
                  <c:v>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F12-47F3-8069-EA254D44CAF3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09/04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3'!$U$8:$W$8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F12-47F3-8069-EA254D44CAF3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10/04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3'!$U$9:$W$9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F12-47F3-8069-EA254D44CAF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chemeClr val="bg2">
                  <a:lumMod val="5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'Marzo 2022 sem 3'!$C$17:$C$21</c:f>
              <c:numCache>
                <c:formatCode>General</c:formatCode>
                <c:ptCount val="5"/>
                <c:pt idx="0">
                  <c:v>237</c:v>
                </c:pt>
                <c:pt idx="1">
                  <c:v>50</c:v>
                </c:pt>
                <c:pt idx="2">
                  <c:v>393</c:v>
                </c:pt>
                <c:pt idx="3">
                  <c:v>877</c:v>
                </c:pt>
                <c:pt idx="4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6F-43B4-B859-5730DE77F8E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73194752"/>
        <c:axId val="473200000"/>
      </c:barChart>
      <c:catAx>
        <c:axId val="4731947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3200000"/>
        <c:crosses val="autoZero"/>
        <c:auto val="1"/>
        <c:lblAlgn val="ctr"/>
        <c:lblOffset val="100"/>
        <c:noMultiLvlLbl val="0"/>
      </c:catAx>
      <c:valAx>
        <c:axId val="473200000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3194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brindadas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04 al 10 de abril de 2022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877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938D573D-C127-4AD8-9953-260F65946F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0360648"/>
              </p:ext>
            </p:extLst>
          </p:nvPr>
        </p:nvGraphicFramePr>
        <p:xfrm>
          <a:off x="1430907" y="2813538"/>
          <a:ext cx="21522187" cy="9941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15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34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49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49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B8C9C9B4-A065-407D-A0B1-451B39111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225872"/>
              </p:ext>
            </p:extLst>
          </p:nvPr>
        </p:nvGraphicFramePr>
        <p:xfrm>
          <a:off x="2016370" y="2743200"/>
          <a:ext cx="20351261" cy="9988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E00492B5-9A25-4FFE-8368-4F45CBF382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813785"/>
              </p:ext>
            </p:extLst>
          </p:nvPr>
        </p:nvGraphicFramePr>
        <p:xfrm>
          <a:off x="1441873" y="2475947"/>
          <a:ext cx="21500255" cy="10302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93939"/>
              </p:ext>
            </p:extLst>
          </p:nvPr>
        </p:nvGraphicFramePr>
        <p:xfrm>
          <a:off x="1828799" y="2937165"/>
          <a:ext cx="20420219" cy="8451848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04 al 10 de abril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237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475410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04 al 10 de abril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21914"/>
              </p:ext>
            </p:extLst>
          </p:nvPr>
        </p:nvGraphicFramePr>
        <p:xfrm>
          <a:off x="1617785" y="3141785"/>
          <a:ext cx="21148430" cy="897987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04 al 10 de abril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354" y="1545968"/>
            <a:ext cx="491753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393 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02387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04 al 10 de abril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143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72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877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1914524" y="12793920"/>
            <a:ext cx="19981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349723"/>
              </p:ext>
            </p:extLst>
          </p:nvPr>
        </p:nvGraphicFramePr>
        <p:xfrm>
          <a:off x="3705224" y="2596754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04 al 10 de abril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49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>
                <a:solidFill>
                  <a:srgbClr val="7F7F7F"/>
                </a:solidFill>
              </a:rPr>
              <a:t>22 23 03 48 00 Ext. 3227 y 3228</a:t>
            </a:r>
            <a:endParaRPr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>
                <a:solidFill>
                  <a:srgbClr val="7F7F7F"/>
                </a:solidFill>
              </a:rPr>
              <a:t>sis.puebla.gob.mx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>
                <a:solidFill>
                  <a:srgbClr val="7F7F7F"/>
                </a:solidFill>
              </a:rPr>
              <a:t>@IgualdadGobPue</a:t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04 al 10 de abril de 2022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1,606 servicios de atención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237 atenciones en el Centro Integral de Mujeres en Situación de Violencia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50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393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877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49 atenciones psicológicas y jurídicas a mujeres, niñas, niños y adolescentes en el Refugio para Mujeres, sus Hijas e Hijos en Situación de Violencia Extrema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5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7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7" name="Google Shape;97;p2">
            <a:extLst>
              <a:ext uri="{FF2B5EF4-FFF2-40B4-BE49-F238E27FC236}">
                <a16:creationId xmlns:a16="http://schemas.microsoft.com/office/drawing/2014/main" id="{38844E76-02A3-4E70-8E9E-89B54357410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406769" y="10054379"/>
            <a:ext cx="20756984" cy="3239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4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4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4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4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4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4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4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4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4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4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4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4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4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4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4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237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409548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31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029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8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56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103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33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36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9059" y="1149678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28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237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F9D48190-49FF-443D-ADFD-FB476BD77C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9332421"/>
              </p:ext>
            </p:extLst>
          </p:nvPr>
        </p:nvGraphicFramePr>
        <p:xfrm>
          <a:off x="1812321" y="2790092"/>
          <a:ext cx="20759359" cy="9777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50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24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50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AFF92DD-C83A-4700-B728-51C72D6864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897445"/>
              </p:ext>
            </p:extLst>
          </p:nvPr>
        </p:nvGraphicFramePr>
        <p:xfrm>
          <a:off x="1402448" y="3062566"/>
          <a:ext cx="21579104" cy="10039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393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40954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6911" y="3474668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59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3114284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9799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97204" y="352959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990799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5755" y="5990799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6911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63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5755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97204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21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58876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378150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820561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97204" y="6064679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98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973228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6911" y="6064679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61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625351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990779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97" y="1129322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5721" y="1166264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393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3C7815EC-0597-4C00-82EB-143F9B20E3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5619829"/>
              </p:ext>
            </p:extLst>
          </p:nvPr>
        </p:nvGraphicFramePr>
        <p:xfrm>
          <a:off x="1348088" y="2649414"/>
          <a:ext cx="21687824" cy="10128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4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6491287" cy="14465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4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4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4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172</a:t>
            </a: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705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877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5320</TotalTime>
  <Words>1306</Words>
  <Application>Microsoft Office PowerPoint</Application>
  <PresentationFormat>Personalizado</PresentationFormat>
  <Paragraphs>223</Paragraphs>
  <Slides>19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165</cp:revision>
  <dcterms:modified xsi:type="dcterms:W3CDTF">2022-04-11T17:28:12Z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