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F63"/>
    <a:srgbClr val="993366"/>
    <a:srgbClr val="FFC000"/>
    <a:srgbClr val="998BA3"/>
    <a:srgbClr val="54002A"/>
    <a:srgbClr val="9933D9"/>
    <a:srgbClr val="97D9D9"/>
    <a:srgbClr val="5B4F00"/>
    <a:srgbClr val="99A9A3"/>
    <a:srgbClr val="E3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 varScale="1">
        <p:scale>
          <a:sx n="41" d="100"/>
          <a:sy n="41" d="100"/>
        </p:scale>
        <p:origin x="786" y="72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1%20al%2017%20abri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1%20al%2017%20abri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1%20al%2017%20abri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1%20al%2017%20abri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1%20al%2017%20abri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1\Documents\FER\REPORTES%20ATENCI&#211;N\2022\ABRIL\Reporte%20diario%2011%20al%2017%20abri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11/04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3'!$C$3:$I$3</c:f>
              <c:numCache>
                <c:formatCode>General</c:formatCode>
                <c:ptCount val="7"/>
                <c:pt idx="0">
                  <c:v>7</c:v>
                </c:pt>
                <c:pt idx="1">
                  <c:v>1</c:v>
                </c:pt>
                <c:pt idx="2">
                  <c:v>24</c:v>
                </c:pt>
                <c:pt idx="3">
                  <c:v>7</c:v>
                </c:pt>
                <c:pt idx="4">
                  <c:v>11</c:v>
                </c:pt>
                <c:pt idx="5">
                  <c:v>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F9-44EA-AADF-4C17D4782B97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12/04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3'!$C$4:$I$4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19</c:v>
                </c:pt>
                <c:pt idx="3">
                  <c:v>8</c:v>
                </c:pt>
                <c:pt idx="4">
                  <c:v>3</c:v>
                </c:pt>
                <c:pt idx="5">
                  <c:v>0</c:v>
                </c:pt>
                <c:pt idx="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F9-44EA-AADF-4C17D4782B97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13/04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3'!$C$5:$I$5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19</c:v>
                </c:pt>
                <c:pt idx="3">
                  <c:v>10</c:v>
                </c:pt>
                <c:pt idx="4">
                  <c:v>6</c:v>
                </c:pt>
                <c:pt idx="5">
                  <c:v>1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F9-44EA-AADF-4C17D4782B97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14/04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3'!$C$6:$I$6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F9-44EA-AADF-4C17D4782B97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15/04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3'!$C$7:$I$7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F9-44EA-AADF-4C17D4782B97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16/04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0F9-44EA-AADF-4C17D4782B97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17/04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'Marzo 2022 sem 3'!$C$9:$I$9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F9-44EA-AADF-4C17D4782B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702312"/>
        <c:axId val="474703952"/>
      </c:barChart>
      <c:catAx>
        <c:axId val="474702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4703952"/>
        <c:crosses val="autoZero"/>
        <c:auto val="1"/>
        <c:lblAlgn val="ctr"/>
        <c:lblOffset val="100"/>
        <c:noMultiLvlLbl val="0"/>
      </c:catAx>
      <c:valAx>
        <c:axId val="4747039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4702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11/04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3'!$J$3:$K$3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B5-492A-AFBE-7C4A4BE54851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12/04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3'!$J$4:$K$4</c:f>
              <c:numCache>
                <c:formatCode>General</c:formatCode>
                <c:ptCount val="2"/>
                <c:pt idx="0">
                  <c:v>3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B5-492A-AFBE-7C4A4BE54851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13/04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3'!$J$5:$K$5</c:f>
              <c:numCache>
                <c:formatCode>General</c:formatCode>
                <c:ptCount val="2"/>
                <c:pt idx="0">
                  <c:v>1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B5-492A-AFBE-7C4A4BE54851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14/04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B5-492A-AFBE-7C4A4BE54851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15/04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B5-492A-AFBE-7C4A4BE54851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16/04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8B5-492A-AFBE-7C4A4BE54851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17/04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'Marzo 2022 sem 3'!$J$9:$K$9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8B5-492A-AFBE-7C4A4BE548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86856"/>
        <c:axId val="475894072"/>
      </c:barChart>
      <c:catAx>
        <c:axId val="475886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94072"/>
        <c:crosses val="autoZero"/>
        <c:auto val="1"/>
        <c:lblAlgn val="ctr"/>
        <c:lblOffset val="100"/>
        <c:noMultiLvlLbl val="0"/>
      </c:catAx>
      <c:valAx>
        <c:axId val="475894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8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11/04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3'!$L$3:$R$3</c:f>
              <c:numCache>
                <c:formatCode>General</c:formatCode>
                <c:ptCount val="7"/>
                <c:pt idx="0">
                  <c:v>13</c:v>
                </c:pt>
                <c:pt idx="1">
                  <c:v>0</c:v>
                </c:pt>
                <c:pt idx="2">
                  <c:v>13</c:v>
                </c:pt>
                <c:pt idx="3">
                  <c:v>21</c:v>
                </c:pt>
                <c:pt idx="4">
                  <c:v>13</c:v>
                </c:pt>
                <c:pt idx="5">
                  <c:v>5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C-418E-A036-C0E4C0389DF1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12/04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3'!$L$4:$R$4</c:f>
              <c:numCache>
                <c:formatCode>General</c:formatCode>
                <c:ptCount val="7"/>
                <c:pt idx="0">
                  <c:v>7</c:v>
                </c:pt>
                <c:pt idx="1">
                  <c:v>0</c:v>
                </c:pt>
                <c:pt idx="2">
                  <c:v>25</c:v>
                </c:pt>
                <c:pt idx="3">
                  <c:v>25</c:v>
                </c:pt>
                <c:pt idx="4">
                  <c:v>12</c:v>
                </c:pt>
                <c:pt idx="5">
                  <c:v>2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8C-418E-A036-C0E4C0389DF1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13/04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3'!$L$5:$R$5</c:f>
              <c:numCache>
                <c:formatCode>General</c:formatCode>
                <c:ptCount val="7"/>
                <c:pt idx="0">
                  <c:v>12</c:v>
                </c:pt>
                <c:pt idx="1">
                  <c:v>0</c:v>
                </c:pt>
                <c:pt idx="2">
                  <c:v>16</c:v>
                </c:pt>
                <c:pt idx="3">
                  <c:v>22</c:v>
                </c:pt>
                <c:pt idx="4">
                  <c:v>11</c:v>
                </c:pt>
                <c:pt idx="5">
                  <c:v>3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8C-418E-A036-C0E4C0389DF1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14/04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8C-418E-A036-C0E4C0389DF1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15/04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8C-418E-A036-C0E4C0389DF1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16/04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78C-418E-A036-C0E4C0389DF1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17/04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'Marzo 2022 sem 3'!$L$9:$R$9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78C-418E-A036-C0E4C0389D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11/04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3'!$S$3:$T$3</c:f>
              <c:numCache>
                <c:formatCode>General</c:formatCode>
                <c:ptCount val="2"/>
                <c:pt idx="0">
                  <c:v>29</c:v>
                </c:pt>
                <c:pt idx="1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48-486A-82DC-73EE723703F5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12/04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3'!$S$4:$T$4</c:f>
              <c:numCache>
                <c:formatCode>General</c:formatCode>
                <c:ptCount val="2"/>
                <c:pt idx="0">
                  <c:v>16</c:v>
                </c:pt>
                <c:pt idx="1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48-486A-82DC-73EE723703F5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13/04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3'!$S$5:$T$5</c:f>
              <c:numCache>
                <c:formatCode>General</c:formatCode>
                <c:ptCount val="2"/>
                <c:pt idx="0">
                  <c:v>28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48-486A-82DC-73EE723703F5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14/04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3'!$S$6:$T$6</c:f>
              <c:numCache>
                <c:formatCode>General</c:formatCode>
                <c:ptCount val="2"/>
                <c:pt idx="0">
                  <c:v>24</c:v>
                </c:pt>
                <c:pt idx="1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48-486A-82DC-73EE723703F5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15/04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3'!$S$7:$T$7</c:f>
              <c:numCache>
                <c:formatCode>General</c:formatCode>
                <c:ptCount val="2"/>
                <c:pt idx="0">
                  <c:v>19</c:v>
                </c:pt>
                <c:pt idx="1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48-486A-82DC-73EE723703F5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16/04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3'!$S$8:$T$8</c:f>
              <c:numCache>
                <c:formatCode>General</c:formatCode>
                <c:ptCount val="2"/>
                <c:pt idx="0">
                  <c:v>21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48-486A-82DC-73EE723703F5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17/04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'Marzo 2022 sem 3'!$S$9:$T$9</c:f>
              <c:numCache>
                <c:formatCode>General</c:formatCode>
                <c:ptCount val="2"/>
                <c:pt idx="0">
                  <c:v>26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D48-486A-82DC-73EE723703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5846840"/>
        <c:axId val="475844544"/>
      </c:barChart>
      <c:catAx>
        <c:axId val="47584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5844544"/>
        <c:crosses val="autoZero"/>
        <c:auto val="1"/>
        <c:lblAlgn val="ctr"/>
        <c:lblOffset val="100"/>
        <c:noMultiLvlLbl val="0"/>
      </c:catAx>
      <c:valAx>
        <c:axId val="475844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584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'Marzo 2022 sem 3'!$B$3</c:f>
              <c:strCache>
                <c:ptCount val="1"/>
                <c:pt idx="0">
                  <c:v>Lunes
11/04</c:v>
                </c:pt>
              </c:strCache>
            </c:strRef>
          </c:tx>
          <c:spPr>
            <a:solidFill>
              <a:srgbClr val="E3DFE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3'!$U$3:$W$3</c:f>
              <c:numCache>
                <c:formatCode>General</c:formatCode>
                <c:ptCount val="3"/>
                <c:pt idx="0">
                  <c:v>0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2C-4278-A167-A1B8539CF0E0}"/>
            </c:ext>
          </c:extLst>
        </c:ser>
        <c:ser>
          <c:idx val="1"/>
          <c:order val="1"/>
          <c:tx>
            <c:strRef>
              <c:f>'Marzo 2022 sem 3'!$B$4</c:f>
              <c:strCache>
                <c:ptCount val="1"/>
                <c:pt idx="0">
                  <c:v>Martes
12/04</c:v>
                </c:pt>
              </c:strCache>
            </c:strRef>
          </c:tx>
          <c:spPr>
            <a:solidFill>
              <a:srgbClr val="540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3'!$U$4:$W$4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2C-4278-A167-A1B8539CF0E0}"/>
            </c:ext>
          </c:extLst>
        </c:ser>
        <c:ser>
          <c:idx val="2"/>
          <c:order val="2"/>
          <c:tx>
            <c:strRef>
              <c:f>'Marzo 2022 sem 3'!$B$5</c:f>
              <c:strCache>
                <c:ptCount val="1"/>
                <c:pt idx="0">
                  <c:v>Miércoles
13/04</c:v>
                </c:pt>
              </c:strCache>
            </c:strRef>
          </c:tx>
          <c:spPr>
            <a:solidFill>
              <a:srgbClr val="998B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3'!$U$5:$W$5</c:f>
              <c:numCache>
                <c:formatCode>General</c:formatCode>
                <c:ptCount val="3"/>
                <c:pt idx="0">
                  <c:v>1</c:v>
                </c:pt>
                <c:pt idx="1">
                  <c:v>14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2C-4278-A167-A1B8539CF0E0}"/>
            </c:ext>
          </c:extLst>
        </c:ser>
        <c:ser>
          <c:idx val="3"/>
          <c:order val="3"/>
          <c:tx>
            <c:strRef>
              <c:f>'Marzo 2022 sem 3'!$B$6</c:f>
              <c:strCache>
                <c:ptCount val="1"/>
                <c:pt idx="0">
                  <c:v>Jueves
14/04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3'!$U$6:$W$6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2C-4278-A167-A1B8539CF0E0}"/>
            </c:ext>
          </c:extLst>
        </c:ser>
        <c:ser>
          <c:idx val="4"/>
          <c:order val="4"/>
          <c:tx>
            <c:strRef>
              <c:f>'Marzo 2022 sem 3'!$B$7</c:f>
              <c:strCache>
                <c:ptCount val="1"/>
                <c:pt idx="0">
                  <c:v>Viernes
15/04</c:v>
                </c:pt>
              </c:strCache>
            </c:strRef>
          </c:tx>
          <c:spPr>
            <a:solidFill>
              <a:srgbClr val="5B4F6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3'!$U$7:$W$7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2C-4278-A167-A1B8539CF0E0}"/>
            </c:ext>
          </c:extLst>
        </c:ser>
        <c:ser>
          <c:idx val="5"/>
          <c:order val="5"/>
          <c:tx>
            <c:strRef>
              <c:f>'Marzo 2022 sem 3'!$B$8</c:f>
              <c:strCache>
                <c:ptCount val="1"/>
                <c:pt idx="0">
                  <c:v>Sábado
16/04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2C-4278-A167-A1B8539CF0E0}"/>
            </c:ext>
          </c:extLst>
        </c:ser>
        <c:ser>
          <c:idx val="6"/>
          <c:order val="6"/>
          <c:tx>
            <c:strRef>
              <c:f>'Marzo 2022 sem 3'!$B$9</c:f>
              <c:strCache>
                <c:ptCount val="1"/>
                <c:pt idx="0">
                  <c:v>Domingo
17/04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'Marzo 2022 sem 3'!$U$9:$W$9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2C-4278-A167-A1B8539CF0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7630088"/>
        <c:axId val="547622216"/>
      </c:barChart>
      <c:catAx>
        <c:axId val="5476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547622216"/>
        <c:crosses val="autoZero"/>
        <c:auto val="1"/>
        <c:lblAlgn val="ctr"/>
        <c:lblOffset val="100"/>
        <c:noMultiLvlLbl val="0"/>
      </c:catAx>
      <c:valAx>
        <c:axId val="547622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76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delle Sans Light" panose="02000503000000020004" pitchFamily="50" charset="0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chemeClr val="bg2">
                  <a:lumMod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elle Sans Light" panose="02000503000000020004" pitchFamily="50" charset="0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'Marzo 2022 sem 3'!$B$17:$B$21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'Marzo 2022 sem 3'!$C$17:$C$21</c:f>
              <c:numCache>
                <c:formatCode>General</c:formatCode>
                <c:ptCount val="5"/>
                <c:pt idx="0">
                  <c:v>191</c:v>
                </c:pt>
                <c:pt idx="1">
                  <c:v>35</c:v>
                </c:pt>
                <c:pt idx="2">
                  <c:v>255</c:v>
                </c:pt>
                <c:pt idx="3">
                  <c:v>922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B-48FD-9A7C-3CD13D172F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194752"/>
        <c:axId val="473200000"/>
      </c:barChart>
      <c:catAx>
        <c:axId val="4731947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delle Sans Light" panose="02000503000000020004" pitchFamily="50" charset="0"/>
                <a:ea typeface="+mn-ea"/>
                <a:cs typeface="+mn-cs"/>
              </a:defRPr>
            </a:pPr>
            <a:endParaRPr lang="es-MX"/>
          </a:p>
        </c:txPr>
        <c:crossAx val="473200000"/>
        <c:crosses val="autoZero"/>
        <c:auto val="1"/>
        <c:lblAlgn val="ctr"/>
        <c:lblOffset val="100"/>
        <c:noMultiLvlLbl val="0"/>
      </c:catAx>
      <c:valAx>
        <c:axId val="473200000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319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delle Sans Light" panose="02000503000000020004" pitchFamily="50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brindadas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11 al 17 de abril de 2022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922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38D573D-C127-4AD8-9953-260F65946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221211"/>
              </p:ext>
            </p:extLst>
          </p:nvPr>
        </p:nvGraphicFramePr>
        <p:xfrm>
          <a:off x="1703329" y="2383859"/>
          <a:ext cx="20977342" cy="1023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8C9C9B4-A065-407D-A0B1-451B39111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380883"/>
              </p:ext>
            </p:extLst>
          </p:nvPr>
        </p:nvGraphicFramePr>
        <p:xfrm>
          <a:off x="1738499" y="2429471"/>
          <a:ext cx="20907003" cy="1020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E00492B5-9A25-4FFE-8368-4F45CBF38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552695"/>
              </p:ext>
            </p:extLst>
          </p:nvPr>
        </p:nvGraphicFramePr>
        <p:xfrm>
          <a:off x="1512968" y="2383859"/>
          <a:ext cx="21358064" cy="10718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427"/>
              </p:ext>
            </p:extLst>
          </p:nvPr>
        </p:nvGraphicFramePr>
        <p:xfrm>
          <a:off x="1828799" y="2937165"/>
          <a:ext cx="20420219" cy="8451848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11 al 17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6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3 días de la semana, debido a que los días jueves y viernes fueron inhábiles, así como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82953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11 al 17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CF905E-D5E8-45BA-81C2-CF5CFF55C776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3 días de la semana, debido a que los días jueves y viernes fueron inhábiles, así como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69619"/>
              </p:ext>
            </p:extLst>
          </p:nvPr>
        </p:nvGraphicFramePr>
        <p:xfrm>
          <a:off x="1617785" y="3141785"/>
          <a:ext cx="21148430" cy="897987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11 al 17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18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2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255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0CB8ED-D7CA-4A8B-9241-2799E748FD8E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3 días de la semana, debido a que los días jueves y viernes fueron inhábiles, así como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31009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11 al 17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29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143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922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1914524" y="12793920"/>
            <a:ext cx="1998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11899"/>
              </p:ext>
            </p:extLst>
          </p:nvPr>
        </p:nvGraphicFramePr>
        <p:xfrm>
          <a:off x="3705224" y="2596754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11 al 17 de abril de 2022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8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2A84AF-7DD6-49CE-9C47-0658A610E1D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3 días de la semana, debido a que los días jueves y viernes fueron inhábiles, así como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>
                <a:solidFill>
                  <a:srgbClr val="7F7F7F"/>
                </a:solidFill>
              </a:rPr>
              <a:t>22 23 03 48 00 Ext. 3227 y 3228</a:t>
            </a:r>
            <a:endParaRPr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>
                <a:solidFill>
                  <a:srgbClr val="7F7F7F"/>
                </a:solidFill>
              </a:rPr>
              <a:t>sis.puebla.gob.mx</a:t>
            </a:r>
            <a:endParaRPr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>
                <a:solidFill>
                  <a:srgbClr val="7F7F7F"/>
                </a:solidFill>
              </a:rPr>
              <a:t>@IgualdadGobPue</a:t>
            </a:r>
            <a:endParaRPr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11 al 17 de abril de 2022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1,435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191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35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255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922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32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 Para el presente reporte, se consideraron los días lunes, martes y miércoles toda vez que jueves y viernes fueron inhábiles.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191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62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25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9059" y="1149678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191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F9D48190-49FF-443D-ADFD-FB476BD77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53089"/>
              </p:ext>
            </p:extLst>
          </p:nvPr>
        </p:nvGraphicFramePr>
        <p:xfrm>
          <a:off x="1934999" y="2663987"/>
          <a:ext cx="20514003" cy="10043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35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35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FF92DD-C83A-4700-B728-51C72D686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726268"/>
              </p:ext>
            </p:extLst>
          </p:nvPr>
        </p:nvGraphicFramePr>
        <p:xfrm>
          <a:off x="1906105" y="2383859"/>
          <a:ext cx="20571790" cy="10300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255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409548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08691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915816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32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44192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990799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36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82339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89727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588741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378150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820561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68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973228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064679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54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625351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990753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293198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6626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255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7815EC-0597-4C00-82EB-143F9B20E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384936"/>
              </p:ext>
            </p:extLst>
          </p:nvPr>
        </p:nvGraphicFramePr>
        <p:xfrm>
          <a:off x="1812321" y="2383859"/>
          <a:ext cx="20759359" cy="1071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4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6491287" cy="14465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4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4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163</a:t>
            </a: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759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922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5468</TotalTime>
  <Words>1373</Words>
  <Application>Microsoft Office PowerPoint</Application>
  <PresentationFormat>Personalizado</PresentationFormat>
  <Paragraphs>223</Paragraphs>
  <Slides>19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175</cp:revision>
  <dcterms:modified xsi:type="dcterms:W3CDTF">2022-04-18T21:24:13Z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