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858000" cy="9144000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4F63"/>
    <a:srgbClr val="993366"/>
    <a:srgbClr val="FFC000"/>
    <a:srgbClr val="998BA3"/>
    <a:srgbClr val="54002A"/>
    <a:srgbClr val="9933D9"/>
    <a:srgbClr val="97D9D9"/>
    <a:srgbClr val="5B4F00"/>
    <a:srgbClr val="99A9A3"/>
    <a:srgbClr val="E3D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41" d="100"/>
          <a:sy n="41" d="100"/>
        </p:scale>
        <p:origin x="66" y="72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ABRIL\Reporte%20diario%2025%20al%2001%20de%20may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ABRIL\Reporte%20diario%2025%20al%2001%20de%20may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ABRIL\Reporte%20diario%2025%20al%2001%20de%20may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ABRIL\Reporte%20diario%2025%20al%2001%20de%20may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ABRIL\Reporte%20diario%2025%20al%2001%20de%20may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ABRIL\Reporte%20diario%2025%20al%2001%20de%20may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25/04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3'!$C$3:$I$3</c:f>
              <c:numCache>
                <c:formatCode>General</c:formatCode>
                <c:ptCount val="7"/>
                <c:pt idx="0">
                  <c:v>4</c:v>
                </c:pt>
                <c:pt idx="1">
                  <c:v>0</c:v>
                </c:pt>
                <c:pt idx="2">
                  <c:v>22</c:v>
                </c:pt>
                <c:pt idx="3">
                  <c:v>12</c:v>
                </c:pt>
                <c:pt idx="4">
                  <c:v>5</c:v>
                </c:pt>
                <c:pt idx="5">
                  <c:v>0</c:v>
                </c:pt>
                <c:pt idx="6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FB-4755-8473-239CDC63D791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26/04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3'!$C$4:$I$4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12</c:v>
                </c:pt>
                <c:pt idx="3">
                  <c:v>5</c:v>
                </c:pt>
                <c:pt idx="4">
                  <c:v>2</c:v>
                </c:pt>
                <c:pt idx="5">
                  <c:v>2</c:v>
                </c:pt>
                <c:pt idx="6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FB-4755-8473-239CDC63D791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27/04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3'!$C$5:$I$5</c:f>
              <c:numCache>
                <c:formatCode>General</c:formatCode>
                <c:ptCount val="7"/>
                <c:pt idx="0">
                  <c:v>4</c:v>
                </c:pt>
                <c:pt idx="1">
                  <c:v>0</c:v>
                </c:pt>
                <c:pt idx="2">
                  <c:v>17</c:v>
                </c:pt>
                <c:pt idx="3">
                  <c:v>6</c:v>
                </c:pt>
                <c:pt idx="4">
                  <c:v>6</c:v>
                </c:pt>
                <c:pt idx="5">
                  <c:v>0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FB-4755-8473-239CDC63D791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28/04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3'!$C$6:$I$6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19</c:v>
                </c:pt>
                <c:pt idx="3">
                  <c:v>4</c:v>
                </c:pt>
                <c:pt idx="4">
                  <c:v>6</c:v>
                </c:pt>
                <c:pt idx="5">
                  <c:v>0</c:v>
                </c:pt>
                <c:pt idx="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FB-4755-8473-239CDC63D791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29/04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3'!$C$7:$I$7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20</c:v>
                </c:pt>
                <c:pt idx="3">
                  <c:v>4</c:v>
                </c:pt>
                <c:pt idx="4">
                  <c:v>6</c:v>
                </c:pt>
                <c:pt idx="5">
                  <c:v>1</c:v>
                </c:pt>
                <c:pt idx="6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FB-4755-8473-239CDC63D791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30/04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7FB-4755-8473-239CDC63D791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01/05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7FB-4755-8473-239CDC63D79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4702312"/>
        <c:axId val="474703952"/>
      </c:barChart>
      <c:catAx>
        <c:axId val="474702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4703952"/>
        <c:crosses val="autoZero"/>
        <c:auto val="1"/>
        <c:lblAlgn val="ctr"/>
        <c:lblOffset val="100"/>
        <c:noMultiLvlLbl val="0"/>
      </c:catAx>
      <c:valAx>
        <c:axId val="4747039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4702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25/04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3'!$J$3:$K$3</c:f>
              <c:numCache>
                <c:formatCode>General</c:formatCode>
                <c:ptCount val="2"/>
                <c:pt idx="0">
                  <c:v>4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F2-443F-B113-04592C17DA5E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26/04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3'!$J$4:$K$4</c:f>
              <c:numCache>
                <c:formatCode>General</c:formatCode>
                <c:ptCount val="2"/>
                <c:pt idx="0">
                  <c:v>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F2-443F-B113-04592C17DA5E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27/04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3'!$J$5:$K$5</c:f>
              <c:numCache>
                <c:formatCode>General</c:formatCode>
                <c:ptCount val="2"/>
                <c:pt idx="0">
                  <c:v>1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F2-443F-B113-04592C17DA5E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28/04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3'!$J$6:$K$6</c:f>
              <c:numCache>
                <c:formatCode>General</c:formatCode>
                <c:ptCount val="2"/>
                <c:pt idx="0">
                  <c:v>2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BF2-443F-B113-04592C17DA5E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29/04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3'!$J$7:$K$7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F2-443F-B113-04592C17DA5E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30/04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BF2-443F-B113-04592C17DA5E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01/05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BF2-443F-B113-04592C17DA5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86856"/>
        <c:axId val="475894072"/>
      </c:barChart>
      <c:catAx>
        <c:axId val="475886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94072"/>
        <c:crosses val="autoZero"/>
        <c:auto val="1"/>
        <c:lblAlgn val="ctr"/>
        <c:lblOffset val="100"/>
        <c:noMultiLvlLbl val="0"/>
      </c:catAx>
      <c:valAx>
        <c:axId val="4758940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86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25/04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3'!$L$3:$R$3</c:f>
              <c:numCache>
                <c:formatCode>General</c:formatCode>
                <c:ptCount val="7"/>
                <c:pt idx="0">
                  <c:v>9</c:v>
                </c:pt>
                <c:pt idx="1">
                  <c:v>0</c:v>
                </c:pt>
                <c:pt idx="2">
                  <c:v>20</c:v>
                </c:pt>
                <c:pt idx="3">
                  <c:v>22</c:v>
                </c:pt>
                <c:pt idx="4">
                  <c:v>10</c:v>
                </c:pt>
                <c:pt idx="5">
                  <c:v>2</c:v>
                </c:pt>
                <c:pt idx="6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2D-41CE-BBCA-B03E818A69C6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26/04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3'!$L$4:$R$4</c:f>
              <c:numCache>
                <c:formatCode>General</c:formatCode>
                <c:ptCount val="7"/>
                <c:pt idx="0">
                  <c:v>16</c:v>
                </c:pt>
                <c:pt idx="1">
                  <c:v>0</c:v>
                </c:pt>
                <c:pt idx="2">
                  <c:v>22</c:v>
                </c:pt>
                <c:pt idx="3">
                  <c:v>24</c:v>
                </c:pt>
                <c:pt idx="4">
                  <c:v>13</c:v>
                </c:pt>
                <c:pt idx="5">
                  <c:v>2</c:v>
                </c:pt>
                <c:pt idx="6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2D-41CE-BBCA-B03E818A69C6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27/04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3'!$L$5:$R$5</c:f>
              <c:numCache>
                <c:formatCode>General</c:formatCode>
                <c:ptCount val="7"/>
                <c:pt idx="0">
                  <c:v>15</c:v>
                </c:pt>
                <c:pt idx="1">
                  <c:v>0</c:v>
                </c:pt>
                <c:pt idx="2">
                  <c:v>20</c:v>
                </c:pt>
                <c:pt idx="3">
                  <c:v>20</c:v>
                </c:pt>
                <c:pt idx="4">
                  <c:v>5</c:v>
                </c:pt>
                <c:pt idx="5">
                  <c:v>2</c:v>
                </c:pt>
                <c:pt idx="6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2D-41CE-BBCA-B03E818A69C6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28/04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3'!$L$6:$R$6</c:f>
              <c:numCache>
                <c:formatCode>General</c:formatCode>
                <c:ptCount val="7"/>
                <c:pt idx="0">
                  <c:v>17</c:v>
                </c:pt>
                <c:pt idx="1">
                  <c:v>0</c:v>
                </c:pt>
                <c:pt idx="2">
                  <c:v>17</c:v>
                </c:pt>
                <c:pt idx="3">
                  <c:v>26</c:v>
                </c:pt>
                <c:pt idx="4">
                  <c:v>11</c:v>
                </c:pt>
                <c:pt idx="5">
                  <c:v>3</c:v>
                </c:pt>
                <c:pt idx="6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C2D-41CE-BBCA-B03E818A69C6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29/04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3'!$L$7:$R$7</c:f>
              <c:numCache>
                <c:formatCode>General</c:formatCode>
                <c:ptCount val="7"/>
                <c:pt idx="0">
                  <c:v>8</c:v>
                </c:pt>
                <c:pt idx="1">
                  <c:v>0</c:v>
                </c:pt>
                <c:pt idx="2">
                  <c:v>12</c:v>
                </c:pt>
                <c:pt idx="3">
                  <c:v>23</c:v>
                </c:pt>
                <c:pt idx="4">
                  <c:v>5</c:v>
                </c:pt>
                <c:pt idx="5">
                  <c:v>0</c:v>
                </c:pt>
                <c:pt idx="6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C2D-41CE-BBCA-B03E818A69C6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30/04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3'!$L$8:$R$8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C2D-41CE-BBCA-B03E818A69C6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01/05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3'!$L$9:$R$9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C2D-41CE-BBCA-B03E818A69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25/04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3'!$S$3:$T$3</c:f>
              <c:numCache>
                <c:formatCode>General</c:formatCode>
                <c:ptCount val="2"/>
                <c:pt idx="0">
                  <c:v>22</c:v>
                </c:pt>
                <c:pt idx="1">
                  <c:v>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CB-466C-AFA6-73AC43660317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26/04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3'!$S$4:$T$4</c:f>
              <c:numCache>
                <c:formatCode>General</c:formatCode>
                <c:ptCount val="2"/>
                <c:pt idx="0">
                  <c:v>20</c:v>
                </c:pt>
                <c:pt idx="1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CB-466C-AFA6-73AC43660317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27/04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3'!$S$5:$T$5</c:f>
              <c:numCache>
                <c:formatCode>General</c:formatCode>
                <c:ptCount val="2"/>
                <c:pt idx="0">
                  <c:v>21</c:v>
                </c:pt>
                <c:pt idx="1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CB-466C-AFA6-73AC43660317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28/04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3'!$S$6:$T$6</c:f>
              <c:numCache>
                <c:formatCode>General</c:formatCode>
                <c:ptCount val="2"/>
                <c:pt idx="0">
                  <c:v>28</c:v>
                </c:pt>
                <c:pt idx="1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CCB-466C-AFA6-73AC43660317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29/04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3'!$S$7:$T$7</c:f>
              <c:numCache>
                <c:formatCode>General</c:formatCode>
                <c:ptCount val="2"/>
                <c:pt idx="0">
                  <c:v>28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CB-466C-AFA6-73AC43660317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30/04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3'!$S$8:$T$8</c:f>
              <c:numCache>
                <c:formatCode>General</c:formatCode>
                <c:ptCount val="2"/>
                <c:pt idx="0">
                  <c:v>14</c:v>
                </c:pt>
                <c:pt idx="1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CCB-466C-AFA6-73AC43660317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01/05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3'!$S$9:$T$9</c:f>
              <c:numCache>
                <c:formatCode>General</c:formatCode>
                <c:ptCount val="2"/>
                <c:pt idx="0">
                  <c:v>30</c:v>
                </c:pt>
                <c:pt idx="1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CCB-466C-AFA6-73AC4366031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46840"/>
        <c:axId val="475844544"/>
      </c:barChart>
      <c:catAx>
        <c:axId val="47584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44544"/>
        <c:crosses val="autoZero"/>
        <c:auto val="1"/>
        <c:lblAlgn val="ctr"/>
        <c:lblOffset val="100"/>
        <c:noMultiLvlLbl val="0"/>
      </c:catAx>
      <c:valAx>
        <c:axId val="4758445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4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25/04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3'!$U$3:$W$3</c:f>
              <c:numCache>
                <c:formatCode>General</c:formatCode>
                <c:ptCount val="3"/>
                <c:pt idx="0">
                  <c:v>5</c:v>
                </c:pt>
                <c:pt idx="1">
                  <c:v>9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F7-4ECE-BBAA-5F17AC39ED1E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26/04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3'!$U$4:$W$4</c:f>
              <c:numCache>
                <c:formatCode>General</c:formatCode>
                <c:ptCount val="3"/>
                <c:pt idx="0">
                  <c:v>2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F7-4ECE-BBAA-5F17AC39ED1E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27/04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3'!$U$5:$W$5</c:f>
              <c:numCache>
                <c:formatCode>General</c:formatCode>
                <c:ptCount val="3"/>
                <c:pt idx="0">
                  <c:v>11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F7-4ECE-BBAA-5F17AC39ED1E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28/04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3'!$U$6:$W$6</c:f>
              <c:numCache>
                <c:formatCode>General</c:formatCode>
                <c:ptCount val="3"/>
                <c:pt idx="0">
                  <c:v>2</c:v>
                </c:pt>
                <c:pt idx="1">
                  <c:v>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6F7-4ECE-BBAA-5F17AC39ED1E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29/04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3'!$U$7:$W$7</c:f>
              <c:numCache>
                <c:formatCode>General</c:formatCode>
                <c:ptCount val="3"/>
                <c:pt idx="0">
                  <c:v>0</c:v>
                </c:pt>
                <c:pt idx="1">
                  <c:v>12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6F7-4ECE-BBAA-5F17AC39ED1E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30/04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3'!$U$8:$W$8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6F7-4ECE-BBAA-5F17AC39ED1E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01/05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3'!$U$9:$W$9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6F7-4ECE-BBAA-5F17AC39ED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chemeClr val="bg2">
                  <a:lumMod val="5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'Marzo 2022 sem 3'!$C$17:$C$21</c:f>
              <c:numCache>
                <c:formatCode>General</c:formatCode>
                <c:ptCount val="5"/>
                <c:pt idx="0">
                  <c:v>254</c:v>
                </c:pt>
                <c:pt idx="1">
                  <c:v>40</c:v>
                </c:pt>
                <c:pt idx="2">
                  <c:v>407</c:v>
                </c:pt>
                <c:pt idx="3">
                  <c:v>826</c:v>
                </c:pt>
                <c:pt idx="4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6-4733-811B-93DB217A3B2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73194752"/>
        <c:axId val="473200000"/>
      </c:barChart>
      <c:catAx>
        <c:axId val="4731947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3200000"/>
        <c:crosses val="autoZero"/>
        <c:auto val="1"/>
        <c:lblAlgn val="ctr"/>
        <c:lblOffset val="100"/>
        <c:noMultiLvlLbl val="0"/>
      </c:catAx>
      <c:valAx>
        <c:axId val="473200000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319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brindadas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25 de abril al 01 de mayo de 2022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826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938D573D-C127-4AD8-9953-260F65946F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921270"/>
              </p:ext>
            </p:extLst>
          </p:nvPr>
        </p:nvGraphicFramePr>
        <p:xfrm>
          <a:off x="1765429" y="2813538"/>
          <a:ext cx="20853143" cy="9941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20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29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49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49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B8C9C9B4-A065-407D-A0B1-451B39111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933594"/>
              </p:ext>
            </p:extLst>
          </p:nvPr>
        </p:nvGraphicFramePr>
        <p:xfrm>
          <a:off x="1735707" y="3001108"/>
          <a:ext cx="20912587" cy="9542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E00492B5-9A25-4FFE-8368-4F45CBF382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7452644"/>
              </p:ext>
            </p:extLst>
          </p:nvPr>
        </p:nvGraphicFramePr>
        <p:xfrm>
          <a:off x="2199183" y="2475947"/>
          <a:ext cx="19985635" cy="1041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041002"/>
              </p:ext>
            </p:extLst>
          </p:nvPr>
        </p:nvGraphicFramePr>
        <p:xfrm>
          <a:off x="1828799" y="2937165"/>
          <a:ext cx="20420219" cy="8451848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25 de abril al 01 de mayo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254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330123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25 de abril al 01 de mayo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267280"/>
              </p:ext>
            </p:extLst>
          </p:nvPr>
        </p:nvGraphicFramePr>
        <p:xfrm>
          <a:off x="1617785" y="3141785"/>
          <a:ext cx="21148430" cy="897987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25 de abril al 01 de mayo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407 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403580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25 de abril al 01 de mayo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134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826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1914524" y="12793920"/>
            <a:ext cx="19981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637297"/>
              </p:ext>
            </p:extLst>
          </p:nvPr>
        </p:nvGraphicFramePr>
        <p:xfrm>
          <a:off x="3705224" y="2596754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25 de abril al 01 de mayo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49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>
                <a:solidFill>
                  <a:srgbClr val="7F7F7F"/>
                </a:solidFill>
              </a:rPr>
              <a:t>22 23 03 48 00 Ext. 3227 y 3228</a:t>
            </a:r>
            <a:endParaRPr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>
                <a:solidFill>
                  <a:srgbClr val="7F7F7F"/>
                </a:solidFill>
              </a:rPr>
              <a:t>sis.puebla.gob.mx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>
                <a:solidFill>
                  <a:srgbClr val="7F7F7F"/>
                </a:solidFill>
              </a:rPr>
              <a:t>@IgualdadGobPue</a:t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25 de abril al 01 de mayo de 2022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1,576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254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40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407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826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49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0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566" y="10662749"/>
            <a:ext cx="21066160" cy="25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254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19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90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31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25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9059" y="1149678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86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254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F9D48190-49FF-443D-ADFD-FB476BD77C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774036"/>
              </p:ext>
            </p:extLst>
          </p:nvPr>
        </p:nvGraphicFramePr>
        <p:xfrm>
          <a:off x="2105397" y="2860431"/>
          <a:ext cx="20173206" cy="9472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atenciones:40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11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40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AFF92DD-C83A-4700-B728-51C72D6864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6038039"/>
              </p:ext>
            </p:extLst>
          </p:nvPr>
        </p:nvGraphicFramePr>
        <p:xfrm>
          <a:off x="1695090" y="2883878"/>
          <a:ext cx="20993820" cy="9612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407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409548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08691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915816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65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44192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44192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990799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990799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82339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89727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44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82339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89727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588741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378150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820561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064679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115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973228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064679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91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625351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990753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293198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6626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83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407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3C7815EC-0597-4C00-82EB-143F9B20E3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8418563"/>
              </p:ext>
            </p:extLst>
          </p:nvPr>
        </p:nvGraphicFramePr>
        <p:xfrm>
          <a:off x="1570827" y="2672862"/>
          <a:ext cx="21242347" cy="9941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163</a:t>
            </a: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663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826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5499</TotalTime>
  <Words>1416</Words>
  <Application>Microsoft Office PowerPoint</Application>
  <PresentationFormat>Personalizado</PresentationFormat>
  <Paragraphs>225</Paragraphs>
  <Slides>19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195</cp:revision>
  <dcterms:modified xsi:type="dcterms:W3CDTF">2022-05-03T19:15:27Z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