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0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FFC000"/>
    <a:srgbClr val="4F81BD"/>
    <a:srgbClr val="E3DFE5"/>
    <a:srgbClr val="998BA3"/>
    <a:srgbClr val="54002A"/>
    <a:srgbClr val="993366"/>
    <a:srgbClr val="46244C"/>
    <a:srgbClr val="E9D5DA"/>
    <a:srgbClr val="4D4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2791" autoAdjust="0"/>
  </p:normalViewPr>
  <p:slideViewPr>
    <p:cSldViewPr snapToGrid="0">
      <p:cViewPr varScale="1">
        <p:scale>
          <a:sx n="35" d="100"/>
          <a:sy n="35" d="100"/>
        </p:scale>
        <p:origin x="576" y="66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012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0122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0122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012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0122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912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esktop\Ma.%20Fernanda%20Santos\FER\REPORTES%20ATENCI&#211;N\2022\AGOSTO\REPORTE%20MENSUAL%20AGOSTO%2020122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EBE5EF"/>
            </a:solidFill>
          </c:spPr>
          <c:dPt>
            <c:idx val="0"/>
            <c:bubble3D val="0"/>
            <c:spPr>
              <a:solidFill>
                <a:srgbClr val="EBE5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D-4CAB-BCBD-284DF1CDA88D}"/>
              </c:ext>
            </c:extLst>
          </c:dPt>
          <c:dPt>
            <c:idx val="1"/>
            <c:bubble3D val="0"/>
            <c:spPr>
              <a:solidFill>
                <a:srgbClr val="4F81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1D-4CAB-BCBD-284DF1CDA88D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1D-4CAB-BCBD-284DF1CDA88D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1D-4CAB-BCBD-284DF1CDA88D}"/>
              </c:ext>
            </c:extLst>
          </c:dPt>
          <c:dPt>
            <c:idx val="4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31D-4CAB-BCBD-284DF1CDA88D}"/>
              </c:ext>
            </c:extLst>
          </c:dPt>
          <c:dPt>
            <c:idx val="5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31D-4CAB-BCBD-284DF1CDA88D}"/>
              </c:ext>
            </c:extLst>
          </c:dPt>
          <c:dPt>
            <c:idx val="6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31D-4CAB-BCBD-284DF1CDA88D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F26BA6B2-D484-4500-9B91-1CE4ABA4635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31D-4CAB-BCBD-284DF1CDA88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9ED0C8D-4FAD-4BD5-BD6D-802E9786DEB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B31D-4CAB-BCBD-284DF1CDA8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Agosto'!$C$2:$I$2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Agosto'!$C$39:$I$39</c:f>
              <c:numCache>
                <c:formatCode>General</c:formatCode>
                <c:ptCount val="7"/>
                <c:pt idx="0">
                  <c:v>92</c:v>
                </c:pt>
                <c:pt idx="1">
                  <c:v>14</c:v>
                </c:pt>
                <c:pt idx="2">
                  <c:v>303</c:v>
                </c:pt>
                <c:pt idx="3">
                  <c:v>184</c:v>
                </c:pt>
                <c:pt idx="4">
                  <c:v>108</c:v>
                </c:pt>
                <c:pt idx="5">
                  <c:v>6</c:v>
                </c:pt>
                <c:pt idx="6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31D-4CAB-BCBD-284DF1CDA88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520439372498315"/>
          <c:y val="3.6165979887404637E-2"/>
          <c:w val="0.3847956062750168"/>
          <c:h val="0.948031438406930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14-4A88-8BEE-4CC1D70D25FD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14-4A88-8BEE-4CC1D70D25FD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4C12F53B-8BEC-449A-9AC1-3638112956E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A14-4A88-8BEE-4CC1D70D25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Agosto'!$N$2:$O$2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'Mensual Agosto'!$N$39:$O$39</c:f>
              <c:numCache>
                <c:formatCode>General</c:formatCode>
                <c:ptCount val="2"/>
                <c:pt idx="0">
                  <c:v>746</c:v>
                </c:pt>
                <c:pt idx="1">
                  <c:v>2126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14-4A88-8BEE-4CC1D70D25F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862264574197071"/>
          <c:y val="0.23769561251969007"/>
          <c:w val="0.33328191347323038"/>
          <c:h val="0.36596104878494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Agosto'!$I$47</c:f>
              <c:strCache>
                <c:ptCount val="1"/>
                <c:pt idx="0">
                  <c:v>Semana 1
01 al 07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Agosto'!$R$47:$S$47</c:f>
              <c:numCache>
                <c:formatCode>General</c:formatCode>
                <c:ptCount val="2"/>
                <c:pt idx="0">
                  <c:v>11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CD-45B7-BF69-8FB190DCD24B}"/>
            </c:ext>
          </c:extLst>
        </c:ser>
        <c:ser>
          <c:idx val="1"/>
          <c:order val="1"/>
          <c:tx>
            <c:strRef>
              <c:f>'Mensual Agosto'!$I$48</c:f>
              <c:strCache>
                <c:ptCount val="1"/>
                <c:pt idx="0">
                  <c:v>Semana 2
08 al 14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Agosto'!$R$48:$S$48</c:f>
              <c:numCache>
                <c:formatCode>General</c:formatCode>
                <c:ptCount val="2"/>
                <c:pt idx="0">
                  <c:v>9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CD-45B7-BF69-8FB190DCD24B}"/>
            </c:ext>
          </c:extLst>
        </c:ser>
        <c:ser>
          <c:idx val="2"/>
          <c:order val="2"/>
          <c:tx>
            <c:strRef>
              <c:f>'Mensual Agosto'!$I$49</c:f>
              <c:strCache>
                <c:ptCount val="1"/>
                <c:pt idx="0">
                  <c:v>Semana 3
15 al 21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Agosto'!$R$49:$S$49</c:f>
              <c:numCache>
                <c:formatCode>General</c:formatCode>
                <c:ptCount val="2"/>
                <c:pt idx="0">
                  <c:v>4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CD-45B7-BF69-8FB190DCD24B}"/>
            </c:ext>
          </c:extLst>
        </c:ser>
        <c:ser>
          <c:idx val="3"/>
          <c:order val="3"/>
          <c:tx>
            <c:strRef>
              <c:f>'Mensual Agosto'!$I$50</c:f>
              <c:strCache>
                <c:ptCount val="1"/>
                <c:pt idx="0">
                  <c:v>Semana 4
22 al 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1CD-45B7-BF69-8FB190DCD2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Agosto'!$R$50:$S$50</c:f>
              <c:numCache>
                <c:formatCode>General</c:formatCode>
                <c:ptCount val="2"/>
                <c:pt idx="0">
                  <c:v>11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CD-45B7-BF69-8FB190DCD24B}"/>
            </c:ext>
          </c:extLst>
        </c:ser>
        <c:ser>
          <c:idx val="4"/>
          <c:order val="4"/>
          <c:tx>
            <c:strRef>
              <c:f>'Mensual Agosto'!$I$51</c:f>
              <c:strCache>
                <c:ptCount val="1"/>
                <c:pt idx="0">
                  <c:v>Semana 5
29 al 31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Agosto'!$R$51:$S$51</c:f>
              <c:numCache>
                <c:formatCode>General</c:formatCode>
                <c:ptCount val="2"/>
                <c:pt idx="0">
                  <c:v>4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CD-45B7-BF69-8FB190DCD2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1775504"/>
        <c:axId val="1631600864"/>
      </c:barChart>
      <c:catAx>
        <c:axId val="14717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31600864"/>
        <c:crosses val="autoZero"/>
        <c:auto val="1"/>
        <c:lblAlgn val="ctr"/>
        <c:lblOffset val="100"/>
        <c:noMultiLvlLbl val="0"/>
      </c:catAx>
      <c:valAx>
        <c:axId val="1631600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17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Agosto'!$N$56</c:f>
              <c:strCache>
                <c:ptCount val="1"/>
                <c:pt idx="0">
                  <c:v>Asesorías Telmujer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Agosto'!$N$57:$N$87</c:f>
              <c:numCache>
                <c:formatCode>General</c:formatCode>
                <c:ptCount val="3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18</c:v>
                </c:pt>
                <c:pt idx="4">
                  <c:v>20</c:v>
                </c:pt>
                <c:pt idx="5">
                  <c:v>15</c:v>
                </c:pt>
                <c:pt idx="6">
                  <c:v>27</c:v>
                </c:pt>
                <c:pt idx="7">
                  <c:v>21</c:v>
                </c:pt>
                <c:pt idx="8">
                  <c:v>23</c:v>
                </c:pt>
                <c:pt idx="9">
                  <c:v>18</c:v>
                </c:pt>
                <c:pt idx="10">
                  <c:v>17</c:v>
                </c:pt>
                <c:pt idx="11">
                  <c:v>14</c:v>
                </c:pt>
                <c:pt idx="12">
                  <c:v>25</c:v>
                </c:pt>
                <c:pt idx="13">
                  <c:v>19</c:v>
                </c:pt>
                <c:pt idx="14">
                  <c:v>25</c:v>
                </c:pt>
                <c:pt idx="15">
                  <c:v>26</c:v>
                </c:pt>
                <c:pt idx="16">
                  <c:v>13</c:v>
                </c:pt>
                <c:pt idx="17">
                  <c:v>35</c:v>
                </c:pt>
                <c:pt idx="18">
                  <c:v>16</c:v>
                </c:pt>
                <c:pt idx="19">
                  <c:v>15</c:v>
                </c:pt>
                <c:pt idx="20">
                  <c:v>28</c:v>
                </c:pt>
                <c:pt idx="21">
                  <c:v>29</c:v>
                </c:pt>
                <c:pt idx="22">
                  <c:v>21</c:v>
                </c:pt>
                <c:pt idx="23">
                  <c:v>16</c:v>
                </c:pt>
                <c:pt idx="24">
                  <c:v>32</c:v>
                </c:pt>
                <c:pt idx="25">
                  <c:v>29</c:v>
                </c:pt>
                <c:pt idx="26">
                  <c:v>17</c:v>
                </c:pt>
                <c:pt idx="27">
                  <c:v>27</c:v>
                </c:pt>
                <c:pt idx="28">
                  <c:v>31</c:v>
                </c:pt>
                <c:pt idx="29">
                  <c:v>30</c:v>
                </c:pt>
                <c:pt idx="3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D7-4A2A-87C4-C2F16628312E}"/>
            </c:ext>
          </c:extLst>
        </c:ser>
        <c:ser>
          <c:idx val="1"/>
          <c:order val="1"/>
          <c:tx>
            <c:strRef>
              <c:f>'Mensual Agosto'!$O$56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Agosto'!$O$57:$O$87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45</c:v>
                </c:pt>
                <c:pt idx="6">
                  <c:v>2</c:v>
                </c:pt>
                <c:pt idx="7">
                  <c:v>88</c:v>
                </c:pt>
                <c:pt idx="8">
                  <c:v>73</c:v>
                </c:pt>
                <c:pt idx="9">
                  <c:v>69</c:v>
                </c:pt>
                <c:pt idx="10">
                  <c:v>58</c:v>
                </c:pt>
                <c:pt idx="11">
                  <c:v>64</c:v>
                </c:pt>
                <c:pt idx="12">
                  <c:v>85</c:v>
                </c:pt>
                <c:pt idx="13">
                  <c:v>101</c:v>
                </c:pt>
                <c:pt idx="14">
                  <c:v>91</c:v>
                </c:pt>
                <c:pt idx="15">
                  <c:v>69</c:v>
                </c:pt>
                <c:pt idx="16">
                  <c:v>72</c:v>
                </c:pt>
                <c:pt idx="17">
                  <c:v>66</c:v>
                </c:pt>
                <c:pt idx="18">
                  <c:v>70</c:v>
                </c:pt>
                <c:pt idx="19">
                  <c:v>73</c:v>
                </c:pt>
                <c:pt idx="20">
                  <c:v>136</c:v>
                </c:pt>
                <c:pt idx="21">
                  <c:v>134</c:v>
                </c:pt>
                <c:pt idx="22">
                  <c:v>70</c:v>
                </c:pt>
                <c:pt idx="23">
                  <c:v>73</c:v>
                </c:pt>
                <c:pt idx="24">
                  <c:v>80</c:v>
                </c:pt>
                <c:pt idx="25">
                  <c:v>62</c:v>
                </c:pt>
                <c:pt idx="26">
                  <c:v>104</c:v>
                </c:pt>
                <c:pt idx="27">
                  <c:v>147</c:v>
                </c:pt>
                <c:pt idx="28">
                  <c:v>135</c:v>
                </c:pt>
                <c:pt idx="29">
                  <c:v>67</c:v>
                </c:pt>
                <c:pt idx="30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D7-4A2A-87C4-C2F16628312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8595424"/>
        <c:axId val="999281968"/>
      </c:lineChart>
      <c:catAx>
        <c:axId val="9885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968"/>
        <c:crosses val="autoZero"/>
        <c:auto val="1"/>
        <c:lblAlgn val="ctr"/>
        <c:lblOffset val="100"/>
        <c:noMultiLvlLbl val="0"/>
      </c:catAx>
      <c:valAx>
        <c:axId val="999281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8859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400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Hoja4!$D$2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Hoja4!$A$3:$A$9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Hoja4!$D$3:$D$9</c:f>
              <c:numCache>
                <c:formatCode>General</c:formatCode>
                <c:ptCount val="7"/>
                <c:pt idx="0">
                  <c:v>101</c:v>
                </c:pt>
                <c:pt idx="1">
                  <c:v>72</c:v>
                </c:pt>
                <c:pt idx="2">
                  <c:v>79</c:v>
                </c:pt>
                <c:pt idx="3">
                  <c:v>102</c:v>
                </c:pt>
                <c:pt idx="4">
                  <c:v>92</c:v>
                </c:pt>
                <c:pt idx="5">
                  <c:v>118</c:v>
                </c:pt>
                <c:pt idx="6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F-4A58-9C5C-3EA476EF4BF1}"/>
            </c:ext>
          </c:extLst>
        </c:ser>
        <c:ser>
          <c:idx val="1"/>
          <c:order val="1"/>
          <c:tx>
            <c:strRef>
              <c:f>Hoja4!$E$2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Hoja4!$A$3:$A$9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Hoja4!$E$3:$E$9</c:f>
              <c:numCache>
                <c:formatCode>General</c:formatCode>
                <c:ptCount val="7"/>
                <c:pt idx="0">
                  <c:v>386</c:v>
                </c:pt>
                <c:pt idx="1">
                  <c:v>307</c:v>
                </c:pt>
                <c:pt idx="2">
                  <c:v>199</c:v>
                </c:pt>
                <c:pt idx="3">
                  <c:v>208</c:v>
                </c:pt>
                <c:pt idx="4">
                  <c:v>296</c:v>
                </c:pt>
                <c:pt idx="5">
                  <c:v>281</c:v>
                </c:pt>
                <c:pt idx="6">
                  <c:v>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F-4A58-9C5C-3EA476EF4BF1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52244240"/>
        <c:axId val="1157287248"/>
      </c:barChart>
      <c:catAx>
        <c:axId val="115224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57287248"/>
        <c:crosses val="autoZero"/>
        <c:auto val="1"/>
        <c:lblAlgn val="ctr"/>
        <c:lblOffset val="100"/>
        <c:noMultiLvlLbl val="0"/>
      </c:catAx>
      <c:valAx>
        <c:axId val="11572872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22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974379546455674E-3"/>
          <c:y val="1.6336166260776667E-2"/>
          <c:w val="0.98640512409070891"/>
          <c:h val="0.7616355718207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'Mensual Agosto'!$I$47</c:f>
              <c:strCache>
                <c:ptCount val="1"/>
                <c:pt idx="0">
                  <c:v>Semana 1
01 al 07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Agosto'!$AF$47:$AH$47</c:f>
              <c:numCache>
                <c:formatCode>General</c:formatCode>
                <c:ptCount val="3"/>
                <c:pt idx="0">
                  <c:v>40</c:v>
                </c:pt>
                <c:pt idx="1">
                  <c:v>18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A-40CF-A9EF-3D214A195353}"/>
            </c:ext>
          </c:extLst>
        </c:ser>
        <c:ser>
          <c:idx val="1"/>
          <c:order val="1"/>
          <c:tx>
            <c:strRef>
              <c:f>'Mensual Agosto'!$I$48</c:f>
              <c:strCache>
                <c:ptCount val="1"/>
                <c:pt idx="0">
                  <c:v>Semana 2
08 al 14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Agosto'!$AF$48:$AH$48</c:f>
              <c:numCache>
                <c:formatCode>General</c:formatCode>
                <c:ptCount val="3"/>
                <c:pt idx="0">
                  <c:v>25</c:v>
                </c:pt>
                <c:pt idx="1">
                  <c:v>17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A-40CF-A9EF-3D214A195353}"/>
            </c:ext>
          </c:extLst>
        </c:ser>
        <c:ser>
          <c:idx val="2"/>
          <c:order val="2"/>
          <c:tx>
            <c:strRef>
              <c:f>'Mensual Agosto'!$I$49</c:f>
              <c:strCache>
                <c:ptCount val="1"/>
                <c:pt idx="0">
                  <c:v>Semana 3
15 al 21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Agosto'!$AF$49:$AH$49</c:f>
              <c:numCache>
                <c:formatCode>General</c:formatCode>
                <c:ptCount val="3"/>
                <c:pt idx="0">
                  <c:v>22</c:v>
                </c:pt>
                <c:pt idx="1">
                  <c:v>23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A-40CF-A9EF-3D214A195353}"/>
            </c:ext>
          </c:extLst>
        </c:ser>
        <c:ser>
          <c:idx val="3"/>
          <c:order val="3"/>
          <c:tx>
            <c:strRef>
              <c:f>'Mensual Agosto'!$I$50</c:f>
              <c:strCache>
                <c:ptCount val="1"/>
                <c:pt idx="0">
                  <c:v>Semana 4
22 al 28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Agosto'!$AF$50:$AH$50</c:f>
              <c:numCache>
                <c:formatCode>General</c:formatCode>
                <c:ptCount val="3"/>
                <c:pt idx="0">
                  <c:v>22</c:v>
                </c:pt>
                <c:pt idx="1">
                  <c:v>27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6A-40CF-A9EF-3D214A195353}"/>
            </c:ext>
          </c:extLst>
        </c:ser>
        <c:ser>
          <c:idx val="4"/>
          <c:order val="4"/>
          <c:tx>
            <c:strRef>
              <c:f>'Mensual Agosto'!$I$51</c:f>
              <c:strCache>
                <c:ptCount val="1"/>
                <c:pt idx="0">
                  <c:v>Semana 5
29 al 31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Agosto'!$AF$46:$AH$46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'Mensual Agosto'!$AF$51:$AH$51</c:f>
              <c:numCache>
                <c:formatCode>General</c:formatCode>
                <c:ptCount val="3"/>
                <c:pt idx="0">
                  <c:v>25</c:v>
                </c:pt>
                <c:pt idx="1">
                  <c:v>11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A-40CF-A9EF-3D214A1953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2445408"/>
        <c:axId val="1119563952"/>
      </c:barChart>
      <c:catAx>
        <c:axId val="10824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3952"/>
        <c:crosses val="autoZero"/>
        <c:auto val="1"/>
        <c:lblAlgn val="ctr"/>
        <c:lblOffset val="100"/>
        <c:noMultiLvlLbl val="0"/>
      </c:catAx>
      <c:valAx>
        <c:axId val="11195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24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132757292635757E-2"/>
          <c:y val="0.88989529183970484"/>
          <c:w val="0.89999991889035524"/>
          <c:h val="0.11010470816029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Agosto'!$P$56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Agosto'!$P$57:$P$87</c:f>
              <c:numCache>
                <c:formatCode>General</c:formatCode>
                <c:ptCount val="31"/>
                <c:pt idx="0">
                  <c:v>3</c:v>
                </c:pt>
                <c:pt idx="1">
                  <c:v>10</c:v>
                </c:pt>
                <c:pt idx="2">
                  <c:v>10</c:v>
                </c:pt>
                <c:pt idx="3">
                  <c:v>12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12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0</c:v>
                </c:pt>
                <c:pt idx="13">
                  <c:v>0</c:v>
                </c:pt>
                <c:pt idx="14">
                  <c:v>7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8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0</c:v>
                </c:pt>
                <c:pt idx="27">
                  <c:v>0</c:v>
                </c:pt>
                <c:pt idx="28">
                  <c:v>18</c:v>
                </c:pt>
                <c:pt idx="29">
                  <c:v>4</c:v>
                </c:pt>
                <c:pt idx="3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03-4F51-91EC-82920D0C1D8E}"/>
            </c:ext>
          </c:extLst>
        </c:ser>
        <c:ser>
          <c:idx val="1"/>
          <c:order val="1"/>
          <c:tx>
            <c:strRef>
              <c:f>'Mensual Agosto'!$Q$56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Agosto'!$Q$57:$Q$87</c:f>
              <c:numCache>
                <c:formatCode>General</c:formatCode>
                <c:ptCount val="31"/>
                <c:pt idx="0">
                  <c:v>12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1</c:v>
                </c:pt>
                <c:pt idx="10">
                  <c:v>7</c:v>
                </c:pt>
                <c:pt idx="11">
                  <c:v>6</c:v>
                </c:pt>
                <c:pt idx="12">
                  <c:v>0</c:v>
                </c:pt>
                <c:pt idx="13">
                  <c:v>0</c:v>
                </c:pt>
                <c:pt idx="14">
                  <c:v>14</c:v>
                </c:pt>
                <c:pt idx="15">
                  <c:v>1</c:v>
                </c:pt>
                <c:pt idx="16">
                  <c:v>8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4</c:v>
                </c:pt>
                <c:pt idx="23">
                  <c:v>3</c:v>
                </c:pt>
                <c:pt idx="24">
                  <c:v>15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6</c:v>
                </c:pt>
                <c:pt idx="29">
                  <c:v>2</c:v>
                </c:pt>
                <c:pt idx="3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03-4F51-91EC-82920D0C1D8E}"/>
            </c:ext>
          </c:extLst>
        </c:ser>
        <c:ser>
          <c:idx val="2"/>
          <c:order val="2"/>
          <c:tx>
            <c:strRef>
              <c:f>'Mensual Agosto'!$R$56</c:f>
              <c:strCache>
                <c:ptCount val="1"/>
                <c:pt idx="0">
                  <c:v>Ingresos al Refugio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Agosto'!$R$57:$R$87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4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03-4F51-91EC-82920D0C1D8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2407808"/>
        <c:axId val="999281136"/>
      </c:lineChart>
      <c:catAx>
        <c:axId val="108240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136"/>
        <c:crosses val="autoZero"/>
        <c:auto val="1"/>
        <c:lblAlgn val="ctr"/>
        <c:lblOffset val="100"/>
        <c:noMultiLvlLbl val="0"/>
      </c:catAx>
      <c:valAx>
        <c:axId val="999281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08240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40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Hoja4!$F$2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Hoja4!$A$3:$A$9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Hoja4!$F$3:$F$9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17</c:v>
                </c:pt>
                <c:pt idx="3">
                  <c:v>22</c:v>
                </c:pt>
                <c:pt idx="4">
                  <c:v>24</c:v>
                </c:pt>
                <c:pt idx="5">
                  <c:v>29</c:v>
                </c:pt>
                <c:pt idx="6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1-47B9-B434-061B37FE74FD}"/>
            </c:ext>
          </c:extLst>
        </c:ser>
        <c:ser>
          <c:idx val="1"/>
          <c:order val="1"/>
          <c:tx>
            <c:strRef>
              <c:f>Hoja4!$G$2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941-47B9-B434-061B37FE74F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941-47B9-B434-061B37FE74F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941-47B9-B434-061B37FE74F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941-47B9-B434-061B37FE74F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941-47B9-B434-061B37FE74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Hoja4!$A$3:$A$9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Hoja4!$G$3:$G$9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114</c:v>
                </c:pt>
                <c:pt idx="3">
                  <c:v>130</c:v>
                </c:pt>
                <c:pt idx="4">
                  <c:v>142</c:v>
                </c:pt>
                <c:pt idx="5">
                  <c:v>126</c:v>
                </c:pt>
                <c:pt idx="6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41-47B9-B434-061B37FE74FD}"/>
            </c:ext>
          </c:extLst>
        </c:ser>
        <c:ser>
          <c:idx val="2"/>
          <c:order val="2"/>
          <c:tx>
            <c:strRef>
              <c:f>Hoja4!$H$2</c:f>
              <c:strCache>
                <c:ptCount val="1"/>
                <c:pt idx="0">
                  <c:v>Ingresos al Refugio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Hoja4!$A$3:$A$9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Hoja4!$H$3:$H$9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941-47B9-B434-061B37FE74F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909415344"/>
        <c:axId val="1120035216"/>
      </c:barChart>
      <c:catAx>
        <c:axId val="90941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20035216"/>
        <c:crosses val="autoZero"/>
        <c:auto val="1"/>
        <c:lblAlgn val="ctr"/>
        <c:lblOffset val="100"/>
        <c:noMultiLvlLbl val="0"/>
      </c:catAx>
      <c:valAx>
        <c:axId val="11200352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0941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Agosto'!$V$59:$V$63</c:f>
              <c:strCache>
                <c:ptCount val="5"/>
                <c:pt idx="0">
                  <c:v>Refugio</c:v>
                </c:pt>
                <c:pt idx="1">
                  <c:v>Telmujer</c:v>
                </c:pt>
                <c:pt idx="2">
                  <c:v>UAMs</c:v>
                </c:pt>
                <c:pt idx="3">
                  <c:v>Centro de Empoderamiento</c:v>
                </c:pt>
                <c:pt idx="4">
                  <c:v>Centro Integral</c:v>
                </c:pt>
              </c:strCache>
            </c:strRef>
          </c:cat>
          <c:val>
            <c:numRef>
              <c:f>'Mensual Agosto'!$W$59:$W$63</c:f>
              <c:numCache>
                <c:formatCode>General</c:formatCode>
                <c:ptCount val="5"/>
                <c:pt idx="0">
                  <c:v>230</c:v>
                </c:pt>
                <c:pt idx="1">
                  <c:v>2872</c:v>
                </c:pt>
                <c:pt idx="2">
                  <c:v>2119</c:v>
                </c:pt>
                <c:pt idx="3">
                  <c:v>188</c:v>
                </c:pt>
                <c:pt idx="4">
                  <c:v>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8-4AE8-B1C8-04A455C2EB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81204976"/>
        <c:axId val="1119565616"/>
      </c:barChart>
      <c:catAx>
        <c:axId val="1081204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5616"/>
        <c:crosses val="autoZero"/>
        <c:auto val="1"/>
        <c:lblAlgn val="ctr"/>
        <c:lblOffset val="100"/>
        <c:noMultiLvlLbl val="0"/>
      </c:catAx>
      <c:valAx>
        <c:axId val="11195656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120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Agosto'!$I$47</c:f>
              <c:strCache>
                <c:ptCount val="1"/>
                <c:pt idx="0">
                  <c:v>Semana 1
01 al 07 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Agosto'!$J$47:$P$47</c:f>
              <c:numCache>
                <c:formatCode>General</c:formatCode>
                <c:ptCount val="7"/>
                <c:pt idx="0">
                  <c:v>23</c:v>
                </c:pt>
                <c:pt idx="1">
                  <c:v>5</c:v>
                </c:pt>
                <c:pt idx="2">
                  <c:v>60</c:v>
                </c:pt>
                <c:pt idx="3">
                  <c:v>63</c:v>
                </c:pt>
                <c:pt idx="4">
                  <c:v>32</c:v>
                </c:pt>
                <c:pt idx="5">
                  <c:v>3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1B-44DC-89ED-63B70E043039}"/>
            </c:ext>
          </c:extLst>
        </c:ser>
        <c:ser>
          <c:idx val="1"/>
          <c:order val="1"/>
          <c:tx>
            <c:strRef>
              <c:f>'Mensual Agosto'!$I$48</c:f>
              <c:strCache>
                <c:ptCount val="1"/>
                <c:pt idx="0">
                  <c:v>Semana 2
08 al 14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Agosto'!$J$48:$P$48</c:f>
              <c:numCache>
                <c:formatCode>General</c:formatCode>
                <c:ptCount val="7"/>
                <c:pt idx="0">
                  <c:v>18</c:v>
                </c:pt>
                <c:pt idx="1">
                  <c:v>1</c:v>
                </c:pt>
                <c:pt idx="2">
                  <c:v>71</c:v>
                </c:pt>
                <c:pt idx="3">
                  <c:v>34</c:v>
                </c:pt>
                <c:pt idx="4">
                  <c:v>11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1B-44DC-89ED-63B70E043039}"/>
            </c:ext>
          </c:extLst>
        </c:ser>
        <c:ser>
          <c:idx val="2"/>
          <c:order val="2"/>
          <c:tx>
            <c:strRef>
              <c:f>'Mensual Agosto'!$I$49</c:f>
              <c:strCache>
                <c:ptCount val="1"/>
                <c:pt idx="0">
                  <c:v>Semana 3
15 al 21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Agosto'!$J$49:$P$49</c:f>
              <c:numCache>
                <c:formatCode>General</c:formatCode>
                <c:ptCount val="7"/>
                <c:pt idx="0">
                  <c:v>21</c:v>
                </c:pt>
                <c:pt idx="1">
                  <c:v>2</c:v>
                </c:pt>
                <c:pt idx="2">
                  <c:v>55</c:v>
                </c:pt>
                <c:pt idx="3">
                  <c:v>51</c:v>
                </c:pt>
                <c:pt idx="4">
                  <c:v>28</c:v>
                </c:pt>
                <c:pt idx="5">
                  <c:v>0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1B-44DC-89ED-63B70E043039}"/>
            </c:ext>
          </c:extLst>
        </c:ser>
        <c:ser>
          <c:idx val="3"/>
          <c:order val="3"/>
          <c:tx>
            <c:strRef>
              <c:f>'Mensual Agosto'!$I$50</c:f>
              <c:strCache>
                <c:ptCount val="1"/>
                <c:pt idx="0">
                  <c:v>Semana 4
22 al 28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Agosto'!$J$50:$P$50</c:f>
              <c:numCache>
                <c:formatCode>General</c:formatCode>
                <c:ptCount val="7"/>
                <c:pt idx="0">
                  <c:v>21</c:v>
                </c:pt>
                <c:pt idx="1">
                  <c:v>2</c:v>
                </c:pt>
                <c:pt idx="2">
                  <c:v>84</c:v>
                </c:pt>
                <c:pt idx="3">
                  <c:v>26</c:v>
                </c:pt>
                <c:pt idx="4">
                  <c:v>22</c:v>
                </c:pt>
                <c:pt idx="5">
                  <c:v>1</c:v>
                </c:pt>
                <c:pt idx="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1B-44DC-89ED-63B70E043039}"/>
            </c:ext>
          </c:extLst>
        </c:ser>
        <c:ser>
          <c:idx val="4"/>
          <c:order val="4"/>
          <c:tx>
            <c:strRef>
              <c:f>'Mensual Agosto'!$I$51</c:f>
              <c:strCache>
                <c:ptCount val="1"/>
                <c:pt idx="0">
                  <c:v>Semana 5
29 al 31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Agosto'!$J$46:$P$46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'Mensual Agosto'!$J$51:$P$51</c:f>
              <c:numCache>
                <c:formatCode>General</c:formatCode>
                <c:ptCount val="7"/>
                <c:pt idx="0">
                  <c:v>9</c:v>
                </c:pt>
                <c:pt idx="1">
                  <c:v>4</c:v>
                </c:pt>
                <c:pt idx="2">
                  <c:v>33</c:v>
                </c:pt>
                <c:pt idx="3">
                  <c:v>10</c:v>
                </c:pt>
                <c:pt idx="4">
                  <c:v>15</c:v>
                </c:pt>
                <c:pt idx="5">
                  <c:v>1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1B-44DC-89ED-63B70E0430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0106032"/>
        <c:axId val="1469438512"/>
      </c:barChart>
      <c:catAx>
        <c:axId val="152010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9438512"/>
        <c:crosses val="autoZero"/>
        <c:auto val="1"/>
        <c:lblAlgn val="ctr"/>
        <c:lblOffset val="100"/>
        <c:noMultiLvlLbl val="0"/>
      </c:catAx>
      <c:valAx>
        <c:axId val="1469438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2010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3C3551"/>
            </a:solidFill>
          </c:spPr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E5-4A5E-AAF7-11EAF01A13EF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E5-4A5E-AAF7-11EAF01A13EF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E33CA9A8-8C0F-4E33-8A13-A5A532D894E4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AE5-4A5E-AAF7-11EAF01A13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Agosto'!$K$2:$L$2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Agosto'!$K$39:$L$39</c:f>
              <c:numCache>
                <c:formatCode>General</c:formatCode>
                <c:ptCount val="2"/>
                <c:pt idx="0">
                  <c:v>39</c:v>
                </c:pt>
                <c:pt idx="1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E5-4A5E-AAF7-11EAF01A13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906471876196529"/>
          <c:y val="0.28911225852978772"/>
          <c:w val="0.33144550753822244"/>
          <c:h val="0.47742834928214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Agosto'!$I$47</c:f>
              <c:strCache>
                <c:ptCount val="1"/>
                <c:pt idx="0">
                  <c:v>Semana 1
01 al 07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Agosto'!$R$47:$S$47</c:f>
              <c:numCache>
                <c:formatCode>General</c:formatCode>
                <c:ptCount val="2"/>
                <c:pt idx="0">
                  <c:v>11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2-42AB-AE8D-978F272CE9E1}"/>
            </c:ext>
          </c:extLst>
        </c:ser>
        <c:ser>
          <c:idx val="1"/>
          <c:order val="1"/>
          <c:tx>
            <c:strRef>
              <c:f>'Mensual Agosto'!$I$48</c:f>
              <c:strCache>
                <c:ptCount val="1"/>
                <c:pt idx="0">
                  <c:v>Semana 2
08 al 14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Agosto'!$R$48:$S$48</c:f>
              <c:numCache>
                <c:formatCode>General</c:formatCode>
                <c:ptCount val="2"/>
                <c:pt idx="0">
                  <c:v>9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42-42AB-AE8D-978F272CE9E1}"/>
            </c:ext>
          </c:extLst>
        </c:ser>
        <c:ser>
          <c:idx val="2"/>
          <c:order val="2"/>
          <c:tx>
            <c:strRef>
              <c:f>'Mensual Agosto'!$I$49</c:f>
              <c:strCache>
                <c:ptCount val="1"/>
                <c:pt idx="0">
                  <c:v>Semana 3
15 al 21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Agosto'!$R$49:$S$49</c:f>
              <c:numCache>
                <c:formatCode>General</c:formatCode>
                <c:ptCount val="2"/>
                <c:pt idx="0">
                  <c:v>4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42-42AB-AE8D-978F272CE9E1}"/>
            </c:ext>
          </c:extLst>
        </c:ser>
        <c:ser>
          <c:idx val="3"/>
          <c:order val="3"/>
          <c:tx>
            <c:strRef>
              <c:f>'Mensual Agosto'!$I$50</c:f>
              <c:strCache>
                <c:ptCount val="1"/>
                <c:pt idx="0">
                  <c:v>Semana 4
22 al 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042-42AB-AE8D-978F272CE9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Agosto'!$R$50:$S$50</c:f>
              <c:numCache>
                <c:formatCode>General</c:formatCode>
                <c:ptCount val="2"/>
                <c:pt idx="0">
                  <c:v>11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42-42AB-AE8D-978F272CE9E1}"/>
            </c:ext>
          </c:extLst>
        </c:ser>
        <c:ser>
          <c:idx val="4"/>
          <c:order val="4"/>
          <c:tx>
            <c:strRef>
              <c:f>'Mensual Agosto'!$I$51</c:f>
              <c:strCache>
                <c:ptCount val="1"/>
                <c:pt idx="0">
                  <c:v>Semana 5
29 al 31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Agosto'!$R$46:$S$46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Agosto'!$R$51:$S$51</c:f>
              <c:numCache>
                <c:formatCode>General</c:formatCode>
                <c:ptCount val="2"/>
                <c:pt idx="0">
                  <c:v>4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42-42AB-AE8D-978F272CE9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1775504"/>
        <c:axId val="1631600864"/>
      </c:barChart>
      <c:catAx>
        <c:axId val="14717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31600864"/>
        <c:crosses val="autoZero"/>
        <c:auto val="1"/>
        <c:lblAlgn val="ctr"/>
        <c:lblOffset val="100"/>
        <c:noMultiLvlLbl val="0"/>
      </c:catAx>
      <c:valAx>
        <c:axId val="1631600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17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Agosto'!$J$56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Agosto'!$J$57:$J$87</c:f>
              <c:numCache>
                <c:formatCode>General</c:formatCode>
                <c:ptCount val="31"/>
                <c:pt idx="0">
                  <c:v>54</c:v>
                </c:pt>
                <c:pt idx="1">
                  <c:v>51</c:v>
                </c:pt>
                <c:pt idx="2">
                  <c:v>55</c:v>
                </c:pt>
                <c:pt idx="3">
                  <c:v>30</c:v>
                </c:pt>
                <c:pt idx="4">
                  <c:v>33</c:v>
                </c:pt>
                <c:pt idx="5">
                  <c:v>0</c:v>
                </c:pt>
                <c:pt idx="6">
                  <c:v>0</c:v>
                </c:pt>
                <c:pt idx="7">
                  <c:v>30</c:v>
                </c:pt>
                <c:pt idx="8">
                  <c:v>38</c:v>
                </c:pt>
                <c:pt idx="9">
                  <c:v>26</c:v>
                </c:pt>
                <c:pt idx="10">
                  <c:v>35</c:v>
                </c:pt>
                <c:pt idx="11">
                  <c:v>26</c:v>
                </c:pt>
                <c:pt idx="12">
                  <c:v>0</c:v>
                </c:pt>
                <c:pt idx="13">
                  <c:v>0</c:v>
                </c:pt>
                <c:pt idx="14">
                  <c:v>33</c:v>
                </c:pt>
                <c:pt idx="15">
                  <c:v>45</c:v>
                </c:pt>
                <c:pt idx="16">
                  <c:v>42</c:v>
                </c:pt>
                <c:pt idx="17">
                  <c:v>49</c:v>
                </c:pt>
                <c:pt idx="18">
                  <c:v>31</c:v>
                </c:pt>
                <c:pt idx="19">
                  <c:v>0</c:v>
                </c:pt>
                <c:pt idx="20">
                  <c:v>0</c:v>
                </c:pt>
                <c:pt idx="21">
                  <c:v>46</c:v>
                </c:pt>
                <c:pt idx="22">
                  <c:v>40</c:v>
                </c:pt>
                <c:pt idx="23">
                  <c:v>42</c:v>
                </c:pt>
                <c:pt idx="24">
                  <c:v>40</c:v>
                </c:pt>
                <c:pt idx="25">
                  <c:v>37</c:v>
                </c:pt>
                <c:pt idx="26">
                  <c:v>0</c:v>
                </c:pt>
                <c:pt idx="27">
                  <c:v>0</c:v>
                </c:pt>
                <c:pt idx="28">
                  <c:v>33</c:v>
                </c:pt>
                <c:pt idx="29">
                  <c:v>33</c:v>
                </c:pt>
                <c:pt idx="3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DF-4EEE-9A36-B1DD484EC093}"/>
            </c:ext>
          </c:extLst>
        </c:ser>
        <c:ser>
          <c:idx val="1"/>
          <c:order val="1"/>
          <c:tx>
            <c:strRef>
              <c:f>'Mensual Agosto'!$K$56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Agosto'!$K$56:$K$86</c:f>
              <c:numCache>
                <c:formatCode>General</c:formatCode>
                <c:ptCount val="31"/>
                <c:pt idx="0">
                  <c:v>0</c:v>
                </c:pt>
                <c:pt idx="1">
                  <c:v>3</c:v>
                </c:pt>
                <c:pt idx="2">
                  <c:v>9</c:v>
                </c:pt>
                <c:pt idx="3">
                  <c:v>9</c:v>
                </c:pt>
                <c:pt idx="4">
                  <c:v>7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9</c:v>
                </c:pt>
                <c:pt idx="13">
                  <c:v>0</c:v>
                </c:pt>
                <c:pt idx="14">
                  <c:v>0</c:v>
                </c:pt>
                <c:pt idx="15">
                  <c:v>7</c:v>
                </c:pt>
                <c:pt idx="16">
                  <c:v>14</c:v>
                </c:pt>
                <c:pt idx="17">
                  <c:v>7</c:v>
                </c:pt>
                <c:pt idx="18">
                  <c:v>13</c:v>
                </c:pt>
                <c:pt idx="19">
                  <c:v>6</c:v>
                </c:pt>
                <c:pt idx="20">
                  <c:v>0</c:v>
                </c:pt>
                <c:pt idx="21">
                  <c:v>0</c:v>
                </c:pt>
                <c:pt idx="22">
                  <c:v>10</c:v>
                </c:pt>
                <c:pt idx="23">
                  <c:v>14</c:v>
                </c:pt>
                <c:pt idx="24">
                  <c:v>10</c:v>
                </c:pt>
                <c:pt idx="25">
                  <c:v>10</c:v>
                </c:pt>
                <c:pt idx="26">
                  <c:v>7</c:v>
                </c:pt>
                <c:pt idx="27">
                  <c:v>0</c:v>
                </c:pt>
                <c:pt idx="28">
                  <c:v>0</c:v>
                </c:pt>
                <c:pt idx="29">
                  <c:v>7</c:v>
                </c:pt>
                <c:pt idx="3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DF-4EEE-9A36-B1DD484EC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18928"/>
        <c:axId val="1466864464"/>
      </c:lineChart>
      <c:catAx>
        <c:axId val="146731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6864464"/>
        <c:crosses val="autoZero"/>
        <c:auto val="1"/>
        <c:lblAlgn val="ctr"/>
        <c:lblOffset val="100"/>
        <c:noMultiLvlLbl val="0"/>
      </c:catAx>
      <c:valAx>
        <c:axId val="146686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4673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" panose="02000503000000020004" pitchFamily="50" charset="0"/>
                <a:ea typeface="+mn-ea"/>
                <a:cs typeface="+mn-cs"/>
              </a:defRPr>
            </a:pPr>
            <a:r>
              <a:rPr lang="es-MX" sz="2400">
                <a:latin typeface="Adelle Sans" panose="02000503000000020004" pitchFamily="50" charset="0"/>
              </a:rPr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Hoja4!$B$2</c:f>
              <c:strCache>
                <c:ptCount val="1"/>
                <c:pt idx="0">
                  <c:v>Atención a mujeres en Centro Integral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Hoja4!$A$3:$A$9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Hoja4!$B$3:$B$9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127</c:v>
                </c:pt>
                <c:pt idx="3">
                  <c:v>154</c:v>
                </c:pt>
                <c:pt idx="4">
                  <c:v>201</c:v>
                </c:pt>
                <c:pt idx="5">
                  <c:v>207</c:v>
                </c:pt>
                <c:pt idx="6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0-4BA3-B59E-FE3F8A651A49}"/>
            </c:ext>
          </c:extLst>
        </c:ser>
        <c:ser>
          <c:idx val="1"/>
          <c:order val="1"/>
          <c:tx>
            <c:strRef>
              <c:f>Hoja4!$C$2</c:f>
              <c:strCache>
                <c:ptCount val="1"/>
                <c:pt idx="0">
                  <c:v>Atención a NNyA en Centro de Empoderamiento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440-4BA3-B59E-FE3F8A651A4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440-4BA3-B59E-FE3F8A651A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440-4BA3-B59E-FE3F8A651A4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440-4BA3-B59E-FE3F8A651A4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440-4BA3-B59E-FE3F8A651A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Hoja4!$A$3:$A$9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Hoja4!$C$3:$C$9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35</c:v>
                </c:pt>
                <c:pt idx="4">
                  <c:v>39</c:v>
                </c:pt>
                <c:pt idx="5">
                  <c:v>49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40-4BA3-B59E-FE3F8A651A4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22348608"/>
        <c:axId val="1119566448"/>
      </c:barChart>
      <c:catAx>
        <c:axId val="112234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6448"/>
        <c:crosses val="autoZero"/>
        <c:auto val="1"/>
        <c:lblAlgn val="ctr"/>
        <c:lblOffset val="100"/>
        <c:noMultiLvlLbl val="0"/>
      </c:catAx>
      <c:valAx>
        <c:axId val="1119566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23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BB-4612-8FB3-57249830A0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BB-4612-8FB3-57249830A045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BB-4612-8FB3-57249830A045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BB-4612-8FB3-57249830A045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BB-4612-8FB3-57249830A045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3BB-4612-8FB3-57249830A045}"/>
              </c:ext>
            </c:extLst>
          </c:dPt>
          <c:dPt>
            <c:idx val="6"/>
            <c:bubble3D val="0"/>
            <c:spPr>
              <a:solidFill>
                <a:srgbClr val="5400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3BB-4612-8FB3-57249830A045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fld id="{115BA3F2-17C8-4E52-B877-32A187A2295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3BB-4612-8FB3-57249830A04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68EF9C-15B0-4631-8299-118C9057641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3BB-4612-8FB3-57249830A0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Agosto'!$P$2:$V$2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Agosto'!$P$39:$V$39</c:f>
              <c:numCache>
                <c:formatCode>General</c:formatCode>
                <c:ptCount val="7"/>
                <c:pt idx="0">
                  <c:v>219</c:v>
                </c:pt>
                <c:pt idx="1">
                  <c:v>0</c:v>
                </c:pt>
                <c:pt idx="2">
                  <c:v>364</c:v>
                </c:pt>
                <c:pt idx="3">
                  <c:v>529</c:v>
                </c:pt>
                <c:pt idx="4">
                  <c:v>295</c:v>
                </c:pt>
                <c:pt idx="5">
                  <c:v>57</c:v>
                </c:pt>
                <c:pt idx="6">
                  <c:v>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3BB-4612-8FB3-57249830A0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912024266519832"/>
          <c:y val="8.399197563983643E-2"/>
          <c:w val="0.44644671933371788"/>
          <c:h val="0.892781838968890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Agosto'!$I$47</c:f>
              <c:strCache>
                <c:ptCount val="1"/>
                <c:pt idx="0">
                  <c:v>Semana 1
01 al 07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Agosto'!$U$47:$AA$47</c:f>
              <c:numCache>
                <c:formatCode>General</c:formatCode>
                <c:ptCount val="7"/>
                <c:pt idx="0">
                  <c:v>45</c:v>
                </c:pt>
                <c:pt idx="1">
                  <c:v>0</c:v>
                </c:pt>
                <c:pt idx="2">
                  <c:v>93</c:v>
                </c:pt>
                <c:pt idx="3">
                  <c:v>124</c:v>
                </c:pt>
                <c:pt idx="4">
                  <c:v>75</c:v>
                </c:pt>
                <c:pt idx="5">
                  <c:v>14</c:v>
                </c:pt>
                <c:pt idx="6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C2B-B8C9-5D2F2C3F4DEA}"/>
            </c:ext>
          </c:extLst>
        </c:ser>
        <c:ser>
          <c:idx val="1"/>
          <c:order val="1"/>
          <c:tx>
            <c:strRef>
              <c:f>'Mensual Agosto'!$I$48</c:f>
              <c:strCache>
                <c:ptCount val="1"/>
                <c:pt idx="0">
                  <c:v>Semana 2
08 al 14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Agosto'!$U$48:$AA$48</c:f>
              <c:numCache>
                <c:formatCode>General</c:formatCode>
                <c:ptCount val="7"/>
                <c:pt idx="0">
                  <c:v>44</c:v>
                </c:pt>
                <c:pt idx="1">
                  <c:v>0</c:v>
                </c:pt>
                <c:pt idx="2">
                  <c:v>75</c:v>
                </c:pt>
                <c:pt idx="3">
                  <c:v>121</c:v>
                </c:pt>
                <c:pt idx="4">
                  <c:v>69</c:v>
                </c:pt>
                <c:pt idx="5">
                  <c:v>17</c:v>
                </c:pt>
                <c:pt idx="6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C2B-B8C9-5D2F2C3F4DEA}"/>
            </c:ext>
          </c:extLst>
        </c:ser>
        <c:ser>
          <c:idx val="2"/>
          <c:order val="2"/>
          <c:tx>
            <c:strRef>
              <c:f>'Mensual Agosto'!$I$49</c:f>
              <c:strCache>
                <c:ptCount val="1"/>
                <c:pt idx="0">
                  <c:v>Semana 3
15 al 21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Agosto'!$U$49:$AA$49</c:f>
              <c:numCache>
                <c:formatCode>General</c:formatCode>
                <c:ptCount val="7"/>
                <c:pt idx="0">
                  <c:v>55</c:v>
                </c:pt>
                <c:pt idx="1">
                  <c:v>0</c:v>
                </c:pt>
                <c:pt idx="2">
                  <c:v>84</c:v>
                </c:pt>
                <c:pt idx="3">
                  <c:v>123</c:v>
                </c:pt>
                <c:pt idx="4">
                  <c:v>62</c:v>
                </c:pt>
                <c:pt idx="5">
                  <c:v>4</c:v>
                </c:pt>
                <c:pt idx="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C2B-B8C9-5D2F2C3F4DEA}"/>
            </c:ext>
          </c:extLst>
        </c:ser>
        <c:ser>
          <c:idx val="3"/>
          <c:order val="3"/>
          <c:tx>
            <c:strRef>
              <c:f>'Mensual Agosto'!$I$50</c:f>
              <c:strCache>
                <c:ptCount val="1"/>
                <c:pt idx="0">
                  <c:v>Semana 4
22 al 28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Agosto'!$U$50:$AA$50</c:f>
              <c:numCache>
                <c:formatCode>General</c:formatCode>
                <c:ptCount val="7"/>
                <c:pt idx="0">
                  <c:v>52</c:v>
                </c:pt>
                <c:pt idx="1">
                  <c:v>0</c:v>
                </c:pt>
                <c:pt idx="2">
                  <c:v>74</c:v>
                </c:pt>
                <c:pt idx="3">
                  <c:v>109</c:v>
                </c:pt>
                <c:pt idx="4">
                  <c:v>71</c:v>
                </c:pt>
                <c:pt idx="5">
                  <c:v>14</c:v>
                </c:pt>
                <c:pt idx="6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E3-4C2B-B8C9-5D2F2C3F4DEA}"/>
            </c:ext>
          </c:extLst>
        </c:ser>
        <c:ser>
          <c:idx val="4"/>
          <c:order val="4"/>
          <c:tx>
            <c:strRef>
              <c:f>'Mensual Agosto'!$I$51</c:f>
              <c:strCache>
                <c:ptCount val="1"/>
                <c:pt idx="0">
                  <c:v>Semana 5
29 al 31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Agosto'!$U$46:$AA$46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Agosto'!$U$51:$AA$51</c:f>
              <c:numCache>
                <c:formatCode>General</c:formatCode>
                <c:ptCount val="7"/>
                <c:pt idx="0">
                  <c:v>23</c:v>
                </c:pt>
                <c:pt idx="1">
                  <c:v>0</c:v>
                </c:pt>
                <c:pt idx="2">
                  <c:v>38</c:v>
                </c:pt>
                <c:pt idx="3">
                  <c:v>52</c:v>
                </c:pt>
                <c:pt idx="4">
                  <c:v>18</c:v>
                </c:pt>
                <c:pt idx="5">
                  <c:v>8</c:v>
                </c:pt>
                <c:pt idx="6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E3-4C2B-B8C9-5D2F2C3F4D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61872"/>
        <c:axId val="1628550144"/>
      </c:barChart>
      <c:catAx>
        <c:axId val="170886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0144"/>
        <c:crosses val="autoZero"/>
        <c:auto val="1"/>
        <c:lblAlgn val="ctr"/>
        <c:lblOffset val="100"/>
        <c:noMultiLvlLbl val="0"/>
      </c:catAx>
      <c:valAx>
        <c:axId val="1628550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88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Agosto'!$L$56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Agosto'!$L$57:$L$87</c:f>
              <c:numCache>
                <c:formatCode>General</c:formatCode>
                <c:ptCount val="31"/>
                <c:pt idx="0">
                  <c:v>60</c:v>
                </c:pt>
                <c:pt idx="1">
                  <c:v>70</c:v>
                </c:pt>
                <c:pt idx="2">
                  <c:v>75</c:v>
                </c:pt>
                <c:pt idx="3">
                  <c:v>75</c:v>
                </c:pt>
                <c:pt idx="4">
                  <c:v>71</c:v>
                </c:pt>
                <c:pt idx="5">
                  <c:v>0</c:v>
                </c:pt>
                <c:pt idx="6">
                  <c:v>0</c:v>
                </c:pt>
                <c:pt idx="7">
                  <c:v>58</c:v>
                </c:pt>
                <c:pt idx="8">
                  <c:v>68</c:v>
                </c:pt>
                <c:pt idx="9">
                  <c:v>73</c:v>
                </c:pt>
                <c:pt idx="10">
                  <c:v>65</c:v>
                </c:pt>
                <c:pt idx="11">
                  <c:v>62</c:v>
                </c:pt>
                <c:pt idx="12">
                  <c:v>0</c:v>
                </c:pt>
                <c:pt idx="13">
                  <c:v>0</c:v>
                </c:pt>
                <c:pt idx="14">
                  <c:v>50</c:v>
                </c:pt>
                <c:pt idx="15">
                  <c:v>68</c:v>
                </c:pt>
                <c:pt idx="16">
                  <c:v>59</c:v>
                </c:pt>
                <c:pt idx="17">
                  <c:v>74</c:v>
                </c:pt>
                <c:pt idx="18">
                  <c:v>77</c:v>
                </c:pt>
                <c:pt idx="19">
                  <c:v>0</c:v>
                </c:pt>
                <c:pt idx="20">
                  <c:v>0</c:v>
                </c:pt>
                <c:pt idx="21">
                  <c:v>52</c:v>
                </c:pt>
                <c:pt idx="22">
                  <c:v>67</c:v>
                </c:pt>
                <c:pt idx="23">
                  <c:v>76</c:v>
                </c:pt>
                <c:pt idx="24">
                  <c:v>65</c:v>
                </c:pt>
                <c:pt idx="25">
                  <c:v>60</c:v>
                </c:pt>
                <c:pt idx="26">
                  <c:v>0</c:v>
                </c:pt>
                <c:pt idx="27">
                  <c:v>0</c:v>
                </c:pt>
                <c:pt idx="28">
                  <c:v>56</c:v>
                </c:pt>
                <c:pt idx="29">
                  <c:v>29</c:v>
                </c:pt>
                <c:pt idx="30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AC-4306-A109-88BCD8589C66}"/>
            </c:ext>
          </c:extLst>
        </c:ser>
        <c:ser>
          <c:idx val="1"/>
          <c:order val="1"/>
          <c:tx>
            <c:strRef>
              <c:f>'Mensual Agosto'!$M$56</c:f>
              <c:strCache>
                <c:ptCount val="1"/>
                <c:pt idx="0">
                  <c:v>Atenciones de primera vez y subsecuentes a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'Mensual Agosto'!$I$57:$I$87</c:f>
              <c:strCache>
                <c:ptCount val="31"/>
                <c:pt idx="0">
                  <c:v>01
L</c:v>
                </c:pt>
                <c:pt idx="1">
                  <c:v>02
MA</c:v>
                </c:pt>
                <c:pt idx="2">
                  <c:v>03
MI</c:v>
                </c:pt>
                <c:pt idx="3">
                  <c:v>04
J</c:v>
                </c:pt>
                <c:pt idx="4">
                  <c:v>05
V</c:v>
                </c:pt>
                <c:pt idx="5">
                  <c:v>06
S</c:v>
                </c:pt>
                <c:pt idx="6">
                  <c:v>07
D</c:v>
                </c:pt>
                <c:pt idx="7">
                  <c:v>08
L</c:v>
                </c:pt>
                <c:pt idx="8">
                  <c:v>09
MA</c:v>
                </c:pt>
                <c:pt idx="9">
                  <c:v>10
MI</c:v>
                </c:pt>
                <c:pt idx="10">
                  <c:v>11
J</c:v>
                </c:pt>
                <c:pt idx="11">
                  <c:v>12
V</c:v>
                </c:pt>
                <c:pt idx="12">
                  <c:v>13
S</c:v>
                </c:pt>
                <c:pt idx="13">
                  <c:v>14
D</c:v>
                </c:pt>
                <c:pt idx="14">
                  <c:v>15
L</c:v>
                </c:pt>
                <c:pt idx="15">
                  <c:v>16
MA</c:v>
                </c:pt>
                <c:pt idx="16">
                  <c:v>17
MI</c:v>
                </c:pt>
                <c:pt idx="17">
                  <c:v>18
J</c:v>
                </c:pt>
                <c:pt idx="18">
                  <c:v>19
V</c:v>
                </c:pt>
                <c:pt idx="19">
                  <c:v>20
S</c:v>
                </c:pt>
                <c:pt idx="20">
                  <c:v>21
D</c:v>
                </c:pt>
                <c:pt idx="21">
                  <c:v>22
L</c:v>
                </c:pt>
                <c:pt idx="22">
                  <c:v>23
MA</c:v>
                </c:pt>
                <c:pt idx="23">
                  <c:v>24
MI</c:v>
                </c:pt>
                <c:pt idx="24">
                  <c:v>25
J</c:v>
                </c:pt>
                <c:pt idx="25">
                  <c:v>26
V</c:v>
                </c:pt>
                <c:pt idx="26">
                  <c:v>27
S</c:v>
                </c:pt>
                <c:pt idx="27">
                  <c:v>28
D</c:v>
                </c:pt>
                <c:pt idx="28">
                  <c:v>29
L</c:v>
                </c:pt>
                <c:pt idx="29">
                  <c:v>30
MA</c:v>
                </c:pt>
                <c:pt idx="30">
                  <c:v>31
MI</c:v>
                </c:pt>
              </c:strCache>
            </c:strRef>
          </c:cat>
          <c:val>
            <c:numRef>
              <c:f>'Mensual Agosto'!$M$57:$M$87</c:f>
              <c:numCache>
                <c:formatCode>General</c:formatCode>
                <c:ptCount val="31"/>
                <c:pt idx="0">
                  <c:v>29</c:v>
                </c:pt>
                <c:pt idx="1">
                  <c:v>32</c:v>
                </c:pt>
                <c:pt idx="2">
                  <c:v>27</c:v>
                </c:pt>
                <c:pt idx="3">
                  <c:v>28</c:v>
                </c:pt>
                <c:pt idx="4">
                  <c:v>23</c:v>
                </c:pt>
                <c:pt idx="5">
                  <c:v>0</c:v>
                </c:pt>
                <c:pt idx="6">
                  <c:v>0</c:v>
                </c:pt>
                <c:pt idx="7">
                  <c:v>20</c:v>
                </c:pt>
                <c:pt idx="8">
                  <c:v>26</c:v>
                </c:pt>
                <c:pt idx="9">
                  <c:v>32</c:v>
                </c:pt>
                <c:pt idx="10">
                  <c:v>37</c:v>
                </c:pt>
                <c:pt idx="11">
                  <c:v>22</c:v>
                </c:pt>
                <c:pt idx="12">
                  <c:v>0</c:v>
                </c:pt>
                <c:pt idx="13">
                  <c:v>0</c:v>
                </c:pt>
                <c:pt idx="14">
                  <c:v>30</c:v>
                </c:pt>
                <c:pt idx="15">
                  <c:v>24</c:v>
                </c:pt>
                <c:pt idx="16">
                  <c:v>24</c:v>
                </c:pt>
                <c:pt idx="17">
                  <c:v>40</c:v>
                </c:pt>
                <c:pt idx="18">
                  <c:v>32</c:v>
                </c:pt>
                <c:pt idx="19">
                  <c:v>0</c:v>
                </c:pt>
                <c:pt idx="20">
                  <c:v>0</c:v>
                </c:pt>
                <c:pt idx="21">
                  <c:v>37</c:v>
                </c:pt>
                <c:pt idx="22">
                  <c:v>30</c:v>
                </c:pt>
                <c:pt idx="23">
                  <c:v>33</c:v>
                </c:pt>
                <c:pt idx="24">
                  <c:v>25</c:v>
                </c:pt>
                <c:pt idx="25">
                  <c:v>37</c:v>
                </c:pt>
                <c:pt idx="26">
                  <c:v>0</c:v>
                </c:pt>
                <c:pt idx="27">
                  <c:v>0</c:v>
                </c:pt>
                <c:pt idx="28">
                  <c:v>27</c:v>
                </c:pt>
                <c:pt idx="29">
                  <c:v>14</c:v>
                </c:pt>
                <c:pt idx="30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AC-4306-A109-88BCD8589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008096"/>
        <c:axId val="1628551808"/>
      </c:lineChart>
      <c:catAx>
        <c:axId val="17920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1808"/>
        <c:crosses val="autoZero"/>
        <c:auto val="1"/>
        <c:lblAlgn val="ctr"/>
        <c:lblOffset val="100"/>
        <c:noMultiLvlLbl val="0"/>
      </c:catAx>
      <c:valAx>
        <c:axId val="1628551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7920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27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Agosto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9402"/>
              </p:ext>
            </p:extLst>
          </p:nvPr>
        </p:nvGraphicFramePr>
        <p:xfrm>
          <a:off x="3305908" y="2833966"/>
          <a:ext cx="17772185" cy="8597592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agosto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08 al 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15 al 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22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29 al 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40428F6-FFB4-45FF-94A5-3AD98BC1B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836727"/>
              </p:ext>
            </p:extLst>
          </p:nvPr>
        </p:nvGraphicFramePr>
        <p:xfrm>
          <a:off x="1676400" y="4873453"/>
          <a:ext cx="20551861" cy="69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agosto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8CE4D67-B487-4004-AE45-812EF4B53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77167"/>
              </p:ext>
            </p:extLst>
          </p:nvPr>
        </p:nvGraphicFramePr>
        <p:xfrm>
          <a:off x="1676398" y="6160169"/>
          <a:ext cx="20752622" cy="4839625"/>
        </p:xfrm>
        <a:graphic>
          <a:graphicData uri="http://schemas.openxmlformats.org/drawingml/2006/table">
            <a:tbl>
              <a:tblPr/>
              <a:tblGrid>
                <a:gridCol w="3974682">
                  <a:extLst>
                    <a:ext uri="{9D8B030D-6E8A-4147-A177-3AD203B41FA5}">
                      <a16:colId xmlns:a16="http://schemas.microsoft.com/office/drawing/2014/main" val="3196887210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2333427321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1122290310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2467310432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2877312914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102708086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1198722427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014276602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724486486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702500037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2661739563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496465564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2479316073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98961587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372651756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847428926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973558321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876883962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69707014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003035034"/>
                    </a:ext>
                  </a:extLst>
                </a:gridCol>
                <a:gridCol w="582677">
                  <a:extLst>
                    <a:ext uri="{9D8B030D-6E8A-4147-A177-3AD203B41FA5}">
                      <a16:colId xmlns:a16="http://schemas.microsoft.com/office/drawing/2014/main" val="2377225942"/>
                    </a:ext>
                  </a:extLst>
                </a:gridCol>
                <a:gridCol w="582677">
                  <a:extLst>
                    <a:ext uri="{9D8B030D-6E8A-4147-A177-3AD203B41FA5}">
                      <a16:colId xmlns:a16="http://schemas.microsoft.com/office/drawing/2014/main" val="3318367233"/>
                    </a:ext>
                  </a:extLst>
                </a:gridCol>
                <a:gridCol w="608689">
                  <a:extLst>
                    <a:ext uri="{9D8B030D-6E8A-4147-A177-3AD203B41FA5}">
                      <a16:colId xmlns:a16="http://schemas.microsoft.com/office/drawing/2014/main" val="213711394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4279044206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1643540334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258599415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2046317633"/>
                    </a:ext>
                  </a:extLst>
                </a:gridCol>
                <a:gridCol w="582677">
                  <a:extLst>
                    <a:ext uri="{9D8B030D-6E8A-4147-A177-3AD203B41FA5}">
                      <a16:colId xmlns:a16="http://schemas.microsoft.com/office/drawing/2014/main" val="105915283"/>
                    </a:ext>
                  </a:extLst>
                </a:gridCol>
                <a:gridCol w="624295">
                  <a:extLst>
                    <a:ext uri="{9D8B030D-6E8A-4147-A177-3AD203B41FA5}">
                      <a16:colId xmlns:a16="http://schemas.microsoft.com/office/drawing/2014/main" val="3960613892"/>
                    </a:ext>
                  </a:extLst>
                </a:gridCol>
                <a:gridCol w="624295">
                  <a:extLst>
                    <a:ext uri="{9D8B030D-6E8A-4147-A177-3AD203B41FA5}">
                      <a16:colId xmlns:a16="http://schemas.microsoft.com/office/drawing/2014/main" val="3593863170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4086903133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2105870462"/>
                    </a:ext>
                  </a:extLst>
                </a:gridCol>
              </a:tblGrid>
              <a:tr h="134860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08 al 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 al 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 al 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40299"/>
                  </a:ext>
                </a:extLst>
              </a:tr>
              <a:tr h="6915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687497"/>
                  </a:ext>
                </a:extLst>
              </a:tr>
              <a:tr h="13140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6640"/>
                  </a:ext>
                </a:extLst>
              </a:tr>
              <a:tr h="13140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3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agosto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885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188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CA4413-DA79-412C-8615-038E1F0B3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641305"/>
              </p:ext>
            </p:extLst>
          </p:nvPr>
        </p:nvGraphicFramePr>
        <p:xfrm>
          <a:off x="1676400" y="4630994"/>
          <a:ext cx="20551861" cy="7335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agosto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885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211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A7C2AFB-556D-4BEC-9B2E-D04661CDE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57012"/>
              </p:ext>
            </p:extLst>
          </p:nvPr>
        </p:nvGraphicFramePr>
        <p:xfrm>
          <a:off x="1676401" y="4857751"/>
          <a:ext cx="20551860" cy="767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2,119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219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295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57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529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364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agosto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2,119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19966992" y="4734174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206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20023470" y="5707963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19914725" y="6790072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327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19966992" y="7728287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481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19849176" y="8770117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230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19914725" y="9843213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55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19914726" y="11008464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462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626387FB-9D5B-4B87-92F4-0A3D0D3AD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90649"/>
              </p:ext>
            </p:extLst>
          </p:nvPr>
        </p:nvGraphicFramePr>
        <p:xfrm>
          <a:off x="1676400" y="4090737"/>
          <a:ext cx="17189115" cy="7732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61535"/>
              </p:ext>
            </p:extLst>
          </p:nvPr>
        </p:nvGraphicFramePr>
        <p:xfrm>
          <a:off x="2630511" y="2576792"/>
          <a:ext cx="19854484" cy="9068228"/>
        </p:xfrm>
        <a:graphic>
          <a:graphicData uri="http://schemas.openxmlformats.org/drawingml/2006/table">
            <a:tbl>
              <a:tblPr/>
              <a:tblGrid>
                <a:gridCol w="209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3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7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agosto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45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490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08 al 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15 al 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22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29 al 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219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2,119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agosto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2,119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1C569DE-1E7D-4689-B648-3412A38FC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863710"/>
              </p:ext>
            </p:extLst>
          </p:nvPr>
        </p:nvGraphicFramePr>
        <p:xfrm>
          <a:off x="1676400" y="4458940"/>
          <a:ext cx="20551861" cy="728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agosto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2,119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31AA198-F71B-493C-99BA-1D01EB46E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33685"/>
              </p:ext>
            </p:extLst>
          </p:nvPr>
        </p:nvGraphicFramePr>
        <p:xfrm>
          <a:off x="1676399" y="3689536"/>
          <a:ext cx="20551859" cy="8884936"/>
        </p:xfrm>
        <a:graphic>
          <a:graphicData uri="http://schemas.openxmlformats.org/drawingml/2006/table">
            <a:tbl>
              <a:tblPr/>
              <a:tblGrid>
                <a:gridCol w="3936232">
                  <a:extLst>
                    <a:ext uri="{9D8B030D-6E8A-4147-A177-3AD203B41FA5}">
                      <a16:colId xmlns:a16="http://schemas.microsoft.com/office/drawing/2014/main" val="1918059462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4035311953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4264433229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3282830617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1545059661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550258735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2423344356"/>
                    </a:ext>
                  </a:extLst>
                </a:gridCol>
                <a:gridCol w="680083">
                  <a:extLst>
                    <a:ext uri="{9D8B030D-6E8A-4147-A177-3AD203B41FA5}">
                      <a16:colId xmlns:a16="http://schemas.microsoft.com/office/drawing/2014/main" val="252213224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1609041544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955195184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2516975608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4142788602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4152606993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781934377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3431292805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673846468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4143645608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3928339834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605139539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2592792889"/>
                    </a:ext>
                  </a:extLst>
                </a:gridCol>
                <a:gridCol w="577040">
                  <a:extLst>
                    <a:ext uri="{9D8B030D-6E8A-4147-A177-3AD203B41FA5}">
                      <a16:colId xmlns:a16="http://schemas.microsoft.com/office/drawing/2014/main" val="2521582070"/>
                    </a:ext>
                  </a:extLst>
                </a:gridCol>
                <a:gridCol w="577040">
                  <a:extLst>
                    <a:ext uri="{9D8B030D-6E8A-4147-A177-3AD203B41FA5}">
                      <a16:colId xmlns:a16="http://schemas.microsoft.com/office/drawing/2014/main" val="2908846813"/>
                    </a:ext>
                  </a:extLst>
                </a:gridCol>
                <a:gridCol w="602800">
                  <a:extLst>
                    <a:ext uri="{9D8B030D-6E8A-4147-A177-3AD203B41FA5}">
                      <a16:colId xmlns:a16="http://schemas.microsoft.com/office/drawing/2014/main" val="1688899162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1194349855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2375982050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681075590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4261576424"/>
                    </a:ext>
                  </a:extLst>
                </a:gridCol>
                <a:gridCol w="577040">
                  <a:extLst>
                    <a:ext uri="{9D8B030D-6E8A-4147-A177-3AD203B41FA5}">
                      <a16:colId xmlns:a16="http://schemas.microsoft.com/office/drawing/2014/main" val="1085706530"/>
                    </a:ext>
                  </a:extLst>
                </a:gridCol>
                <a:gridCol w="618256">
                  <a:extLst>
                    <a:ext uri="{9D8B030D-6E8A-4147-A177-3AD203B41FA5}">
                      <a16:colId xmlns:a16="http://schemas.microsoft.com/office/drawing/2014/main" val="1702111469"/>
                    </a:ext>
                  </a:extLst>
                </a:gridCol>
                <a:gridCol w="618256">
                  <a:extLst>
                    <a:ext uri="{9D8B030D-6E8A-4147-A177-3AD203B41FA5}">
                      <a16:colId xmlns:a16="http://schemas.microsoft.com/office/drawing/2014/main" val="1245101936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3613312155"/>
                    </a:ext>
                  </a:extLst>
                </a:gridCol>
                <a:gridCol w="515213">
                  <a:extLst>
                    <a:ext uri="{9D8B030D-6E8A-4147-A177-3AD203B41FA5}">
                      <a16:colId xmlns:a16="http://schemas.microsoft.com/office/drawing/2014/main" val="532296603"/>
                    </a:ext>
                  </a:extLst>
                </a:gridCol>
              </a:tblGrid>
              <a:tr h="103282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08 al 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 al 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 al 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572"/>
                  </a:ext>
                </a:extLst>
              </a:tr>
              <a:tr h="49182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33951"/>
                  </a:ext>
                </a:extLst>
              </a:tr>
              <a:tr h="1207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B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98613"/>
                  </a:ext>
                </a:extLst>
              </a:tr>
              <a:tr h="1207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10838"/>
                  </a:ext>
                </a:extLst>
              </a:tr>
              <a:tr h="934459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en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98098"/>
                  </a:ext>
                </a:extLst>
              </a:tr>
              <a:tr h="93445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1064"/>
                  </a:ext>
                </a:extLst>
              </a:tr>
              <a:tr h="93445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36156"/>
                  </a:ext>
                </a:extLst>
              </a:tr>
              <a:tr h="93445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B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85652"/>
                  </a:ext>
                </a:extLst>
              </a:tr>
              <a:tr h="120748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NNyA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4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31 de agosto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6,294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885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188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2,119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2,872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230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12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julio se consideran 31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2,119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NNyA:655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2F2295F0-1314-4F8C-B179-BA99F1631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124536"/>
              </p:ext>
            </p:extLst>
          </p:nvPr>
        </p:nvGraphicFramePr>
        <p:xfrm>
          <a:off x="1676400" y="4779818"/>
          <a:ext cx="20572618" cy="7540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746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2,126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2,872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Telmujer en el mes de agosto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2,872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65233" y="6509583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746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59102" y="8019073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2,126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E7F67D48-A470-4A0C-B9F6-3EB1C6B84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36036"/>
              </p:ext>
            </p:extLst>
          </p:nvPr>
        </p:nvGraphicFramePr>
        <p:xfrm>
          <a:off x="1676400" y="4458939"/>
          <a:ext cx="18825411" cy="736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40414"/>
              </p:ext>
            </p:extLst>
          </p:nvPr>
        </p:nvGraphicFramePr>
        <p:xfrm>
          <a:off x="2942492" y="2976841"/>
          <a:ext cx="18499016" cy="8794043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agosto a través de la línea telefónica Telmujer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08 al 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15 al 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22 al 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29 al 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85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686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2,872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agosto a través de la línea telefónica Telmujer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2,872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40428F6-FFB4-45FF-94A5-3AD98BC1B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282170"/>
              </p:ext>
            </p:extLst>
          </p:nvPr>
        </p:nvGraphicFramePr>
        <p:xfrm>
          <a:off x="1676400" y="4287489"/>
          <a:ext cx="20572618" cy="776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agosto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2,872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22BE7B7-1F31-487A-978A-EB197CB2C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09675"/>
              </p:ext>
            </p:extLst>
          </p:nvPr>
        </p:nvGraphicFramePr>
        <p:xfrm>
          <a:off x="1676401" y="5334000"/>
          <a:ext cx="20808599" cy="4635316"/>
        </p:xfrm>
        <a:graphic>
          <a:graphicData uri="http://schemas.openxmlformats.org/drawingml/2006/table">
            <a:tbl>
              <a:tblPr/>
              <a:tblGrid>
                <a:gridCol w="3985407">
                  <a:extLst>
                    <a:ext uri="{9D8B030D-6E8A-4147-A177-3AD203B41FA5}">
                      <a16:colId xmlns:a16="http://schemas.microsoft.com/office/drawing/2014/main" val="609514385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2301425343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928403111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3574492939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983405180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3266833980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467718685"/>
                    </a:ext>
                  </a:extLst>
                </a:gridCol>
                <a:gridCol w="688578">
                  <a:extLst>
                    <a:ext uri="{9D8B030D-6E8A-4147-A177-3AD203B41FA5}">
                      <a16:colId xmlns:a16="http://schemas.microsoft.com/office/drawing/2014/main" val="2256555789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2984990826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4276110607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2419586980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3396894724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22782124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556268739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3523651813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838459612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2318008073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62017864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3570043134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3820270711"/>
                    </a:ext>
                  </a:extLst>
                </a:gridCol>
                <a:gridCol w="584249">
                  <a:extLst>
                    <a:ext uri="{9D8B030D-6E8A-4147-A177-3AD203B41FA5}">
                      <a16:colId xmlns:a16="http://schemas.microsoft.com/office/drawing/2014/main" val="2150669297"/>
                    </a:ext>
                  </a:extLst>
                </a:gridCol>
                <a:gridCol w="584249">
                  <a:extLst>
                    <a:ext uri="{9D8B030D-6E8A-4147-A177-3AD203B41FA5}">
                      <a16:colId xmlns:a16="http://schemas.microsoft.com/office/drawing/2014/main" val="2363483614"/>
                    </a:ext>
                  </a:extLst>
                </a:gridCol>
                <a:gridCol w="610331">
                  <a:extLst>
                    <a:ext uri="{9D8B030D-6E8A-4147-A177-3AD203B41FA5}">
                      <a16:colId xmlns:a16="http://schemas.microsoft.com/office/drawing/2014/main" val="1711160463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1261623130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1397208384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3446832921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4037998351"/>
                    </a:ext>
                  </a:extLst>
                </a:gridCol>
                <a:gridCol w="584249">
                  <a:extLst>
                    <a:ext uri="{9D8B030D-6E8A-4147-A177-3AD203B41FA5}">
                      <a16:colId xmlns:a16="http://schemas.microsoft.com/office/drawing/2014/main" val="2629201186"/>
                    </a:ext>
                  </a:extLst>
                </a:gridCol>
                <a:gridCol w="625980">
                  <a:extLst>
                    <a:ext uri="{9D8B030D-6E8A-4147-A177-3AD203B41FA5}">
                      <a16:colId xmlns:a16="http://schemas.microsoft.com/office/drawing/2014/main" val="3912400664"/>
                    </a:ext>
                  </a:extLst>
                </a:gridCol>
                <a:gridCol w="625980">
                  <a:extLst>
                    <a:ext uri="{9D8B030D-6E8A-4147-A177-3AD203B41FA5}">
                      <a16:colId xmlns:a16="http://schemas.microsoft.com/office/drawing/2014/main" val="2626426160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142821345"/>
                    </a:ext>
                  </a:extLst>
                </a:gridCol>
                <a:gridCol w="521649">
                  <a:extLst>
                    <a:ext uri="{9D8B030D-6E8A-4147-A177-3AD203B41FA5}">
                      <a16:colId xmlns:a16="http://schemas.microsoft.com/office/drawing/2014/main" val="4277623404"/>
                    </a:ext>
                  </a:extLst>
                </a:gridCol>
              </a:tblGrid>
              <a:tr h="137715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08 al 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 al 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 al 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62593"/>
                  </a:ext>
                </a:extLst>
              </a:tr>
              <a:tr h="6717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920936"/>
                  </a:ext>
                </a:extLst>
              </a:tr>
              <a:tr h="130998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5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0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5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2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B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0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BC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5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7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4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3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0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3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7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2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A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946163"/>
                  </a:ext>
                </a:extLst>
              </a:tr>
              <a:tr h="12763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A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6B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B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agosto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2,872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C129218-4E7E-4E9C-8F69-43A65812C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464181"/>
              </p:ext>
            </p:extLst>
          </p:nvPr>
        </p:nvGraphicFramePr>
        <p:xfrm>
          <a:off x="1676400" y="4258914"/>
          <a:ext cx="20572618" cy="767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Telmujer en el mes de agosto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190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2,872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3E1DB67-ABDA-419A-A0DF-CA92DD61D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702887"/>
              </p:ext>
            </p:extLst>
          </p:nvPr>
        </p:nvGraphicFramePr>
        <p:xfrm>
          <a:off x="1676399" y="3744564"/>
          <a:ext cx="20551861" cy="8593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134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96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84340"/>
              </p:ext>
            </p:extLst>
          </p:nvPr>
        </p:nvGraphicFramePr>
        <p:xfrm>
          <a:off x="1676335" y="2598860"/>
          <a:ext cx="21031330" cy="9186775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08 al 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15 al 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22 al 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29 al 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134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885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17264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24388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184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108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58351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12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529A2AB-566E-4385-9391-3C14E7303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928374"/>
              </p:ext>
            </p:extLst>
          </p:nvPr>
        </p:nvGraphicFramePr>
        <p:xfrm>
          <a:off x="1676400" y="4550317"/>
          <a:ext cx="20551861" cy="855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12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5A5C06A-FF81-423E-B2AB-186ED1BA5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78068"/>
              </p:ext>
            </p:extLst>
          </p:nvPr>
        </p:nvGraphicFramePr>
        <p:xfrm>
          <a:off x="2032000" y="5283200"/>
          <a:ext cx="20217022" cy="3971816"/>
        </p:xfrm>
        <a:graphic>
          <a:graphicData uri="http://schemas.openxmlformats.org/drawingml/2006/table">
            <a:tbl>
              <a:tblPr/>
              <a:tblGrid>
                <a:gridCol w="3872104">
                  <a:extLst>
                    <a:ext uri="{9D8B030D-6E8A-4147-A177-3AD203B41FA5}">
                      <a16:colId xmlns:a16="http://schemas.microsoft.com/office/drawing/2014/main" val="620900969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2614362435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2717118729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2053397223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664883336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2378042116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2734215548"/>
                    </a:ext>
                  </a:extLst>
                </a:gridCol>
                <a:gridCol w="669002">
                  <a:extLst>
                    <a:ext uri="{9D8B030D-6E8A-4147-A177-3AD203B41FA5}">
                      <a16:colId xmlns:a16="http://schemas.microsoft.com/office/drawing/2014/main" val="4239469082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328461956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264839240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3199351166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153759595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564881958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3224247588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6290276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801305352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334102741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576617182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2515637211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3722881812"/>
                    </a:ext>
                  </a:extLst>
                </a:gridCol>
                <a:gridCol w="567638">
                  <a:extLst>
                    <a:ext uri="{9D8B030D-6E8A-4147-A177-3AD203B41FA5}">
                      <a16:colId xmlns:a16="http://schemas.microsoft.com/office/drawing/2014/main" val="255701526"/>
                    </a:ext>
                  </a:extLst>
                </a:gridCol>
                <a:gridCol w="567638">
                  <a:extLst>
                    <a:ext uri="{9D8B030D-6E8A-4147-A177-3AD203B41FA5}">
                      <a16:colId xmlns:a16="http://schemas.microsoft.com/office/drawing/2014/main" val="2936014338"/>
                    </a:ext>
                  </a:extLst>
                </a:gridCol>
                <a:gridCol w="592980">
                  <a:extLst>
                    <a:ext uri="{9D8B030D-6E8A-4147-A177-3AD203B41FA5}">
                      <a16:colId xmlns:a16="http://schemas.microsoft.com/office/drawing/2014/main" val="1935326693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2704618602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3858798188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338038654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2882003793"/>
                    </a:ext>
                  </a:extLst>
                </a:gridCol>
                <a:gridCol w="567638">
                  <a:extLst>
                    <a:ext uri="{9D8B030D-6E8A-4147-A177-3AD203B41FA5}">
                      <a16:colId xmlns:a16="http://schemas.microsoft.com/office/drawing/2014/main" val="3999673595"/>
                    </a:ext>
                  </a:extLst>
                </a:gridCol>
                <a:gridCol w="608183">
                  <a:extLst>
                    <a:ext uri="{9D8B030D-6E8A-4147-A177-3AD203B41FA5}">
                      <a16:colId xmlns:a16="http://schemas.microsoft.com/office/drawing/2014/main" val="2961266309"/>
                    </a:ext>
                  </a:extLst>
                </a:gridCol>
                <a:gridCol w="608183">
                  <a:extLst>
                    <a:ext uri="{9D8B030D-6E8A-4147-A177-3AD203B41FA5}">
                      <a16:colId xmlns:a16="http://schemas.microsoft.com/office/drawing/2014/main" val="3656301980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1065852204"/>
                    </a:ext>
                  </a:extLst>
                </a:gridCol>
                <a:gridCol w="506819">
                  <a:extLst>
                    <a:ext uri="{9D8B030D-6E8A-4147-A177-3AD203B41FA5}">
                      <a16:colId xmlns:a16="http://schemas.microsoft.com/office/drawing/2014/main" val="3677040002"/>
                    </a:ext>
                  </a:extLst>
                </a:gridCol>
              </a:tblGrid>
              <a:tr h="76654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08 al 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 al 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 al 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94053"/>
                  </a:ext>
                </a:extLst>
              </a:tr>
              <a:tr h="4471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17638"/>
                  </a:ext>
                </a:extLst>
              </a:tr>
              <a:tr h="7665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psicológicas y jurídicas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7F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7F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57683"/>
                  </a:ext>
                </a:extLst>
              </a:tr>
              <a:tr h="910271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NNyA</a:t>
                      </a: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en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7F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C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C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193041"/>
                  </a:ext>
                </a:extLst>
              </a:tr>
              <a:tr h="59087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9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12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2C5581B-5E27-43A1-8648-2A8BE3E59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49017"/>
              </p:ext>
            </p:extLst>
          </p:nvPr>
        </p:nvGraphicFramePr>
        <p:xfrm>
          <a:off x="1676401" y="3751112"/>
          <a:ext cx="20551860" cy="852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agosto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826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12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7A77C6D-D931-42EA-8E08-06AC80388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023062"/>
              </p:ext>
            </p:extLst>
          </p:nvPr>
        </p:nvGraphicFramePr>
        <p:xfrm>
          <a:off x="1676399" y="4521742"/>
          <a:ext cx="20551861" cy="7673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agosto a mujeres, niñas, niños y adolescentes por área de atención 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D8E0ECA-CEF5-4606-9C8C-95C4D3AC3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02423"/>
              </p:ext>
            </p:extLst>
          </p:nvPr>
        </p:nvGraphicFramePr>
        <p:xfrm>
          <a:off x="2290400" y="2475948"/>
          <a:ext cx="19958618" cy="9411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61731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Agosto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885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50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Agosto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93154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Agosto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2,119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5824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Agosto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32" y="1545968"/>
            <a:ext cx="501459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2,872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9436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Agosto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agosto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70" y="3410235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885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189236" y="500096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92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338094" y="5999773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14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189236" y="7136663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303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189236" y="8102168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184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163041" y="9108278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08</a:t>
            </a: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297977" y="9957100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241888" y="10890487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178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060EEE78-21E7-4DB8-A979-490838D1B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79996"/>
              </p:ext>
            </p:extLst>
          </p:nvPr>
        </p:nvGraphicFramePr>
        <p:xfrm>
          <a:off x="1739270" y="4447683"/>
          <a:ext cx="18034629" cy="7483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51812"/>
              </p:ext>
            </p:extLst>
          </p:nvPr>
        </p:nvGraphicFramePr>
        <p:xfrm>
          <a:off x="2165871" y="2686050"/>
          <a:ext cx="20052259" cy="9310508"/>
        </p:xfrm>
        <a:graphic>
          <a:graphicData uri="http://schemas.openxmlformats.org/drawingml/2006/table">
            <a:tbl>
              <a:tblPr/>
              <a:tblGrid>
                <a:gridCol w="26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34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0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agosto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8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8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8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8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8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8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8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8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8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8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8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8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8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8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8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8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8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</a:t>
                      </a:r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  1</a:t>
                      </a:r>
                      <a:b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223</a:t>
                      </a:r>
                      <a:endParaRPr kumimoji="0" lang="es-MX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08 al 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155</a:t>
                      </a:r>
                      <a:endParaRPr kumimoji="0" lang="es-MX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15 al 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200</a:t>
                      </a:r>
                      <a:endParaRPr kumimoji="0" lang="es-MX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22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205</a:t>
                      </a:r>
                      <a:endParaRPr kumimoji="0" lang="es-MX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29 al 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885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885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agosto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885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9C5978-AF3E-4193-83D9-8E2DD45C0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232870"/>
              </p:ext>
            </p:extLst>
          </p:nvPr>
        </p:nvGraphicFramePr>
        <p:xfrm>
          <a:off x="1676399" y="4458939"/>
          <a:ext cx="20551861" cy="736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agosto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885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7920DF9-D84E-4F42-AEC6-CB83E0F6B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7880"/>
              </p:ext>
            </p:extLst>
          </p:nvPr>
        </p:nvGraphicFramePr>
        <p:xfrm>
          <a:off x="1676400" y="4495800"/>
          <a:ext cx="20572606" cy="7711022"/>
        </p:xfrm>
        <a:graphic>
          <a:graphicData uri="http://schemas.openxmlformats.org/drawingml/2006/table">
            <a:tbl>
              <a:tblPr/>
              <a:tblGrid>
                <a:gridCol w="3940207">
                  <a:extLst>
                    <a:ext uri="{9D8B030D-6E8A-4147-A177-3AD203B41FA5}">
                      <a16:colId xmlns:a16="http://schemas.microsoft.com/office/drawing/2014/main" val="1227490366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4168505122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3901926476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3758573587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589268301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950324439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4123387420"/>
                    </a:ext>
                  </a:extLst>
                </a:gridCol>
                <a:gridCol w="680769">
                  <a:extLst>
                    <a:ext uri="{9D8B030D-6E8A-4147-A177-3AD203B41FA5}">
                      <a16:colId xmlns:a16="http://schemas.microsoft.com/office/drawing/2014/main" val="714684919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602224272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781664468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2322754818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4036924325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2869901724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1184754150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44929998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2441694249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861349912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573813297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1220382292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2880698828"/>
                    </a:ext>
                  </a:extLst>
                </a:gridCol>
                <a:gridCol w="577623">
                  <a:extLst>
                    <a:ext uri="{9D8B030D-6E8A-4147-A177-3AD203B41FA5}">
                      <a16:colId xmlns:a16="http://schemas.microsoft.com/office/drawing/2014/main" val="1141198536"/>
                    </a:ext>
                  </a:extLst>
                </a:gridCol>
                <a:gridCol w="577623">
                  <a:extLst>
                    <a:ext uri="{9D8B030D-6E8A-4147-A177-3AD203B41FA5}">
                      <a16:colId xmlns:a16="http://schemas.microsoft.com/office/drawing/2014/main" val="3211240760"/>
                    </a:ext>
                  </a:extLst>
                </a:gridCol>
                <a:gridCol w="603409">
                  <a:extLst>
                    <a:ext uri="{9D8B030D-6E8A-4147-A177-3AD203B41FA5}">
                      <a16:colId xmlns:a16="http://schemas.microsoft.com/office/drawing/2014/main" val="3955784931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384234275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3110708076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3414434530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1541634730"/>
                    </a:ext>
                  </a:extLst>
                </a:gridCol>
                <a:gridCol w="577623">
                  <a:extLst>
                    <a:ext uri="{9D8B030D-6E8A-4147-A177-3AD203B41FA5}">
                      <a16:colId xmlns:a16="http://schemas.microsoft.com/office/drawing/2014/main" val="2919721048"/>
                    </a:ext>
                  </a:extLst>
                </a:gridCol>
                <a:gridCol w="618880">
                  <a:extLst>
                    <a:ext uri="{9D8B030D-6E8A-4147-A177-3AD203B41FA5}">
                      <a16:colId xmlns:a16="http://schemas.microsoft.com/office/drawing/2014/main" val="3009207089"/>
                    </a:ext>
                  </a:extLst>
                </a:gridCol>
                <a:gridCol w="618880">
                  <a:extLst>
                    <a:ext uri="{9D8B030D-6E8A-4147-A177-3AD203B41FA5}">
                      <a16:colId xmlns:a16="http://schemas.microsoft.com/office/drawing/2014/main" val="2626722468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1537466524"/>
                    </a:ext>
                  </a:extLst>
                </a:gridCol>
                <a:gridCol w="515733">
                  <a:extLst>
                    <a:ext uri="{9D8B030D-6E8A-4147-A177-3AD203B41FA5}">
                      <a16:colId xmlns:a16="http://schemas.microsoft.com/office/drawing/2014/main" val="1217108719"/>
                    </a:ext>
                  </a:extLst>
                </a:gridCol>
              </a:tblGrid>
              <a:tr h="111115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08 al 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 al 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 al 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83828"/>
                  </a:ext>
                </a:extLst>
              </a:tr>
              <a:tr h="50507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920201"/>
                  </a:ext>
                </a:extLst>
              </a:tr>
              <a:tr h="95963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018849"/>
                  </a:ext>
                </a:extLst>
              </a:tr>
              <a:tr h="95963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491033"/>
                  </a:ext>
                </a:extLst>
              </a:tr>
              <a:tr h="95963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7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6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7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6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6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6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46009"/>
                  </a:ext>
                </a:extLst>
              </a:tr>
              <a:tr h="50507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3633"/>
                  </a:ext>
                </a:extLst>
              </a:tr>
              <a:tr h="101014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80690"/>
                  </a:ext>
                </a:extLst>
              </a:tr>
              <a:tr h="50507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4132"/>
                  </a:ext>
                </a:extLst>
              </a:tr>
              <a:tr h="95963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7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149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agosto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24471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39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149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319268"/>
              </p:ext>
            </p:extLst>
          </p:nvPr>
        </p:nvGraphicFramePr>
        <p:xfrm>
          <a:off x="1676400" y="5016329"/>
          <a:ext cx="20551861" cy="63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19769</TotalTime>
  <Words>3784</Words>
  <Application>Microsoft Office PowerPoint</Application>
  <PresentationFormat>Personalizado</PresentationFormat>
  <Paragraphs>1423</Paragraphs>
  <Slides>40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MS PGothic</vt:lpstr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520</cp:revision>
  <dcterms:modified xsi:type="dcterms:W3CDTF">2023-02-08T15:35:38Z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