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33" d="100"/>
          <a:sy n="33" d="100"/>
        </p:scale>
        <p:origin x="834" y="60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DICIEMBRE\Reporte%20diario%20%2028%20AL%2004%20DIC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DICIEMBRE\Reporte%20diario%20%2028%20AL%2004%20DIC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DICIEMBRE\Reporte%20diario%20%2028%20AL%2004%20DIC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DICIEMBRE\Reporte%20diario%20%2028%20AL%2004%20DIC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DICIEMBRE\Reporte%20diario%20%2028%20AL%2004%20DIC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esktop\Ma.%20Fernanda%20Santos\FER\REPORTES%20ATENCI&#211;N\2022\DICIEMBRE\Reporte%20diario%20%2028%20AL%2004%20DIC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28/11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4'!$C$3:$I$3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9-4AC8-A73D-AF7B3FF48071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29/11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4'!$C$4:$I$4</c:f>
              <c:numCache>
                <c:formatCode>General</c:formatCode>
                <c:ptCount val="7"/>
                <c:pt idx="0">
                  <c:v>4</c:v>
                </c:pt>
                <c:pt idx="1">
                  <c:v>0</c:v>
                </c:pt>
                <c:pt idx="2">
                  <c:v>8</c:v>
                </c:pt>
                <c:pt idx="3">
                  <c:v>6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9-4AC8-A73D-AF7B3FF48071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30/11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4'!$C$5:$I$5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9-4AC8-A73D-AF7B3FF48071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01/12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4'!$C$6:$I$6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19-4AC8-A73D-AF7B3FF48071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02/12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4'!$C$7:$I$7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15</c:v>
                </c:pt>
                <c:pt idx="3">
                  <c:v>3</c:v>
                </c:pt>
                <c:pt idx="4">
                  <c:v>5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19-4AC8-A73D-AF7B3FF48071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03/12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19-4AC8-A73D-AF7B3FF48071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04/12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4'!$C$9:$I$9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19-4AC8-A73D-AF7B3FF48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0948527"/>
        <c:axId val="1"/>
      </c:barChart>
      <c:catAx>
        <c:axId val="178094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094852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28/11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4'!$J$3:$K$3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B-4F54-BA19-E54698A63BA4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29/11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4'!$J$4:$K$4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B-4F54-BA19-E54698A63BA4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30/11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4'!$J$5:$K$5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9B-4F54-BA19-E54698A63BA4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01/12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4'!$J$6:$K$6</c:f>
              <c:numCache>
                <c:formatCode>General</c:formatCode>
                <c:ptCount val="2"/>
                <c:pt idx="0">
                  <c:v>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9B-4F54-BA19-E54698A63BA4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02/12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4'!$J$7:$K$7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9B-4F54-BA19-E54698A63BA4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03/12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9B-4F54-BA19-E54698A63BA4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04/12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4'!$J$9:$K$9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99B-4F54-BA19-E54698A63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0947727"/>
        <c:axId val="1"/>
      </c:barChart>
      <c:catAx>
        <c:axId val="178094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094772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28/11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F-45EE-B73B-809EE1736CE7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29/11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2F-45EE-B73B-809EE1736CE7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30/11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2F-45EE-B73B-809EE1736CE7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01/12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18</c:v>
                </c:pt>
                <c:pt idx="3">
                  <c:v>47</c:v>
                </c:pt>
                <c:pt idx="4">
                  <c:v>12</c:v>
                </c:pt>
                <c:pt idx="5">
                  <c:v>4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2F-45EE-B73B-809EE1736CE7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02/12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4'!$L$7:$R$7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16</c:v>
                </c:pt>
                <c:pt idx="3">
                  <c:v>20</c:v>
                </c:pt>
                <c:pt idx="4">
                  <c:v>18</c:v>
                </c:pt>
                <c:pt idx="5">
                  <c:v>10</c:v>
                </c:pt>
                <c:pt idx="6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2F-45EE-B73B-809EE1736CE7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03/12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2F-45EE-B73B-809EE1736CE7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04/12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4'!$L$9:$R$9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2F-45EE-B73B-809EE173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0948927"/>
        <c:axId val="1"/>
      </c:barChart>
      <c:catAx>
        <c:axId val="178094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094892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28/11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4'!$S$3:$T$3</c:f>
              <c:numCache>
                <c:formatCode>General</c:formatCode>
                <c:ptCount val="2"/>
                <c:pt idx="0">
                  <c:v>34</c:v>
                </c:pt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E-479A-88B2-243A7F3EB214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29/11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4'!$S$4:$T$4</c:f>
              <c:numCache>
                <c:formatCode>General</c:formatCode>
                <c:ptCount val="2"/>
                <c:pt idx="0">
                  <c:v>21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E-479A-88B2-243A7F3EB214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30/11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4'!$S$5:$T$5</c:f>
              <c:numCache>
                <c:formatCode>General</c:formatCode>
                <c:ptCount val="2"/>
                <c:pt idx="0">
                  <c:v>25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4E-479A-88B2-243A7F3EB214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01/12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4'!$S$6:$T$6</c:f>
              <c:numCache>
                <c:formatCode>General</c:formatCode>
                <c:ptCount val="2"/>
                <c:pt idx="0">
                  <c:v>21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4E-479A-88B2-243A7F3EB214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02/12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4'!$S$7:$T$7</c:f>
              <c:numCache>
                <c:formatCode>General</c:formatCode>
                <c:ptCount val="2"/>
                <c:pt idx="0">
                  <c:v>13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E-479A-88B2-243A7F3EB214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03/12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4'!$S$8:$T$8</c:f>
              <c:numCache>
                <c:formatCode>General</c:formatCode>
                <c:ptCount val="2"/>
                <c:pt idx="0">
                  <c:v>25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4E-479A-88B2-243A7F3EB214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04/12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4'!$S$9:$T$9</c:f>
              <c:numCache>
                <c:formatCode>General</c:formatCode>
                <c:ptCount val="2"/>
                <c:pt idx="0">
                  <c:v>26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4E-479A-88B2-243A7F3EB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0941727"/>
        <c:axId val="1"/>
      </c:barChart>
      <c:catAx>
        <c:axId val="178094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094172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4'!$B$3</c:f>
              <c:strCache>
                <c:ptCount val="1"/>
                <c:pt idx="0">
                  <c:v>Lunes
28/11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4'!$U$3:$W$3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1-47BA-A3CA-E9F86D159A1F}"/>
            </c:ext>
          </c:extLst>
        </c:ser>
        <c:ser>
          <c:idx val="1"/>
          <c:order val="1"/>
          <c:tx>
            <c:strRef>
              <c:f>'Marzo 2022 sem 4'!$B$4</c:f>
              <c:strCache>
                <c:ptCount val="1"/>
                <c:pt idx="0">
                  <c:v>Martes
29/11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4'!$U$4:$W$4</c:f>
              <c:numCache>
                <c:formatCode>General</c:formatCode>
                <c:ptCount val="3"/>
                <c:pt idx="0">
                  <c:v>6</c:v>
                </c:pt>
                <c:pt idx="1">
                  <c:v>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41-47BA-A3CA-E9F86D159A1F}"/>
            </c:ext>
          </c:extLst>
        </c:ser>
        <c:ser>
          <c:idx val="2"/>
          <c:order val="2"/>
          <c:tx>
            <c:strRef>
              <c:f>'Marzo 2022 sem 4'!$B$5</c:f>
              <c:strCache>
                <c:ptCount val="1"/>
                <c:pt idx="0">
                  <c:v>Miércoles
30/11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4'!$U$5:$W$5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41-47BA-A3CA-E9F86D159A1F}"/>
            </c:ext>
          </c:extLst>
        </c:ser>
        <c:ser>
          <c:idx val="3"/>
          <c:order val="3"/>
          <c:tx>
            <c:strRef>
              <c:f>'Marzo 2022 sem 4'!$B$6</c:f>
              <c:strCache>
                <c:ptCount val="1"/>
                <c:pt idx="0">
                  <c:v>Jueves
01/12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4'!$U$6:$W$6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41-47BA-A3CA-E9F86D159A1F}"/>
            </c:ext>
          </c:extLst>
        </c:ser>
        <c:ser>
          <c:idx val="4"/>
          <c:order val="4"/>
          <c:tx>
            <c:strRef>
              <c:f>'Marzo 2022 sem 4'!$B$7</c:f>
              <c:strCache>
                <c:ptCount val="1"/>
                <c:pt idx="0">
                  <c:v>Viernes
02/12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4'!$U$7:$W$7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41-47BA-A3CA-E9F86D159A1F}"/>
            </c:ext>
          </c:extLst>
        </c:ser>
        <c:ser>
          <c:idx val="5"/>
          <c:order val="5"/>
          <c:tx>
            <c:strRef>
              <c:f>'Marzo 2022 sem 4'!$B$8</c:f>
              <c:strCache>
                <c:ptCount val="1"/>
                <c:pt idx="0">
                  <c:v>Sabado
03/12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41-47BA-A3CA-E9F86D159A1F}"/>
            </c:ext>
          </c:extLst>
        </c:ser>
        <c:ser>
          <c:idx val="6"/>
          <c:order val="6"/>
          <c:tx>
            <c:strRef>
              <c:f>'Marzo 2022 sem 4'!$B$9</c:f>
              <c:strCache>
                <c:ptCount val="1"/>
                <c:pt idx="0">
                  <c:v>Domingo
04/12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4'!$U$9:$W$9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41-47BA-A3CA-E9F86D159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0936927"/>
        <c:axId val="1"/>
      </c:barChart>
      <c:catAx>
        <c:axId val="178093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093692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4'!$B$17:$B$21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4'!$C$17:$C$21</c:f>
              <c:numCache>
                <c:formatCode>General</c:formatCode>
                <c:ptCount val="5"/>
                <c:pt idx="0">
                  <c:v>153</c:v>
                </c:pt>
                <c:pt idx="1">
                  <c:v>25</c:v>
                </c:pt>
                <c:pt idx="2">
                  <c:v>193</c:v>
                </c:pt>
                <c:pt idx="3">
                  <c:v>729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EE-4CC0-87DB-4E5B1B999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80938527"/>
        <c:axId val="1"/>
      </c:barChart>
      <c:catAx>
        <c:axId val="17809385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80938527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28 al 04 de diciembre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729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09C90C61-3861-4D3A-8AEC-9D31366DF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191613"/>
              </p:ext>
            </p:extLst>
          </p:nvPr>
        </p:nvGraphicFramePr>
        <p:xfrm>
          <a:off x="2389239" y="3362632"/>
          <a:ext cx="20095754" cy="902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ADA8250-FFBC-4008-BAAF-DFC762DE0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424681"/>
              </p:ext>
            </p:extLst>
          </p:nvPr>
        </p:nvGraphicFramePr>
        <p:xfrm>
          <a:off x="2448233" y="3628103"/>
          <a:ext cx="19853684" cy="839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7D4BF3AC-8FC2-4B03-98F6-FDF7A6363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113007"/>
              </p:ext>
            </p:extLst>
          </p:nvPr>
        </p:nvGraphicFramePr>
        <p:xfrm>
          <a:off x="2474092" y="3008671"/>
          <a:ext cx="19774925" cy="929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61347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al 04 de diciembre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69552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al 04 de diciembre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57801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al 04 de diciembre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193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76691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28 al 04 de diciembre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729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54394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28 al 04 de diciembre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33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28 al 04 de diciembre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 133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153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25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193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729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33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	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153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56455697-6A9B-48C6-B3F3-BC73D0643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398857"/>
              </p:ext>
            </p:extLst>
          </p:nvPr>
        </p:nvGraphicFramePr>
        <p:xfrm>
          <a:off x="2448231" y="2979173"/>
          <a:ext cx="20036761" cy="9645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</a:t>
            </a: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EF6640D-0827-4B93-9D84-00F9A681C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153443"/>
              </p:ext>
            </p:extLst>
          </p:nvPr>
        </p:nvGraphicFramePr>
        <p:xfrm>
          <a:off x="2418735" y="2684206"/>
          <a:ext cx="20066258" cy="94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193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67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74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193	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AAA056CD-DF70-426E-A240-0167353AC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651499"/>
              </p:ext>
            </p:extLst>
          </p:nvPr>
        </p:nvGraphicFramePr>
        <p:xfrm>
          <a:off x="2448231" y="2920181"/>
          <a:ext cx="20036761" cy="9227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165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564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729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7858</TotalTime>
  <Words>1410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430</cp:revision>
  <dcterms:modified xsi:type="dcterms:W3CDTF">2022-12-17T13:06:40Z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