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59" r:id="rId17"/>
  </p:sldIdLst>
  <p:sldSz cx="24384000" cy="13716000"/>
  <p:notesSz cx="6858000" cy="9144000"/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4181"/>
    <a:srgbClr val="9F8FB2"/>
    <a:srgbClr val="B2A6C1"/>
    <a:srgbClr val="9187A2"/>
    <a:srgbClr val="9A8DAF"/>
    <a:srgbClr val="7A6495"/>
    <a:srgbClr val="6A5C74"/>
    <a:srgbClr val="92839D"/>
    <a:srgbClr val="89848D"/>
    <a:srgbClr val="999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2'!$B$3</c:f>
              <c:strCache>
                <c:ptCount val="1"/>
                <c:pt idx="0">
                  <c:v>Lunes
10/01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2'!$C$3:$I$3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13</c:v>
                </c:pt>
                <c:pt idx="3">
                  <c:v>8</c:v>
                </c:pt>
                <c:pt idx="4">
                  <c:v>6</c:v>
                </c:pt>
                <c:pt idx="5">
                  <c:v>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94-4E73-83F6-234491D719ED}"/>
            </c:ext>
          </c:extLst>
        </c:ser>
        <c:ser>
          <c:idx val="1"/>
          <c:order val="1"/>
          <c:tx>
            <c:strRef>
              <c:f>'Enero 2022 sem 2'!$B$4</c:f>
              <c:strCache>
                <c:ptCount val="1"/>
                <c:pt idx="0">
                  <c:v>Martes
11/01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2'!$C$4:$I$4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4</c:v>
                </c:pt>
                <c:pt idx="4">
                  <c:v>6</c:v>
                </c:pt>
                <c:pt idx="5">
                  <c:v>0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94-4E73-83F6-234491D719ED}"/>
            </c:ext>
          </c:extLst>
        </c:ser>
        <c:ser>
          <c:idx val="2"/>
          <c:order val="2"/>
          <c:tx>
            <c:strRef>
              <c:f>'Enero 2022 sem 2'!$B$5</c:f>
              <c:strCache>
                <c:ptCount val="1"/>
                <c:pt idx="0">
                  <c:v>Miércoles
12/01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2'!$C$5:$I$5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14</c:v>
                </c:pt>
                <c:pt idx="3">
                  <c:v>3</c:v>
                </c:pt>
                <c:pt idx="4">
                  <c:v>7</c:v>
                </c:pt>
                <c:pt idx="5">
                  <c:v>0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94-4E73-83F6-234491D719ED}"/>
            </c:ext>
          </c:extLst>
        </c:ser>
        <c:ser>
          <c:idx val="3"/>
          <c:order val="3"/>
          <c:tx>
            <c:strRef>
              <c:f>'Enero 2022 sem 2'!$B$6</c:f>
              <c:strCache>
                <c:ptCount val="1"/>
                <c:pt idx="0">
                  <c:v>Jueves
13/01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2'!$C$6:$I$6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7</c:v>
                </c:pt>
                <c:pt idx="5">
                  <c:v>1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94-4E73-83F6-234491D719ED}"/>
            </c:ext>
          </c:extLst>
        </c:ser>
        <c:ser>
          <c:idx val="4"/>
          <c:order val="4"/>
          <c:tx>
            <c:strRef>
              <c:f>'Enero 2022 sem 2'!$B$7</c:f>
              <c:strCache>
                <c:ptCount val="1"/>
                <c:pt idx="0">
                  <c:v>Viernes
14/01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2'!$C$7:$I$7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94-4E73-83F6-234491D719ED}"/>
            </c:ext>
          </c:extLst>
        </c:ser>
        <c:ser>
          <c:idx val="5"/>
          <c:order val="5"/>
          <c:tx>
            <c:strRef>
              <c:f>'Enero 2022 sem 2'!$B$8</c:f>
              <c:strCache>
                <c:ptCount val="1"/>
                <c:pt idx="0">
                  <c:v>Sábado
15/01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2'!$C$8:$I$8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94-4E73-83F6-234491D719ED}"/>
            </c:ext>
          </c:extLst>
        </c:ser>
        <c:ser>
          <c:idx val="6"/>
          <c:order val="6"/>
          <c:tx>
            <c:strRef>
              <c:f>'Enero 2022 sem 2'!$B$9</c:f>
              <c:strCache>
                <c:ptCount val="1"/>
                <c:pt idx="0">
                  <c:v>Domingo
16/01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'Enero 2022 sem 2'!$C$9:$I$9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94-4E73-83F6-234491D719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2'!$B$3</c:f>
              <c:strCache>
                <c:ptCount val="1"/>
                <c:pt idx="0">
                  <c:v>Lunes
10/01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2'!$J$3:$K$3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8-4620-9F6F-6CA57E55820F}"/>
            </c:ext>
          </c:extLst>
        </c:ser>
        <c:ser>
          <c:idx val="1"/>
          <c:order val="1"/>
          <c:tx>
            <c:strRef>
              <c:f>'Enero 2022 sem 2'!$B$4</c:f>
              <c:strCache>
                <c:ptCount val="1"/>
                <c:pt idx="0">
                  <c:v>Martes
11/01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2'!$J$4:$K$4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B8-4620-9F6F-6CA57E55820F}"/>
            </c:ext>
          </c:extLst>
        </c:ser>
        <c:ser>
          <c:idx val="2"/>
          <c:order val="2"/>
          <c:tx>
            <c:strRef>
              <c:f>'Enero 2022 sem 2'!$B$5</c:f>
              <c:strCache>
                <c:ptCount val="1"/>
                <c:pt idx="0">
                  <c:v>Miércoles
12/01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2'!$J$5:$K$5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B8-4620-9F6F-6CA57E55820F}"/>
            </c:ext>
          </c:extLst>
        </c:ser>
        <c:ser>
          <c:idx val="3"/>
          <c:order val="3"/>
          <c:tx>
            <c:strRef>
              <c:f>'Enero 2022 sem 2'!$B$6</c:f>
              <c:strCache>
                <c:ptCount val="1"/>
                <c:pt idx="0">
                  <c:v>Jueves
13/01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2'!$J$6:$K$6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B8-4620-9F6F-6CA57E55820F}"/>
            </c:ext>
          </c:extLst>
        </c:ser>
        <c:ser>
          <c:idx val="4"/>
          <c:order val="4"/>
          <c:tx>
            <c:strRef>
              <c:f>'Enero 2022 sem 2'!$B$7</c:f>
              <c:strCache>
                <c:ptCount val="1"/>
                <c:pt idx="0">
                  <c:v>Viernes
14/01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2'!$J$7:$K$7</c:f>
              <c:numCache>
                <c:formatCode>General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B8-4620-9F6F-6CA57E55820F}"/>
            </c:ext>
          </c:extLst>
        </c:ser>
        <c:ser>
          <c:idx val="5"/>
          <c:order val="5"/>
          <c:tx>
            <c:strRef>
              <c:f>'Enero 2022 sem 2'!$B$8</c:f>
              <c:strCache>
                <c:ptCount val="1"/>
                <c:pt idx="0">
                  <c:v>Sábado
15/01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2'!$J$8:$K$8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B8-4620-9F6F-6CA57E55820F}"/>
            </c:ext>
          </c:extLst>
        </c:ser>
        <c:ser>
          <c:idx val="6"/>
          <c:order val="6"/>
          <c:tx>
            <c:strRef>
              <c:f>'Enero 2022 sem 2'!$B$9</c:f>
              <c:strCache>
                <c:ptCount val="1"/>
                <c:pt idx="0">
                  <c:v>Domingo
16/01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 Infantil)</c:v>
                </c:pt>
              </c:strCache>
            </c:strRef>
          </c:cat>
          <c:val>
            <c:numRef>
              <c:f>'Enero 2022 sem 2'!$J$9:$K$9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B8-4620-9F6F-6CA57E5582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  <c:max val="1.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75886856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Adelle Sans Light" panose="02000503000000020004" pitchFamily="50" charset="0"/>
        </a:defRPr>
      </a:pPr>
      <a:endParaRPr lang="es-MX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2'!$B$3</c:f>
              <c:strCache>
                <c:ptCount val="1"/>
                <c:pt idx="0">
                  <c:v>Lunes
10/01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2'!$L$3:$M$3</c:f>
              <c:numCache>
                <c:formatCode>General</c:formatCode>
                <c:ptCount val="2"/>
                <c:pt idx="0">
                  <c:v>24</c:v>
                </c:pt>
                <c:pt idx="1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6-4A13-9F4F-4A839934745B}"/>
            </c:ext>
          </c:extLst>
        </c:ser>
        <c:ser>
          <c:idx val="1"/>
          <c:order val="1"/>
          <c:tx>
            <c:strRef>
              <c:f>'Enero 2022 sem 2'!$B$4</c:f>
              <c:strCache>
                <c:ptCount val="1"/>
                <c:pt idx="0">
                  <c:v>Martes
11/01</c:v>
                </c:pt>
              </c:strCache>
            </c:strRef>
          </c:tx>
          <c:spPr>
            <a:solidFill>
              <a:srgbClr val="9900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2'!$L$4:$M$4</c:f>
              <c:numCache>
                <c:formatCode>General</c:formatCode>
                <c:ptCount val="2"/>
                <c:pt idx="0">
                  <c:v>18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A6-4A13-9F4F-4A839934745B}"/>
            </c:ext>
          </c:extLst>
        </c:ser>
        <c:ser>
          <c:idx val="2"/>
          <c:order val="2"/>
          <c:tx>
            <c:strRef>
              <c:f>'Enero 2022 sem 2'!$B$5</c:f>
              <c:strCache>
                <c:ptCount val="1"/>
                <c:pt idx="0">
                  <c:v>Miércoles
12/01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2'!$L$5:$M$5</c:f>
              <c:numCache>
                <c:formatCode>General</c:formatCode>
                <c:ptCount val="2"/>
                <c:pt idx="0">
                  <c:v>22</c:v>
                </c:pt>
                <c:pt idx="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A6-4A13-9F4F-4A839934745B}"/>
            </c:ext>
          </c:extLst>
        </c:ser>
        <c:ser>
          <c:idx val="3"/>
          <c:order val="3"/>
          <c:tx>
            <c:strRef>
              <c:f>'Enero 2022 sem 2'!$B$6</c:f>
              <c:strCache>
                <c:ptCount val="1"/>
                <c:pt idx="0">
                  <c:v>Jueves
13/01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2'!$L$6:$M$6</c:f>
              <c:numCache>
                <c:formatCode>General</c:formatCode>
                <c:ptCount val="2"/>
                <c:pt idx="0">
                  <c:v>18</c:v>
                </c:pt>
                <c:pt idx="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A6-4A13-9F4F-4A839934745B}"/>
            </c:ext>
          </c:extLst>
        </c:ser>
        <c:ser>
          <c:idx val="4"/>
          <c:order val="4"/>
          <c:tx>
            <c:strRef>
              <c:f>'Enero 2022 sem 2'!$B$7</c:f>
              <c:strCache>
                <c:ptCount val="1"/>
                <c:pt idx="0">
                  <c:v>Viernes
14/01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2'!$L$7:$M$7</c:f>
              <c:numCache>
                <c:formatCode>General</c:formatCode>
                <c:ptCount val="2"/>
                <c:pt idx="0">
                  <c:v>13</c:v>
                </c:pt>
                <c:pt idx="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A6-4A13-9F4F-4A839934745B}"/>
            </c:ext>
          </c:extLst>
        </c:ser>
        <c:ser>
          <c:idx val="5"/>
          <c:order val="5"/>
          <c:tx>
            <c:strRef>
              <c:f>'Enero 2022 sem 2'!$B$8</c:f>
              <c:strCache>
                <c:ptCount val="1"/>
                <c:pt idx="0">
                  <c:v>Sábado
15/01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2'!$L$8:$M$8</c:f>
              <c:numCache>
                <c:formatCode>General</c:formatCode>
                <c:ptCount val="2"/>
                <c:pt idx="0">
                  <c:v>17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A6-4A13-9F4F-4A839934745B}"/>
            </c:ext>
          </c:extLst>
        </c:ser>
        <c:ser>
          <c:idx val="6"/>
          <c:order val="6"/>
          <c:tx>
            <c:strRef>
              <c:f>'Enero 2022 sem 2'!$B$9</c:f>
              <c:strCache>
                <c:ptCount val="1"/>
                <c:pt idx="0">
                  <c:v>Domingo
16/01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2'!$L$2:$M$2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'Enero 2022 sem 2'!$L$9:$M$9</c:f>
              <c:numCache>
                <c:formatCode>General</c:formatCode>
                <c:ptCount val="2"/>
                <c:pt idx="0">
                  <c:v>20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A6-4A13-9F4F-4A83993474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'Enero 2022 sem 2'!$B$3</c:f>
              <c:strCache>
                <c:ptCount val="1"/>
                <c:pt idx="0">
                  <c:v>Lunes
10/01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2'!$N$3:$P$3</c:f>
              <c:numCache>
                <c:formatCode>General</c:formatCode>
                <c:ptCount val="3"/>
                <c:pt idx="0">
                  <c:v>8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7-4D1E-8D86-0F55CB29ADF0}"/>
            </c:ext>
          </c:extLst>
        </c:ser>
        <c:ser>
          <c:idx val="1"/>
          <c:order val="1"/>
          <c:tx>
            <c:strRef>
              <c:f>'Enero 2022 sem 2'!$B$4</c:f>
              <c:strCache>
                <c:ptCount val="1"/>
                <c:pt idx="0">
                  <c:v>Martes
11/01</c:v>
                </c:pt>
              </c:strCache>
            </c:strRef>
          </c:tx>
          <c:spPr>
            <a:solidFill>
              <a:srgbClr val="9A00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2'!$N$4:$P$4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7-4D1E-8D86-0F55CB29ADF0}"/>
            </c:ext>
          </c:extLst>
        </c:ser>
        <c:ser>
          <c:idx val="2"/>
          <c:order val="2"/>
          <c:tx>
            <c:strRef>
              <c:f>'Enero 2022 sem 2'!$B$5</c:f>
              <c:strCache>
                <c:ptCount val="1"/>
                <c:pt idx="0">
                  <c:v>Miércoles
12/01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2'!$N$5:$P$5</c:f>
              <c:numCache>
                <c:formatCode>General</c:formatCode>
                <c:ptCount val="3"/>
                <c:pt idx="0">
                  <c:v>0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7-4D1E-8D86-0F55CB29ADF0}"/>
            </c:ext>
          </c:extLst>
        </c:ser>
        <c:ser>
          <c:idx val="3"/>
          <c:order val="3"/>
          <c:tx>
            <c:strRef>
              <c:f>'Enero 2022 sem 2'!$B$6</c:f>
              <c:strCache>
                <c:ptCount val="1"/>
                <c:pt idx="0">
                  <c:v>Jueves
13/01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2'!$N$6:$P$6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17-4D1E-8D86-0F55CB29ADF0}"/>
            </c:ext>
          </c:extLst>
        </c:ser>
        <c:ser>
          <c:idx val="4"/>
          <c:order val="4"/>
          <c:tx>
            <c:strRef>
              <c:f>'Enero 2022 sem 2'!$B$7</c:f>
              <c:strCache>
                <c:ptCount val="1"/>
                <c:pt idx="0">
                  <c:v>Viernes
14/01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2'!$N$7:$P$7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17-4D1E-8D86-0F55CB29ADF0}"/>
            </c:ext>
          </c:extLst>
        </c:ser>
        <c:ser>
          <c:idx val="5"/>
          <c:order val="5"/>
          <c:tx>
            <c:strRef>
              <c:f>'Enero 2022 sem 2'!$B$8</c:f>
              <c:strCache>
                <c:ptCount val="1"/>
                <c:pt idx="0">
                  <c:v>Sábado
15/01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2'!$N$8:$P$8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17-4D1E-8D86-0F55CB29ADF0}"/>
            </c:ext>
          </c:extLst>
        </c:ser>
        <c:ser>
          <c:idx val="6"/>
          <c:order val="6"/>
          <c:tx>
            <c:strRef>
              <c:f>'Enero 2022 sem 2'!$B$9</c:f>
              <c:strCache>
                <c:ptCount val="1"/>
                <c:pt idx="0">
                  <c:v>Domingo
16/01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2'!$N$2:$P$2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'Enero 2022 sem 2'!$N$9:$P$9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17-4D1E-8D86-0F55CB29AD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'Enero 2022 sem 2'!$B$17:$B$20</c:f>
              <c:strCache>
                <c:ptCount val="4"/>
                <c:pt idx="0">
                  <c:v>Centro Integral</c:v>
                </c:pt>
                <c:pt idx="1">
                  <c:v>Centro de Empoderamiento</c:v>
                </c:pt>
                <c:pt idx="2">
                  <c:v>Telmujer</c:v>
                </c:pt>
                <c:pt idx="3">
                  <c:v>Refugio</c:v>
                </c:pt>
              </c:strCache>
            </c:strRef>
          </c:cat>
          <c:val>
            <c:numRef>
              <c:f>'Enero 2022 sem 2'!$C$17:$C$20</c:f>
              <c:numCache>
                <c:formatCode>General</c:formatCode>
                <c:ptCount val="4"/>
                <c:pt idx="0">
                  <c:v>192</c:v>
                </c:pt>
                <c:pt idx="1">
                  <c:v>4</c:v>
                </c:pt>
                <c:pt idx="2">
                  <c:v>608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2D-4AB7-865A-C1BE757E58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Adelle Sans Light" panose="02000503000000020004" pitchFamily="50" charset="0"/>
        </a:defRPr>
      </a:pPr>
      <a:endParaRPr lang="es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10 al 16 de enero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6B024976-3E21-4485-9222-0EE6D19FD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307560"/>
              </p:ext>
            </p:extLst>
          </p:nvPr>
        </p:nvGraphicFramePr>
        <p:xfrm>
          <a:off x="2909530" y="3131128"/>
          <a:ext cx="18564940" cy="9116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E685A4B-7774-49C1-9CA9-7C90823E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957812"/>
              </p:ext>
            </p:extLst>
          </p:nvPr>
        </p:nvGraphicFramePr>
        <p:xfrm>
          <a:off x="2881745" y="3103417"/>
          <a:ext cx="18620509" cy="903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79583"/>
              </p:ext>
            </p:extLst>
          </p:nvPr>
        </p:nvGraphicFramePr>
        <p:xfrm>
          <a:off x="1828799" y="3478467"/>
          <a:ext cx="20420219" cy="7910545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375056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10 al 16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14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43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43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43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69646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10 al 16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05516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10 al 16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608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8554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Semana del 10 al 16 de enero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1676" y="3097826"/>
            <a:ext cx="20974049" cy="6956552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10 al 16 de enero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854 servicios de atención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192 atenciones en el Centro Integral de Mujeres en Situación de Violencia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 atenciones en Centro de Empoderamiento Infantil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608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3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50 atenciones psicológicas y jurídicas a mujeres, niñas, niños y adolescentes en el Refugio para Mujeres, sus Hijas e Hijos en Situación de Violencia Extrema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4</a:t>
            </a: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CA9A6A5F-B915-4B3D-9D68-31C0C1EFA0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32488" y="10421831"/>
            <a:ext cx="20684612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4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4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192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6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17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354" y="34746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29" y="3114284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8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56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68742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99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438" y="352959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82" y="61978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612397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495" y="619785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3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2354" y="902255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5755" y="899483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495" y="899483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192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1227508-FD28-45E0-85FB-468AAB437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357641"/>
              </p:ext>
            </p:extLst>
          </p:nvPr>
        </p:nvGraphicFramePr>
        <p:xfrm>
          <a:off x="2470944" y="2743200"/>
          <a:ext cx="19442112" cy="940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9589A08-359B-4AA5-8170-B4352F5CB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117774"/>
              </p:ext>
            </p:extLst>
          </p:nvPr>
        </p:nvGraphicFramePr>
        <p:xfrm>
          <a:off x="3093897" y="2840893"/>
          <a:ext cx="17715629" cy="896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4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6491287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4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132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476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608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608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F1B2C65-8EFB-4C83-A9D4-6C731518C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303685"/>
              </p:ext>
            </p:extLst>
          </p:nvPr>
        </p:nvGraphicFramePr>
        <p:xfrm>
          <a:off x="2909530" y="2735798"/>
          <a:ext cx="18564940" cy="9434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24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50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</TotalTime>
  <Words>1019</Words>
  <Application>Microsoft Office PowerPoint</Application>
  <PresentationFormat>Personalizado</PresentationFormat>
  <Paragraphs>164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145</cp:revision>
  <dcterms:modified xsi:type="dcterms:W3CDTF">2022-01-26T16:03:38Z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