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9" r:id="rId17"/>
  </p:sldIdLst>
  <p:sldSz cx="24384000" cy="13716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E4181"/>
    <a:srgbClr val="9F8FB2"/>
    <a:srgbClr val="B2A6C1"/>
    <a:srgbClr val="9187A2"/>
    <a:srgbClr val="9A8DAF"/>
    <a:srgbClr val="7A6495"/>
    <a:srgbClr val="6A5C74"/>
    <a:srgbClr val="92839D"/>
    <a:srgbClr val="898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1-47B3-88D9-2F3441EAEB6B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1'!$C$4:$I$4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5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F1-47B3-88D9-2F3441EAEB6B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9</c:v>
                </c:pt>
                <c:pt idx="4">
                  <c:v>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F1-47B3-88D9-2F3441EAEB6B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1'!$C$6:$I$6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1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F1-47B3-88D9-2F3441EAEB6B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1'!$C$7:$I$7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14</c:v>
                </c:pt>
                <c:pt idx="3">
                  <c:v>12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F1-47B3-88D9-2F3441EAEB6B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F1-47B3-88D9-2F3441EAEB6B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F1-47B3-88D9-2F3441EAEB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7-4F9D-8D84-58B9CC702642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7-4F9D-8D84-58B9CC702642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1'!$J$5:$K$5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37-4F9D-8D84-58B9CC702642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1'!$J$6:$K$6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37-4F9D-8D84-58B9CC702642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1'!$J$7:$K$7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7-4F9D-8D84-58B9CC702642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37-4F9D-8D84-58B9CC702642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37-4F9D-8D84-58B9CC7026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1'!$L$3:$M$3</c:f>
              <c:numCache>
                <c:formatCode>General</c:formatCode>
                <c:ptCount val="2"/>
                <c:pt idx="0">
                  <c:v>19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D-4F95-9DA9-BF2A925ED693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1'!$L$4:$M$4</c:f>
              <c:numCache>
                <c:formatCode>General</c:formatCode>
                <c:ptCount val="2"/>
                <c:pt idx="0">
                  <c:v>17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AD-4F95-9DA9-BF2A925ED693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1'!$L$5:$M$5</c:f>
              <c:numCache>
                <c:formatCode>General</c:formatCode>
                <c:ptCount val="2"/>
                <c:pt idx="0">
                  <c:v>21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AD-4F95-9DA9-BF2A925ED693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1'!$L$6:$M$6</c:f>
              <c:numCache>
                <c:formatCode>General</c:formatCode>
                <c:ptCount val="2"/>
                <c:pt idx="0">
                  <c:v>22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AD-4F95-9DA9-BF2A925ED693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1'!$L$7:$M$7</c:f>
              <c:numCache>
                <c:formatCode>General</c:formatCode>
                <c:ptCount val="2"/>
                <c:pt idx="0">
                  <c:v>15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AD-4F95-9DA9-BF2A925ED693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1'!$L$8:$M$8</c:f>
              <c:numCache>
                <c:formatCode>General</c:formatCode>
                <c:ptCount val="2"/>
                <c:pt idx="0">
                  <c:v>23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AD-4F95-9DA9-BF2A925ED693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1'!$L$9:$M$9</c:f>
              <c:numCache>
                <c:formatCode>General</c:formatCode>
                <c:ptCount val="2"/>
                <c:pt idx="0">
                  <c:v>27</c:v>
                </c:pt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AD-4F95-9DA9-BF2A925ED6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1'!$N$3:$P$3</c:f>
              <c:numCache>
                <c:formatCode>General</c:formatCode>
                <c:ptCount val="3"/>
                <c:pt idx="0">
                  <c:v>28</c:v>
                </c:pt>
                <c:pt idx="1">
                  <c:v>31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5-4236-9985-8EE830ABED2F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rgbClr val="9A0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1'!$N$4:$P$4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95-4236-9985-8EE830ABED2F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1'!$N$5:$P$5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95-4236-9985-8EE830ABED2F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1'!$N$6:$P$6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95-4236-9985-8EE830ABED2F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1'!$N$7:$P$7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236-9985-8EE830ABED2F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95-4236-9985-8EE830ABED2F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95-4236-9985-8EE830ABED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'Febrero 2022 sem 1'!$C$17:$C$20</c:f>
              <c:numCache>
                <c:formatCode>General</c:formatCode>
                <c:ptCount val="4"/>
                <c:pt idx="0">
                  <c:v>201</c:v>
                </c:pt>
                <c:pt idx="1">
                  <c:v>5</c:v>
                </c:pt>
                <c:pt idx="2">
                  <c:v>641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4-4929-A55C-5B331B36A0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31 de enero al 06 de febrero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300060"/>
              </p:ext>
            </p:extLst>
          </p:nvPr>
        </p:nvGraphicFramePr>
        <p:xfrm>
          <a:off x="2175736" y="2883877"/>
          <a:ext cx="20032529" cy="951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403079"/>
              </p:ext>
            </p:extLst>
          </p:nvPr>
        </p:nvGraphicFramePr>
        <p:xfrm>
          <a:off x="2215662" y="2475947"/>
          <a:ext cx="19952677" cy="9716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35365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7584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359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83853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6" y="3097826"/>
            <a:ext cx="20974049" cy="6956552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31 de enero al 06 de febrero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943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201 atenciones en el Centro Integral de Mujeres en Situación de Violencia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atenciones en Centro de Empoderamiento Infantil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641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96 atenciones psicológicas y jurídicas a mujeres, niñas, niños y adolescentes en el Refugio para Mujeres, sus Hijas e Hijos en Situación de Violencia Extrema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CA9A6A5F-B915-4B3D-9D68-31C0C1EFA0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32488" y="10421831"/>
            <a:ext cx="206846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6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17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34746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9" y="3114284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8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5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68742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99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438" y="352959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82" y="61978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61978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90225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906871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65004"/>
              </p:ext>
            </p:extLst>
          </p:nvPr>
        </p:nvGraphicFramePr>
        <p:xfrm>
          <a:off x="1949858" y="2383859"/>
          <a:ext cx="20484285" cy="1071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307039"/>
              </p:ext>
            </p:extLst>
          </p:nvPr>
        </p:nvGraphicFramePr>
        <p:xfrm>
          <a:off x="2086708" y="2477831"/>
          <a:ext cx="20210584" cy="1062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144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641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641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291276"/>
              </p:ext>
            </p:extLst>
          </p:nvPr>
        </p:nvGraphicFramePr>
        <p:xfrm>
          <a:off x="1828800" y="2383859"/>
          <a:ext cx="20726400" cy="1008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985</Words>
  <Application>Microsoft Office PowerPoint</Application>
  <PresentationFormat>Personalizado</PresentationFormat>
  <Paragraphs>122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164</cp:revision>
  <dcterms:modified xsi:type="dcterms:W3CDTF">2022-02-08T18:03:46Z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