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63" r:id="rId5"/>
    <p:sldId id="264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custDataLst>
    <p:tags r:id="rId18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368D111-6BFF-4A21-A500-81CA6251E388}">
          <p14:sldIdLst>
            <p14:sldId id="256"/>
            <p14:sldId id="257"/>
          </p14:sldIdLst>
        </p14:section>
        <p14:section name="Discriminación" id="{A91DCE7A-BFA0-4AD2-9F1C-A12264FC02E1}">
          <p14:sldIdLst>
            <p14:sldId id="271"/>
          </p14:sldIdLst>
        </p14:section>
        <p14:section name="Aclarando conceptos" id="{EA00CADF-28ED-4039-A2C2-3EE209FA9918}">
          <p14:sldIdLst>
            <p14:sldId id="263"/>
            <p14:sldId id="264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Obligaciones y protección" id="{C5D27D63-BA8A-43EF-9C7E-DC72733240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bel Herrera" initials="AH" lastIdx="7" clrIdx="0">
    <p:extLst>
      <p:ext uri="{19B8F6BF-5375-455C-9EA6-DF929625EA0E}">
        <p15:presenceInfo xmlns:p15="http://schemas.microsoft.com/office/powerpoint/2012/main" userId="e60d7255747d9b82" providerId="Windows Live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5407" autoAdjust="0"/>
  </p:normalViewPr>
  <p:slideViewPr>
    <p:cSldViewPr snapToGrid="0">
      <p:cViewPr varScale="1">
        <p:scale>
          <a:sx n="82" d="100"/>
          <a:sy n="82" d="100"/>
        </p:scale>
        <p:origin x="7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07/02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1'!$C$3:$I$3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0-4664-941F-CAE60AB22C51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08/02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1'!$C$4:$I$4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8</c:v>
                </c:pt>
                <c:pt idx="3">
                  <c:v>14</c:v>
                </c:pt>
                <c:pt idx="4">
                  <c:v>8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30-4664-941F-CAE60AB22C51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09/02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1'!$C$5:$I$5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13</c:v>
                </c:pt>
                <c:pt idx="3">
                  <c:v>0</c:v>
                </c:pt>
                <c:pt idx="4">
                  <c:v>7</c:v>
                </c:pt>
                <c:pt idx="5">
                  <c:v>0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30-4664-941F-CAE60AB22C51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10/02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1'!$C$6:$I$6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3</c:v>
                </c:pt>
                <c:pt idx="4">
                  <c:v>6</c:v>
                </c:pt>
                <c:pt idx="5">
                  <c:v>1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30-4664-941F-CAE60AB22C51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11/02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1'!$C$7:$I$7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7</c:v>
                </c:pt>
                <c:pt idx="3">
                  <c:v>12</c:v>
                </c:pt>
                <c:pt idx="4">
                  <c:v>7</c:v>
                </c:pt>
                <c:pt idx="5">
                  <c:v>0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30-4664-941F-CAE60AB22C51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12/02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30-4664-941F-CAE60AB22C51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13/02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30-4664-941F-CAE60AB22C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07/02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9-4DCA-B7C2-D08995F335AF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08/02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1'!$J$4:$K$4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39-4DCA-B7C2-D08995F335AF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09/02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1'!$J$5:$K$5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39-4DCA-B7C2-D08995F335AF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10/02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39-4DCA-B7C2-D08995F335AF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11/02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39-4DCA-B7C2-D08995F335AF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12/02</c:v>
                </c:pt>
              </c:strCache>
            </c:strRef>
          </c:tx>
          <c:spPr>
            <a:solidFill>
              <a:schemeClr val="bg1">
                <a:lumMod val="85000"/>
                <a:alpha val="9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39-4DCA-B7C2-D08995F335AF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13/02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39-4DCA-B7C2-D08995F335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07/02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1'!$L$3:$M$3</c:f>
              <c:numCache>
                <c:formatCode>General</c:formatCode>
                <c:ptCount val="2"/>
                <c:pt idx="0">
                  <c:v>18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9-4DBA-B0CD-4A7168B0B4AB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08/02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1'!$L$4:$M$4</c:f>
              <c:numCache>
                <c:formatCode>General</c:formatCode>
                <c:ptCount val="2"/>
                <c:pt idx="0">
                  <c:v>11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B9-4DBA-B0CD-4A7168B0B4AB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09/02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1'!$L$5:$M$5</c:f>
              <c:numCache>
                <c:formatCode>General</c:formatCode>
                <c:ptCount val="2"/>
                <c:pt idx="0">
                  <c:v>19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B9-4DBA-B0CD-4A7168B0B4AB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10/02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1'!$L$6:$M$6</c:f>
              <c:numCache>
                <c:formatCode>General</c:formatCode>
                <c:ptCount val="2"/>
                <c:pt idx="0">
                  <c:v>15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B9-4DBA-B0CD-4A7168B0B4AB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11/02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1'!$L$7:$M$7</c:f>
              <c:numCache>
                <c:formatCode>General</c:formatCode>
                <c:ptCount val="2"/>
                <c:pt idx="0">
                  <c:v>12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B9-4DBA-B0CD-4A7168B0B4AB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12/02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1'!$L$8:$M$8</c:f>
              <c:numCache>
                <c:formatCode>General</c:formatCode>
                <c:ptCount val="2"/>
                <c:pt idx="0">
                  <c:v>22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CB9-4DBA-B0CD-4A7168B0B4AB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13/02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1'!$L$9:$M$9</c:f>
              <c:numCache>
                <c:formatCode>General</c:formatCode>
                <c:ptCount val="2"/>
                <c:pt idx="0">
                  <c:v>15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B9-4DBA-B0CD-4A7168B0B4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07/02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1'!$N$3:$P$3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C-494E-B4C7-2E00E11EFD11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08/02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1'!$N$4:$P$4</c:f>
              <c:numCache>
                <c:formatCode>General</c:formatCode>
                <c:ptCount val="3"/>
                <c:pt idx="0">
                  <c:v>7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CC-494E-B4C7-2E00E11EFD11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09/02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1'!$N$5:$P$5</c:f>
              <c:numCache>
                <c:formatCode>General</c:formatCode>
                <c:ptCount val="3"/>
                <c:pt idx="0">
                  <c:v>1</c:v>
                </c:pt>
                <c:pt idx="1">
                  <c:v>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CC-494E-B4C7-2E00E11EFD11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10/02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1'!$N$6:$P$6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CC-494E-B4C7-2E00E11EFD11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11/02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1'!$N$7:$P$7</c:f>
              <c:numCache>
                <c:formatCode>General</c:formatCode>
                <c:ptCount val="3"/>
                <c:pt idx="0">
                  <c:v>6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CC-494E-B4C7-2E00E11EFD11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12/02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1'!$N$8:$P$8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CC-494E-B4C7-2E00E11EFD11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13/02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1'!$N$9:$P$9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CC-494E-B4C7-2E00E11EFD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1'!$B$17:$B$20</c:f>
              <c:strCache>
                <c:ptCount val="4"/>
                <c:pt idx="0">
                  <c:v>Centro Integral</c:v>
                </c:pt>
                <c:pt idx="1">
                  <c:v>Centro de Empoderamiento</c:v>
                </c:pt>
                <c:pt idx="2">
                  <c:v>Telmujer</c:v>
                </c:pt>
                <c:pt idx="3">
                  <c:v>Refugio</c:v>
                </c:pt>
              </c:strCache>
            </c:strRef>
          </c:cat>
          <c:val>
            <c:numRef>
              <c:f>'Febrero 2022 sem 1'!$C$17:$C$20</c:f>
              <c:numCache>
                <c:formatCode>General</c:formatCode>
                <c:ptCount val="4"/>
                <c:pt idx="0">
                  <c:v>176</c:v>
                </c:pt>
                <c:pt idx="1">
                  <c:v>11</c:v>
                </c:pt>
                <c:pt idx="2">
                  <c:v>607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A7-4823-9EC2-4F3307CCFD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11AD4-7CD1-4F10-9F4C-6EF08D829D40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93FCB-F45B-43A2-AB31-A209464CDA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26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3FCB-F45B-43A2-AB31-A209464CDA4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99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39B8-91F1-4B10-AC74-FDCD284D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46E46-0EBC-40AA-938B-B77D70FF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5B27-4619-4A19-AE27-90F9ACED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587A-A0B0-4F77-B7B1-67EFED1E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002B-701D-4F6D-A634-580C229E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0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FFF8-9141-4565-B73B-2AC7B3B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3EF2-015F-4FF2-AB7C-A19B9289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39A8-8BAE-4328-8C44-C100296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7AF7-B612-44BA-AD12-B96E71CA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5461-B832-4EE4-9415-364A6E9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58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0AC8E-8EE4-47C9-B74D-DFA0326B0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95BC1-1E95-4C0B-9E81-2D9B47842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D19C-E4CF-435E-BBF3-DB7C104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44CE-2011-49FF-921D-E6200090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0036-71AA-4FB2-AD5B-F7E6A85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3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47C-572B-413A-83F1-6734AA07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5D6-9065-4E8C-A8E3-9CE86B46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553C-2F9F-4D98-BEED-7EA2A27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BC93-445A-4ADE-94D2-11893284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4EFC-661F-4CB5-BC75-75BB6C1B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1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BAC-5957-4C01-B61A-F3353651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D07C-45FB-4CE0-9F32-D529C5BF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023-3FA3-401F-AE82-37222F3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0B17-8470-4C11-A1EC-3E8C127D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A6BB-0FF3-4138-A552-3A7D16DE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BFD6-1F3A-41E3-A6DF-1F4B767A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6D8F-703D-413C-BDAD-932BEBD3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5DC0-8C60-4DE6-932E-1F1C1CF9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76A6-20EE-4B0F-8348-D5EA8A24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77E0-3602-44C4-8365-0626A46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00AB-1287-4F3A-9838-41A8D4EC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7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154C-0FD0-41A6-B446-2CE9D8D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279A-6C12-47D2-8AAF-FC503083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BEC6-80C8-4CEE-B118-CB7AA6B1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7575F-00F5-4952-BDC1-B52485B3F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5B9A8-A72D-4B80-98BB-E1EE9529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0159A-3911-4534-A0FC-E64E67F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32DA-D4B1-47D3-A852-A062044D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B9C9C-897D-4E6E-90E5-0C0B544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DDA4-DBD0-400D-BE20-068D6D4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2166D-D558-4A4D-826F-15158F2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263C-A610-4CEA-BA91-73EA986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766-3775-4EC6-BA89-CDC6D92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45C36-A86B-4605-9493-A2C4B10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AB9D-3199-440E-AA4E-1477EAA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FEBE-CA3C-47C3-846B-6782AB4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3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3B3E-24DB-4B83-9928-BF4A0B19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6784-E347-4804-B092-7A62971C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5113-DECE-4A2E-92BB-CAFAE96E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FE0D-B06D-4961-820A-C588CCDA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8FE3-2B76-4134-8ABA-EBC6487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66B2-0CE8-4A5B-9EE1-94E8C19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3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5DB-B57E-400E-9C7F-34AF0F1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3058F-B122-4257-A1BB-F165C1085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EF5B-CCD8-4FA4-B450-0095B3A5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8581-94F2-4DBD-A0BD-60EBC58C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6F07-3FF1-4E18-A2EE-B6BEF5EF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1CE4-1605-43E5-9134-03690E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0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F8E83-2336-4E39-A837-066B35A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0025-63D4-463F-B15F-23BB3C13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9C50-6EE6-484D-918F-829E9C750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9EC0-3FB7-42ED-AC1C-39FCAB4B428B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8173-0736-407B-B18D-9D7461A7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B829-2623-41F4-B2A2-92A28985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://leonardo-reale.blogspot.com/2013/12/anuario-2013-en-leonardo-reale-blog.html" TargetMode="External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1DCF9FF-8ECB-4CB0-9822-606375D7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493"/>
            <a:ext cx="12512116" cy="7010986"/>
          </a:xfrm>
          <a:prstGeom prst="rect">
            <a:avLst/>
          </a:prstGeom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61144157-AB9B-4F19-8909-888848BD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4345781"/>
            <a:ext cx="7873700" cy="4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20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D24FC6CD-E128-48C7-B9B2-58B0DC03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5132325"/>
            <a:ext cx="7222189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Reporte semanal de servicios brindadas por la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Dirección de Atención a  Mujeres Víctimas de  Violencia</a:t>
            </a:r>
            <a:endParaRPr lang="es-MX" altLang="es-MX" sz="20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E8AFEC84-1574-4916-A929-9A1DDCED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6026611"/>
            <a:ext cx="5670703" cy="4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07 al 13 de febrero de 2022</a:t>
            </a:r>
            <a:endParaRPr lang="es-MX" altLang="es-MX" sz="2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1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094933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6E79F25-9AD5-4E78-9805-A718F66CC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028378"/>
              </p:ext>
            </p:extLst>
          </p:nvPr>
        </p:nvGraphicFramePr>
        <p:xfrm>
          <a:off x="1008185" y="1688123"/>
          <a:ext cx="10175630" cy="466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920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T</a:t>
            </a:r>
            <a:r>
              <a:rPr lang="es-MX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otal</a:t>
            </a:r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 de servicios semanales a mujeres, niñas, niños y adolescentes por área de atención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0F1864E-F062-4FD3-8D94-FDC8CACF6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896011"/>
              </p:ext>
            </p:extLst>
          </p:nvPr>
        </p:nvGraphicFramePr>
        <p:xfrm>
          <a:off x="979563" y="1698171"/>
          <a:ext cx="10232875" cy="4690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9072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EC76B4E-4CEF-4083-A67D-02A4AA341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59959"/>
              </p:ext>
            </p:extLst>
          </p:nvPr>
        </p:nvGraphicFramePr>
        <p:xfrm>
          <a:off x="1314450" y="1742288"/>
          <a:ext cx="9734849" cy="3904133"/>
        </p:xfrm>
        <a:graphic>
          <a:graphicData uri="http://schemas.openxmlformats.org/drawingml/2006/table">
            <a:tbl>
              <a:tblPr/>
              <a:tblGrid>
                <a:gridCol w="120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8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6498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789144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26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ubtítulo 2">
            <a:extLst>
              <a:ext uri="{FF2B5EF4-FFF2-40B4-BE49-F238E27FC236}">
                <a16:creationId xmlns:a16="http://schemas.microsoft.com/office/drawing/2014/main" id="{2E0D6C94-F61C-4FFF-B02A-3C3AD6EA4703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13B51CB2-1B0F-45C3-A268-05545FA74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C0E79-5651-4B88-9669-AA4957EF894A}"/>
              </a:ext>
            </a:extLst>
          </p:cNvPr>
          <p:cNvSpPr txBox="1"/>
          <p:nvPr/>
        </p:nvSpPr>
        <p:spPr>
          <a:xfrm>
            <a:off x="571853" y="6057390"/>
            <a:ext cx="1024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4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3 Tabla">
            <a:extLst>
              <a:ext uri="{FF2B5EF4-FFF2-40B4-BE49-F238E27FC236}">
                <a16:creationId xmlns:a16="http://schemas.microsoft.com/office/drawing/2014/main" id="{3012953A-3207-4DFD-AEF6-63F926BD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31682"/>
              </p:ext>
            </p:extLst>
          </p:nvPr>
        </p:nvGraphicFramePr>
        <p:xfrm>
          <a:off x="1369285" y="1555600"/>
          <a:ext cx="9453430" cy="4223657"/>
        </p:xfrm>
        <a:graphic>
          <a:graphicData uri="http://schemas.openxmlformats.org/drawingml/2006/table">
            <a:tbl>
              <a:tblPr/>
              <a:tblGrid>
                <a:gridCol w="25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027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7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766778C-0B7D-4439-A137-55DDB105D45B}"/>
              </a:ext>
            </a:extLst>
          </p:cNvPr>
          <p:cNvSpPr txBox="1"/>
          <p:nvPr/>
        </p:nvSpPr>
        <p:spPr>
          <a:xfrm>
            <a:off x="481810" y="6056847"/>
            <a:ext cx="1086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6B463C4-2093-4BCF-A145-C652AB2A579F}"/>
              </a:ext>
            </a:extLst>
          </p:cNvPr>
          <p:cNvSpPr txBox="1">
            <a:spLocks/>
          </p:cNvSpPr>
          <p:nvPr/>
        </p:nvSpPr>
        <p:spPr>
          <a:xfrm>
            <a:off x="1960230" y="435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EC756E30-C682-4150-BF98-9FADDA26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969" y="1001715"/>
            <a:ext cx="262698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34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D07E18F-DACC-4807-A5B1-F31E8291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52957"/>
              </p:ext>
            </p:extLst>
          </p:nvPr>
        </p:nvGraphicFramePr>
        <p:xfrm>
          <a:off x="1819747" y="1646206"/>
          <a:ext cx="8552506" cy="3892202"/>
        </p:xfrm>
        <a:graphic>
          <a:graphicData uri="http://schemas.openxmlformats.org/drawingml/2006/table">
            <a:tbl>
              <a:tblPr/>
              <a:tblGrid>
                <a:gridCol w="203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12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4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124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50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C107CDB-01A0-4600-8B1E-DC869491B1F8}"/>
              </a:ext>
            </a:extLst>
          </p:cNvPr>
          <p:cNvSpPr txBox="1"/>
          <p:nvPr/>
        </p:nvSpPr>
        <p:spPr>
          <a:xfrm>
            <a:off x="977121" y="5949667"/>
            <a:ext cx="107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sz="12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A58B202-8215-48C3-AC1E-51A6128C6A6A}"/>
              </a:ext>
            </a:extLst>
          </p:cNvPr>
          <p:cNvSpPr txBox="1">
            <a:spLocks/>
          </p:cNvSpPr>
          <p:nvPr/>
        </p:nvSpPr>
        <p:spPr>
          <a:xfrm>
            <a:off x="1960230" y="435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4E9FB434-0028-4C04-B2D0-35861F1B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710" y="1001715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607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06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57451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F4186F38-B1FE-4896-A917-25942410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79962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A92727-6F85-407E-9058-1A5E81A70077}"/>
              </a:ext>
            </a:extLst>
          </p:cNvPr>
          <p:cNvSpPr txBox="1"/>
          <p:nvPr/>
        </p:nvSpPr>
        <p:spPr>
          <a:xfrm>
            <a:off x="633046" y="685495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633046" y="6057390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38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B9345318-325C-4DCE-BC60-A2827B6C6250}"/>
              </a:ext>
            </a:extLst>
          </p:cNvPr>
          <p:cNvSpPr txBox="1">
            <a:spLocks/>
          </p:cNvSpPr>
          <p:nvPr/>
        </p:nvSpPr>
        <p:spPr>
          <a:xfrm>
            <a:off x="5017477" y="624388"/>
            <a:ext cx="6329002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Notas Metodológicas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51C600-5C1C-484B-903E-53A20564BDB8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A7FC0629-DAFF-4C4F-93E3-54A27FD4B6FD}"/>
              </a:ext>
            </a:extLst>
          </p:cNvPr>
          <p:cNvSpPr txBox="1">
            <a:spLocks noChangeArrowheads="1"/>
          </p:cNvSpPr>
          <p:nvPr/>
        </p:nvSpPr>
        <p:spPr>
          <a:xfrm>
            <a:off x="518157" y="1629034"/>
            <a:ext cx="10190944" cy="312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07 al 13 de febrero de 2022</a:t>
            </a:r>
            <a:r>
              <a:rPr lang="es-ES" altLang="es-MX" sz="18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1800" dirty="0">
              <a:latin typeface="Adelle Sans Light" panose="02000503000000020004" pitchFamily="50" charset="0"/>
            </a:endParaRPr>
          </a:p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827 servicios de atención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-176 atenciones en el Centro Integral de Mujeres en Situación de Violencia</a:t>
            </a:r>
            <a:r>
              <a:rPr lang="es-ES" altLang="es-MX" sz="18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-11 atenciones en Centro de Empoderamiento Infantil</a:t>
            </a:r>
            <a:endParaRPr lang="es-ES" altLang="es-MX" sz="18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-607 servicios a través de la línea telefónica TelMujer</a:t>
            </a:r>
            <a:r>
              <a:rPr lang="es-ES" altLang="es-MX" sz="18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3 </a:t>
            </a: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</a:rPr>
              <a:t>-33 atenciones psicológicas y jurídicas a mujeres, niñas, niños y adolescentes en el Refugio para Mujeres, sus Hijas e Hijos en Situación de Violencia Extrema</a:t>
            </a:r>
            <a:r>
              <a:rPr lang="es-ES" altLang="es-MX" sz="18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4</a:t>
            </a: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endParaRPr lang="es-ES" altLang="es-MX" sz="20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4 ingresos al Refugio de la Secretaría de Igualdad Sustantiva</a:t>
            </a:r>
            <a:r>
              <a:rPr lang="es-ES" altLang="es-MX" sz="2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 </a:t>
            </a:r>
            <a:endParaRPr lang="es-ES" altLang="es-MX" sz="2000" dirty="0">
              <a:latin typeface="Adelle Sans Light" panose="02000503000000020004" pitchFamily="50" charset="0"/>
            </a:endParaRPr>
          </a:p>
        </p:txBody>
      </p:sp>
      <p:sp>
        <p:nvSpPr>
          <p:cNvPr id="13" name="Google Shape;97;p2">
            <a:extLst>
              <a:ext uri="{FF2B5EF4-FFF2-40B4-BE49-F238E27FC236}">
                <a16:creationId xmlns:a16="http://schemas.microsoft.com/office/drawing/2014/main" id="{0F262C7F-554F-40F0-8810-F9FB93CDCE4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50891" y="4753724"/>
            <a:ext cx="10106253" cy="177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66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3;p3">
            <a:extLst>
              <a:ext uri="{FF2B5EF4-FFF2-40B4-BE49-F238E27FC236}">
                <a16:creationId xmlns:a16="http://schemas.microsoft.com/office/drawing/2014/main" id="{3358F663-7A26-4ABD-8FEE-9A148168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62" y="1790261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Google Shape;102;p3">
            <a:extLst>
              <a:ext uri="{FF2B5EF4-FFF2-40B4-BE49-F238E27FC236}">
                <a16:creationId xmlns:a16="http://schemas.microsoft.com/office/drawing/2014/main" id="{7B797608-9E92-4FE9-BBB0-EC09A25A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1840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24DC55D2-88C4-4D2E-A2A6-D52DB5D0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185546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D221B9AB-7E07-46CB-9B76-787B0267B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337" y="1587710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47" name="Google Shape;103;p3">
            <a:extLst>
              <a:ext uri="{FF2B5EF4-FFF2-40B4-BE49-F238E27FC236}">
                <a16:creationId xmlns:a16="http://schemas.microsoft.com/office/drawing/2014/main" id="{F3C39E3C-3C9C-4CD6-8DA2-2F56D950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18" y="2985547"/>
            <a:ext cx="2155085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Google Shape;102;p3">
            <a:extLst>
              <a:ext uri="{FF2B5EF4-FFF2-40B4-BE49-F238E27FC236}">
                <a16:creationId xmlns:a16="http://schemas.microsoft.com/office/drawing/2014/main" id="{7381B2D1-DD77-4A30-8E79-7C5ED34E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3091891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11;p3">
            <a:extLst>
              <a:ext uri="{FF2B5EF4-FFF2-40B4-BE49-F238E27FC236}">
                <a16:creationId xmlns:a16="http://schemas.microsoft.com/office/drawing/2014/main" id="{1C08ECA3-9F8A-46EE-B5F9-A2E1D60A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3091891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35</a:t>
            </a:r>
          </a:p>
        </p:txBody>
      </p:sp>
      <p:sp>
        <p:nvSpPr>
          <p:cNvPr id="50" name="CuadroTexto 6">
            <a:extLst>
              <a:ext uri="{FF2B5EF4-FFF2-40B4-BE49-F238E27FC236}">
                <a16:creationId xmlns:a16="http://schemas.microsoft.com/office/drawing/2014/main" id="{2212658F-806E-4144-A181-E3EEDFC4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263" y="2920717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WhatsApp</a:t>
            </a:r>
          </a:p>
        </p:txBody>
      </p:sp>
      <p:sp>
        <p:nvSpPr>
          <p:cNvPr id="54" name="Google Shape;103;p3">
            <a:extLst>
              <a:ext uri="{FF2B5EF4-FFF2-40B4-BE49-F238E27FC236}">
                <a16:creationId xmlns:a16="http://schemas.microsoft.com/office/drawing/2014/main" id="{4AD71874-7AC4-4E5E-991B-6014F5FE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18" y="4468473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Google Shape;102;p3">
            <a:extLst>
              <a:ext uri="{FF2B5EF4-FFF2-40B4-BE49-F238E27FC236}">
                <a16:creationId xmlns:a16="http://schemas.microsoft.com/office/drawing/2014/main" id="{C7095408-78F6-4B33-8283-BFF4D9D5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451080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4CE59684-7F07-4F26-B8B0-917DD1C14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451080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  <p:sp>
        <p:nvSpPr>
          <p:cNvPr id="57" name="CuadroTexto 6">
            <a:extLst>
              <a:ext uri="{FF2B5EF4-FFF2-40B4-BE49-F238E27FC236}">
                <a16:creationId xmlns:a16="http://schemas.microsoft.com/office/drawing/2014/main" id="{230D31ED-9474-49BF-BD66-06A8C2B65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263" y="4265922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AA676542-E421-4E92-8DDC-A15E1462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85198" y="5301458"/>
            <a:ext cx="1150252" cy="1311600"/>
          </a:xfrm>
          <a:prstGeom prst="rect">
            <a:avLst/>
          </a:prstGeom>
        </p:spPr>
      </p:pic>
      <p:sp>
        <p:nvSpPr>
          <p:cNvPr id="70" name="Google Shape;103;p3">
            <a:extLst>
              <a:ext uri="{FF2B5EF4-FFF2-40B4-BE49-F238E27FC236}">
                <a16:creationId xmlns:a16="http://schemas.microsoft.com/office/drawing/2014/main" id="{FD5B40F6-A8B0-465D-8EB5-ABD81123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295" y="5651526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Google Shape;102;p3">
            <a:extLst>
              <a:ext uri="{FF2B5EF4-FFF2-40B4-BE49-F238E27FC236}">
                <a16:creationId xmlns:a16="http://schemas.microsoft.com/office/drawing/2014/main" id="{1818EF71-AD99-4E5B-83FD-B5AB4165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160" y="568028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3" name="Google Shape;111;p3">
            <a:extLst>
              <a:ext uri="{FF2B5EF4-FFF2-40B4-BE49-F238E27FC236}">
                <a16:creationId xmlns:a16="http://schemas.microsoft.com/office/drawing/2014/main" id="{EE0FE025-6F6B-41C1-9DEB-F6A3A5035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083" y="568028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69</a:t>
            </a:r>
          </a:p>
        </p:txBody>
      </p:sp>
      <p:pic>
        <p:nvPicPr>
          <p:cNvPr id="74" name="Google Shape;114;p3" descr="Dos mujeres">
            <a:extLst>
              <a:ext uri="{FF2B5EF4-FFF2-40B4-BE49-F238E27FC236}">
                <a16:creationId xmlns:a16="http://schemas.microsoft.com/office/drawing/2014/main" id="{E2A86030-6463-4AA3-84E1-52FCB7B79C7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61" y="1621201"/>
            <a:ext cx="947967" cy="94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áfico 50" descr="Teléfono en altavoz">
            <a:extLst>
              <a:ext uri="{FF2B5EF4-FFF2-40B4-BE49-F238E27FC236}">
                <a16:creationId xmlns:a16="http://schemas.microsoft.com/office/drawing/2014/main" id="{4427E0C5-EAD3-4568-A80A-EBC052EB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09" y="1614496"/>
            <a:ext cx="1127409" cy="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6C895AB8-26AD-446C-85EB-8F6E7814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5925" y="2881373"/>
            <a:ext cx="1481753" cy="852424"/>
          </a:xfrm>
          <a:prstGeom prst="rect">
            <a:avLst/>
          </a:prstGeom>
        </p:spPr>
      </p:pic>
      <p:pic>
        <p:nvPicPr>
          <p:cNvPr id="77" name="Google Shape;112;p3" descr="Chat">
            <a:extLst>
              <a:ext uri="{FF2B5EF4-FFF2-40B4-BE49-F238E27FC236}">
                <a16:creationId xmlns:a16="http://schemas.microsoft.com/office/drawing/2014/main" id="{F6D69546-8308-441C-A529-E6EC058EA1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30" y="2857198"/>
            <a:ext cx="1054757" cy="105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áfico 52" descr="Balanza de la justicia">
            <a:extLst>
              <a:ext uri="{FF2B5EF4-FFF2-40B4-BE49-F238E27FC236}">
                <a16:creationId xmlns:a16="http://schemas.microsoft.com/office/drawing/2014/main" id="{5EBCB4B8-3353-4FCD-AF13-28B4933C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27" y="4237655"/>
            <a:ext cx="1073101" cy="10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áfico 1024" descr="Martillo de juez">
            <a:extLst>
              <a:ext uri="{FF2B5EF4-FFF2-40B4-BE49-F238E27FC236}">
                <a16:creationId xmlns:a16="http://schemas.microsoft.com/office/drawing/2014/main" id="{A91DDF06-571A-4F77-870C-303807E6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58" y="4135297"/>
            <a:ext cx="1277816" cy="127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Google Shape;102;p3">
            <a:extLst>
              <a:ext uri="{FF2B5EF4-FFF2-40B4-BE49-F238E27FC236}">
                <a16:creationId xmlns:a16="http://schemas.microsoft.com/office/drawing/2014/main" id="{67C14AF5-8FB3-4BDD-A1CF-A837ED54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858" y="1840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" name="Google Shape;102;p3">
            <a:extLst>
              <a:ext uri="{FF2B5EF4-FFF2-40B4-BE49-F238E27FC236}">
                <a16:creationId xmlns:a16="http://schemas.microsoft.com/office/drawing/2014/main" id="{F7C25547-EC79-4D42-A940-1EDF015A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858" y="3091891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" name="Google Shape;102;p3">
            <a:extLst>
              <a:ext uri="{FF2B5EF4-FFF2-40B4-BE49-F238E27FC236}">
                <a16:creationId xmlns:a16="http://schemas.microsoft.com/office/drawing/2014/main" id="{57A8AAFE-DBA4-4F4F-A9E1-92DA2DA1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02" y="451080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3" name="Google Shape;111;p3">
            <a:extLst>
              <a:ext uri="{FF2B5EF4-FFF2-40B4-BE49-F238E27FC236}">
                <a16:creationId xmlns:a16="http://schemas.microsoft.com/office/drawing/2014/main" id="{F289CA4C-1554-411E-964A-22C618F4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1" y="185546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84" name="Google Shape;111;p3">
            <a:extLst>
              <a:ext uri="{FF2B5EF4-FFF2-40B4-BE49-F238E27FC236}">
                <a16:creationId xmlns:a16="http://schemas.microsoft.com/office/drawing/2014/main" id="{D379FBA6-7420-43BA-BE0E-03C2451D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625" y="3091891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  <p:sp>
        <p:nvSpPr>
          <p:cNvPr id="85" name="Google Shape;111;p3">
            <a:extLst>
              <a:ext uri="{FF2B5EF4-FFF2-40B4-BE49-F238E27FC236}">
                <a16:creationId xmlns:a16="http://schemas.microsoft.com/office/drawing/2014/main" id="{F7EED380-6FF4-4127-B2C3-51DD2807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1" y="451080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388625E7-6FF6-43C7-86C9-779B9A71420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193FF2A0-7E24-44AF-A130-4D9CD638DCA2}"/>
              </a:ext>
            </a:extLst>
          </p:cNvPr>
          <p:cNvSpPr/>
          <p:nvPr/>
        </p:nvSpPr>
        <p:spPr>
          <a:xfrm>
            <a:off x="11285181" y="446668"/>
            <a:ext cx="164332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/>
          </a:p>
        </p:txBody>
      </p:sp>
      <p:sp>
        <p:nvSpPr>
          <p:cNvPr id="88" name="Google Shape;126;p3">
            <a:extLst>
              <a:ext uri="{FF2B5EF4-FFF2-40B4-BE49-F238E27FC236}">
                <a16:creationId xmlns:a16="http://schemas.microsoft.com/office/drawing/2014/main" id="{EA7598DF-C3D0-46EB-9567-91F0DC81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4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9047942-A60A-4D92-AEE7-2F19C701C375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52BB2B9-B203-46A1-8A62-7FA0438BF0B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202962C0-D5CF-46B5-AE71-55600AFE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176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C09AF4E-2D75-4D6C-BA3E-754A7A6CB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201564"/>
              </p:ext>
            </p:extLst>
          </p:nvPr>
        </p:nvGraphicFramePr>
        <p:xfrm>
          <a:off x="1004290" y="1234948"/>
          <a:ext cx="10183421" cy="502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63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áfico 56" descr="Centro educativo">
            <a:extLst>
              <a:ext uri="{FF2B5EF4-FFF2-40B4-BE49-F238E27FC236}">
                <a16:creationId xmlns:a16="http://schemas.microsoft.com/office/drawing/2014/main" id="{C164373D-A732-47C1-ADF1-C1931CA8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89" y="1559822"/>
            <a:ext cx="1478889" cy="148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áfico 60" descr="Grupo de mujeres">
            <a:extLst>
              <a:ext uri="{FF2B5EF4-FFF2-40B4-BE49-F238E27FC236}">
                <a16:creationId xmlns:a16="http://schemas.microsoft.com/office/drawing/2014/main" id="{95DFC542-FEF2-4AC7-A088-62883E0F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75" y="4037936"/>
            <a:ext cx="1351117" cy="135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430" y="1994622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735" y="199462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195" y="197720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379" y="4407762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1190531"/>
            <a:ext cx="261117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11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735" y="440776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195" y="439034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95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246" y="1190531"/>
            <a:ext cx="2636233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11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4682FA-76BB-4F30-815C-61037A338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745941"/>
              </p:ext>
            </p:extLst>
          </p:nvPr>
        </p:nvGraphicFramePr>
        <p:xfrm>
          <a:off x="763697" y="1711053"/>
          <a:ext cx="10664606" cy="4677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10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538" y="2059737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059737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042324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112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487" y="4253316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Incidentes de conocimiento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607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4253316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579" y="4235903"/>
            <a:ext cx="1071363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495</a:t>
            </a:r>
          </a:p>
        </p:txBody>
      </p:sp>
      <p:pic>
        <p:nvPicPr>
          <p:cNvPr id="17" name="Gráfico 8" descr="Centro de llamadas">
            <a:extLst>
              <a:ext uri="{FF2B5EF4-FFF2-40B4-BE49-F238E27FC236}">
                <a16:creationId xmlns:a16="http://schemas.microsoft.com/office/drawing/2014/main" id="{789596D3-0C38-403E-8793-02CF3554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16" y="1778123"/>
            <a:ext cx="1176987" cy="117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áfico 10" descr="Papel">
            <a:extLst>
              <a:ext uri="{FF2B5EF4-FFF2-40B4-BE49-F238E27FC236}">
                <a16:creationId xmlns:a16="http://schemas.microsoft.com/office/drawing/2014/main" id="{A7CDA27C-0C4A-4BF1-AD96-610D97F2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16" y="3970555"/>
            <a:ext cx="1176987" cy="11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8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607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2BF9205-4D66-4AA4-A00D-E877B7AF4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272030"/>
              </p:ext>
            </p:extLst>
          </p:nvPr>
        </p:nvGraphicFramePr>
        <p:xfrm>
          <a:off x="1125416" y="1676400"/>
          <a:ext cx="9941169" cy="4557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4974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03" y="2149887"/>
            <a:ext cx="4172580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82" y="3632825"/>
            <a:ext cx="4494023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de primera vez y subsecuentes a niñas, niños y adolescentes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79962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353558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351816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85495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27" name="Google Shape;103;p3">
            <a:extLst>
              <a:ext uri="{FF2B5EF4-FFF2-40B4-BE49-F238E27FC236}">
                <a16:creationId xmlns:a16="http://schemas.microsoft.com/office/drawing/2014/main" id="{43AE36D8-3543-43E7-B829-02A92185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84" y="5178639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Ingresos al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Google Shape;102;p3">
            <a:extLst>
              <a:ext uri="{FF2B5EF4-FFF2-40B4-BE49-F238E27FC236}">
                <a16:creationId xmlns:a16="http://schemas.microsoft.com/office/drawing/2014/main" id="{C6A9A233-7783-4A4E-BCBC-E92806BC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5081396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Google Shape;111;p3">
            <a:extLst>
              <a:ext uri="{FF2B5EF4-FFF2-40B4-BE49-F238E27FC236}">
                <a16:creationId xmlns:a16="http://schemas.microsoft.com/office/drawing/2014/main" id="{0DB28DAF-8828-4A3B-8F40-DCCBB6B0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5063983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pic>
        <p:nvPicPr>
          <p:cNvPr id="31" name="Gráfico 10" descr="Casa">
            <a:extLst>
              <a:ext uri="{FF2B5EF4-FFF2-40B4-BE49-F238E27FC236}">
                <a16:creationId xmlns:a16="http://schemas.microsoft.com/office/drawing/2014/main" id="{2BEF2651-16A4-4BFA-B100-4DB03D63E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59" y="4783153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áfico 14" descr="Carpeta abierta">
            <a:extLst>
              <a:ext uri="{FF2B5EF4-FFF2-40B4-BE49-F238E27FC236}">
                <a16:creationId xmlns:a16="http://schemas.microsoft.com/office/drawing/2014/main" id="{844D75C6-8F06-4546-BE73-69E745FF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1851644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5107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4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956</Words>
  <Application>Microsoft Office PowerPoint</Application>
  <PresentationFormat>Panorámica</PresentationFormat>
  <Paragraphs>156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MS PGothic</vt:lpstr>
      <vt:lpstr>Adelle Sans</vt:lpstr>
      <vt:lpstr>Adelle Sans Light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ACER-01</dc:creator>
  <cp:lastModifiedBy>Usuario1</cp:lastModifiedBy>
  <cp:revision>91</cp:revision>
  <dcterms:created xsi:type="dcterms:W3CDTF">2021-03-30T00:42:49Z</dcterms:created>
  <dcterms:modified xsi:type="dcterms:W3CDTF">2022-02-15T21:21:11Z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53EB1F68-DEE2-4808-AD01-7339AD9F82D3</vt:lpwstr>
  </property>
  <property fmtid="{D5CDD505-2E9C-101B-9397-08002B2CF9AE}" pid="3" name="ArticulatePath">
    <vt:lpwstr>(7) Capacitación. Discriminación y diversidad sexual (2)</vt:lpwstr>
  </property>
</Properties>
</file>