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2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1" r:id="rId4"/>
    <p:sldId id="263" r:id="rId5"/>
    <p:sldId id="264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custDataLst>
    <p:tags r:id="rId18"/>
  </p:custData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bel Herrera" initials="AH" lastIdx="7" clrIdx="0">
    <p:extLst>
      <p:ext uri="{19B8F6BF-5375-455C-9EA6-DF929625EA0E}">
        <p15:presenceInfo xmlns:p15="http://schemas.microsoft.com/office/powerpoint/2012/main" userId="e60d7255747d9b82" providerId="Windows Live"/>
      </p:ext>
    </p:extLst>
  </p:cmAuthor>
  <p:cmAuthor id="2" name="Microsoft Office User" initials="MOU" lastIdx="2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2F2F2"/>
    <a:srgbClr val="D9D9D9"/>
    <a:srgbClr val="7F7F7F"/>
    <a:srgbClr val="595959"/>
    <a:srgbClr val="000000"/>
    <a:srgbClr val="5B4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5407" autoAdjust="0"/>
  </p:normalViewPr>
  <p:slideViewPr>
    <p:cSldViewPr snapToGrid="0">
      <p:cViewPr varScale="1">
        <p:scale>
          <a:sx n="82" d="100"/>
          <a:sy n="82" d="100"/>
        </p:scale>
        <p:origin x="774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6%20de%20febrero%20de%20202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6%20de%20febrero%20de%20202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6%20de%20febrero%20de%20202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6%20de%20febrero%20de%20202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6%20de%20febrero%20de%20202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'Febrero 2022 sem 1'!$B$3</c:f>
              <c:strCache>
                <c:ptCount val="1"/>
                <c:pt idx="0">
                  <c:v>Lunes
07/02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1'!$C$3:$I$3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4A-491B-8858-8174993DFB17}"/>
            </c:ext>
          </c:extLst>
        </c:ser>
        <c:ser>
          <c:idx val="1"/>
          <c:order val="1"/>
          <c:tx>
            <c:strRef>
              <c:f>'Febrero 2022 sem 1'!$B$4</c:f>
              <c:strCache>
                <c:ptCount val="1"/>
                <c:pt idx="0">
                  <c:v>Martes
08/02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1'!$C$4:$I$4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8</c:v>
                </c:pt>
                <c:pt idx="3">
                  <c:v>14</c:v>
                </c:pt>
                <c:pt idx="4">
                  <c:v>8</c:v>
                </c:pt>
                <c:pt idx="5">
                  <c:v>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4A-491B-8858-8174993DFB17}"/>
            </c:ext>
          </c:extLst>
        </c:ser>
        <c:ser>
          <c:idx val="2"/>
          <c:order val="2"/>
          <c:tx>
            <c:strRef>
              <c:f>'Febrero 2022 sem 1'!$B$5</c:f>
              <c:strCache>
                <c:ptCount val="1"/>
                <c:pt idx="0">
                  <c:v>Miércoles
09/02</c:v>
                </c:pt>
              </c:strCache>
            </c:strRef>
          </c:tx>
          <c:spPr>
            <a:solidFill>
              <a:srgbClr val="5959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1'!$C$5:$I$5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13</c:v>
                </c:pt>
                <c:pt idx="3">
                  <c:v>0</c:v>
                </c:pt>
                <c:pt idx="4">
                  <c:v>7</c:v>
                </c:pt>
                <c:pt idx="5">
                  <c:v>0</c:v>
                </c:pt>
                <c:pt idx="6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4A-491B-8858-8174993DFB17}"/>
            </c:ext>
          </c:extLst>
        </c:ser>
        <c:ser>
          <c:idx val="3"/>
          <c:order val="3"/>
          <c:tx>
            <c:strRef>
              <c:f>'Febrero 2022 sem 1'!$B$6</c:f>
              <c:strCache>
                <c:ptCount val="1"/>
                <c:pt idx="0">
                  <c:v>Jueves
10/02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1'!$C$6:$I$6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7</c:v>
                </c:pt>
                <c:pt idx="3">
                  <c:v>3</c:v>
                </c:pt>
                <c:pt idx="4">
                  <c:v>6</c:v>
                </c:pt>
                <c:pt idx="5">
                  <c:v>1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44A-491B-8858-8174993DFB17}"/>
            </c:ext>
          </c:extLst>
        </c:ser>
        <c:ser>
          <c:idx val="4"/>
          <c:order val="4"/>
          <c:tx>
            <c:strRef>
              <c:f>'Febrero 2022 sem 1'!$B$7</c:f>
              <c:strCache>
                <c:ptCount val="1"/>
                <c:pt idx="0">
                  <c:v>Viernes
11/02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1'!$C$7:$I$7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7</c:v>
                </c:pt>
                <c:pt idx="3">
                  <c:v>12</c:v>
                </c:pt>
                <c:pt idx="4">
                  <c:v>7</c:v>
                </c:pt>
                <c:pt idx="5">
                  <c:v>0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44A-491B-8858-8174993DFB17}"/>
            </c:ext>
          </c:extLst>
        </c:ser>
        <c:ser>
          <c:idx val="5"/>
          <c:order val="5"/>
          <c:tx>
            <c:strRef>
              <c:f>'Febrero 2022 sem 1'!$B$8</c:f>
              <c:strCache>
                <c:ptCount val="1"/>
                <c:pt idx="0">
                  <c:v>Sábado
12/02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44A-491B-8858-8174993DFB17}"/>
            </c:ext>
          </c:extLst>
        </c:ser>
        <c:ser>
          <c:idx val="6"/>
          <c:order val="6"/>
          <c:tx>
            <c:strRef>
              <c:f>'Febrero 2022 sem 1'!$B$9</c:f>
              <c:strCache>
                <c:ptCount val="1"/>
                <c:pt idx="0">
                  <c:v>Domingo
13/02</c:v>
                </c:pt>
              </c:strCache>
            </c:strRef>
          </c:tx>
          <c:spPr>
            <a:solidFill>
              <a:srgbClr val="F2F2F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44A-491B-8858-8174993DFB1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4702312"/>
        <c:axId val="474703952"/>
      </c:barChart>
      <c:catAx>
        <c:axId val="47470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4703952"/>
        <c:crosses val="autoZero"/>
        <c:auto val="1"/>
        <c:lblAlgn val="ctr"/>
        <c:lblOffset val="100"/>
        <c:noMultiLvlLbl val="0"/>
      </c:catAx>
      <c:valAx>
        <c:axId val="47470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470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'Febrero 2022 sem 1'!$B$3</c:f>
              <c:strCache>
                <c:ptCount val="1"/>
                <c:pt idx="0">
                  <c:v>Lunes
07/02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1'!$J$3:$K$3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9C-4C17-B69D-011CA0E635B2}"/>
            </c:ext>
          </c:extLst>
        </c:ser>
        <c:ser>
          <c:idx val="1"/>
          <c:order val="1"/>
          <c:tx>
            <c:strRef>
              <c:f>'Febrero 2022 sem 1'!$B$4</c:f>
              <c:strCache>
                <c:ptCount val="1"/>
                <c:pt idx="0">
                  <c:v>Martes
08/02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1'!$J$4:$K$4</c:f>
              <c:numCache>
                <c:formatCode>General</c:formatCode>
                <c:ptCount val="2"/>
                <c:pt idx="0">
                  <c:v>3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9C-4C17-B69D-011CA0E635B2}"/>
            </c:ext>
          </c:extLst>
        </c:ser>
        <c:ser>
          <c:idx val="2"/>
          <c:order val="2"/>
          <c:tx>
            <c:strRef>
              <c:f>'Febrero 2022 sem 1'!$B$5</c:f>
              <c:strCache>
                <c:ptCount val="1"/>
                <c:pt idx="0">
                  <c:v>Miércoles
09/02</c:v>
                </c:pt>
              </c:strCache>
            </c:strRef>
          </c:tx>
          <c:spPr>
            <a:solidFill>
              <a:srgbClr val="5959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1'!$J$5:$K$5</c:f>
              <c:numCache>
                <c:formatCode>General</c:formatCode>
                <c:ptCount val="2"/>
                <c:pt idx="0">
                  <c:v>5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9C-4C17-B69D-011CA0E635B2}"/>
            </c:ext>
          </c:extLst>
        </c:ser>
        <c:ser>
          <c:idx val="3"/>
          <c:order val="3"/>
          <c:tx>
            <c:strRef>
              <c:f>'Febrero 2022 sem 1'!$B$6</c:f>
              <c:strCache>
                <c:ptCount val="1"/>
                <c:pt idx="0">
                  <c:v>Jueves
10/02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1'!$J$6:$K$6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09C-4C17-B69D-011CA0E635B2}"/>
            </c:ext>
          </c:extLst>
        </c:ser>
        <c:ser>
          <c:idx val="4"/>
          <c:order val="4"/>
          <c:tx>
            <c:strRef>
              <c:f>'Febrero 2022 sem 1'!$B$7</c:f>
              <c:strCache>
                <c:ptCount val="1"/>
                <c:pt idx="0">
                  <c:v>Viernes
11/02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1'!$J$7:$K$7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9C-4C17-B69D-011CA0E635B2}"/>
            </c:ext>
          </c:extLst>
        </c:ser>
        <c:ser>
          <c:idx val="5"/>
          <c:order val="5"/>
          <c:tx>
            <c:strRef>
              <c:f>'Febrero 2022 sem 1'!$B$8</c:f>
              <c:strCache>
                <c:ptCount val="1"/>
                <c:pt idx="0">
                  <c:v>Sábado
12/02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09C-4C17-B69D-011CA0E635B2}"/>
            </c:ext>
          </c:extLst>
        </c:ser>
        <c:ser>
          <c:idx val="6"/>
          <c:order val="6"/>
          <c:tx>
            <c:strRef>
              <c:f>'Febrero 2022 sem 1'!$B$9</c:f>
              <c:strCache>
                <c:ptCount val="1"/>
                <c:pt idx="0">
                  <c:v>Domingo
13/02</c:v>
                </c:pt>
              </c:strCache>
            </c:strRef>
          </c:tx>
          <c:spPr>
            <a:solidFill>
              <a:srgbClr val="F2F2F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09C-4C17-B69D-011CA0E635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86856"/>
        <c:axId val="475894072"/>
      </c:barChart>
      <c:catAx>
        <c:axId val="47588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94072"/>
        <c:crosses val="autoZero"/>
        <c:auto val="1"/>
        <c:lblAlgn val="ctr"/>
        <c:lblOffset val="100"/>
        <c:noMultiLvlLbl val="0"/>
      </c:catAx>
      <c:valAx>
        <c:axId val="475894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8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'Febrero 2022 sem 1'!$B$3</c:f>
              <c:strCache>
                <c:ptCount val="1"/>
                <c:pt idx="0">
                  <c:v>Lunes
07/02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1'!$L$3:$M$3</c:f>
              <c:numCache>
                <c:formatCode>General</c:formatCode>
                <c:ptCount val="2"/>
                <c:pt idx="0">
                  <c:v>18</c:v>
                </c:pt>
                <c:pt idx="1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03-4A38-8C1D-4A36CC0BD33C}"/>
            </c:ext>
          </c:extLst>
        </c:ser>
        <c:ser>
          <c:idx val="1"/>
          <c:order val="1"/>
          <c:tx>
            <c:strRef>
              <c:f>'Febrero 2022 sem 1'!$B$4</c:f>
              <c:strCache>
                <c:ptCount val="1"/>
                <c:pt idx="0">
                  <c:v>Martes
08/02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1'!$L$4:$M$4</c:f>
              <c:numCache>
                <c:formatCode>General</c:formatCode>
                <c:ptCount val="2"/>
                <c:pt idx="0">
                  <c:v>11</c:v>
                </c:pt>
                <c:pt idx="1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03-4A38-8C1D-4A36CC0BD33C}"/>
            </c:ext>
          </c:extLst>
        </c:ser>
        <c:ser>
          <c:idx val="2"/>
          <c:order val="2"/>
          <c:tx>
            <c:strRef>
              <c:f>'Febrero 2022 sem 1'!$B$5</c:f>
              <c:strCache>
                <c:ptCount val="1"/>
                <c:pt idx="0">
                  <c:v>Miércoles
09/02</c:v>
                </c:pt>
              </c:strCache>
            </c:strRef>
          </c:tx>
          <c:spPr>
            <a:solidFill>
              <a:srgbClr val="5959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1'!$L$5:$M$5</c:f>
              <c:numCache>
                <c:formatCode>General</c:formatCode>
                <c:ptCount val="2"/>
                <c:pt idx="0">
                  <c:v>19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03-4A38-8C1D-4A36CC0BD33C}"/>
            </c:ext>
          </c:extLst>
        </c:ser>
        <c:ser>
          <c:idx val="3"/>
          <c:order val="3"/>
          <c:tx>
            <c:strRef>
              <c:f>'Febrero 2022 sem 1'!$B$6</c:f>
              <c:strCache>
                <c:ptCount val="1"/>
                <c:pt idx="0">
                  <c:v>Jueves
10/02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1'!$L$6:$M$6</c:f>
              <c:numCache>
                <c:formatCode>General</c:formatCode>
                <c:ptCount val="2"/>
                <c:pt idx="0">
                  <c:v>15</c:v>
                </c:pt>
                <c:pt idx="1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03-4A38-8C1D-4A36CC0BD33C}"/>
            </c:ext>
          </c:extLst>
        </c:ser>
        <c:ser>
          <c:idx val="4"/>
          <c:order val="4"/>
          <c:tx>
            <c:strRef>
              <c:f>'Febrero 2022 sem 1'!$B$7</c:f>
              <c:strCache>
                <c:ptCount val="1"/>
                <c:pt idx="0">
                  <c:v>Viernes
11/02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1'!$L$7:$M$7</c:f>
              <c:numCache>
                <c:formatCode>General</c:formatCode>
                <c:ptCount val="2"/>
                <c:pt idx="0">
                  <c:v>12</c:v>
                </c:pt>
                <c:pt idx="1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03-4A38-8C1D-4A36CC0BD33C}"/>
            </c:ext>
          </c:extLst>
        </c:ser>
        <c:ser>
          <c:idx val="5"/>
          <c:order val="5"/>
          <c:tx>
            <c:strRef>
              <c:f>'Febrero 2022 sem 1'!$B$8</c:f>
              <c:strCache>
                <c:ptCount val="1"/>
                <c:pt idx="0">
                  <c:v>Sábado
12/02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1'!$L$8:$M$8</c:f>
              <c:numCache>
                <c:formatCode>General</c:formatCode>
                <c:ptCount val="2"/>
                <c:pt idx="0">
                  <c:v>22</c:v>
                </c:pt>
                <c:pt idx="1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903-4A38-8C1D-4A36CC0BD33C}"/>
            </c:ext>
          </c:extLst>
        </c:ser>
        <c:ser>
          <c:idx val="6"/>
          <c:order val="6"/>
          <c:tx>
            <c:strRef>
              <c:f>'Febrero 2022 sem 1'!$B$9</c:f>
              <c:strCache>
                <c:ptCount val="1"/>
                <c:pt idx="0">
                  <c:v>Domingo
13/02</c:v>
                </c:pt>
              </c:strCache>
            </c:strRef>
          </c:tx>
          <c:spPr>
            <a:solidFill>
              <a:srgbClr val="F2F2F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1'!$L$9:$M$9</c:f>
              <c:numCache>
                <c:formatCode>General</c:formatCode>
                <c:ptCount val="2"/>
                <c:pt idx="0">
                  <c:v>15</c:v>
                </c:pt>
                <c:pt idx="1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903-4A38-8C1D-4A36CC0BD3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46840"/>
        <c:axId val="475844544"/>
      </c:barChart>
      <c:catAx>
        <c:axId val="47584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44544"/>
        <c:crosses val="autoZero"/>
        <c:auto val="1"/>
        <c:lblAlgn val="ctr"/>
        <c:lblOffset val="100"/>
        <c:noMultiLvlLbl val="0"/>
      </c:catAx>
      <c:valAx>
        <c:axId val="475844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4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'Febrero 2022 sem 1'!$B$3</c:f>
              <c:strCache>
                <c:ptCount val="1"/>
                <c:pt idx="0">
                  <c:v>Lunes
07/02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1'!$N$3:$P$3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33-4DBE-BD3A-FE9A5CCCFEC0}"/>
            </c:ext>
          </c:extLst>
        </c:ser>
        <c:ser>
          <c:idx val="1"/>
          <c:order val="1"/>
          <c:tx>
            <c:strRef>
              <c:f>'Febrero 2022 sem 1'!$B$4</c:f>
              <c:strCache>
                <c:ptCount val="1"/>
                <c:pt idx="0">
                  <c:v>Martes
08/02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1'!$N$4:$P$4</c:f>
              <c:numCache>
                <c:formatCode>General</c:formatCode>
                <c:ptCount val="3"/>
                <c:pt idx="0">
                  <c:v>7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33-4DBE-BD3A-FE9A5CCCFEC0}"/>
            </c:ext>
          </c:extLst>
        </c:ser>
        <c:ser>
          <c:idx val="2"/>
          <c:order val="2"/>
          <c:tx>
            <c:strRef>
              <c:f>'Febrero 2022 sem 1'!$B$5</c:f>
              <c:strCache>
                <c:ptCount val="1"/>
                <c:pt idx="0">
                  <c:v>Miércoles
09/02</c:v>
                </c:pt>
              </c:strCache>
            </c:strRef>
          </c:tx>
          <c:spPr>
            <a:solidFill>
              <a:srgbClr val="5959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1'!$N$5:$P$5</c:f>
              <c:numCache>
                <c:formatCode>General</c:formatCode>
                <c:ptCount val="3"/>
                <c:pt idx="0">
                  <c:v>1</c:v>
                </c:pt>
                <c:pt idx="1">
                  <c:v>8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33-4DBE-BD3A-FE9A5CCCFEC0}"/>
            </c:ext>
          </c:extLst>
        </c:ser>
        <c:ser>
          <c:idx val="3"/>
          <c:order val="3"/>
          <c:tx>
            <c:strRef>
              <c:f>'Febrero 2022 sem 1'!$B$6</c:f>
              <c:strCache>
                <c:ptCount val="1"/>
                <c:pt idx="0">
                  <c:v>Jueves
10/02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1'!$N$6:$P$6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933-4DBE-BD3A-FE9A5CCCFEC0}"/>
            </c:ext>
          </c:extLst>
        </c:ser>
        <c:ser>
          <c:idx val="4"/>
          <c:order val="4"/>
          <c:tx>
            <c:strRef>
              <c:f>'Febrero 2022 sem 1'!$B$7</c:f>
              <c:strCache>
                <c:ptCount val="1"/>
                <c:pt idx="0">
                  <c:v>Viernes
11/02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1'!$N$7:$P$7</c:f>
              <c:numCache>
                <c:formatCode>General</c:formatCode>
                <c:ptCount val="3"/>
                <c:pt idx="0">
                  <c:v>6</c:v>
                </c:pt>
                <c:pt idx="1">
                  <c:v>0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33-4DBE-BD3A-FE9A5CCCFEC0}"/>
            </c:ext>
          </c:extLst>
        </c:ser>
        <c:ser>
          <c:idx val="5"/>
          <c:order val="5"/>
          <c:tx>
            <c:strRef>
              <c:f>'Febrero 2022 sem 1'!$B$8</c:f>
              <c:strCache>
                <c:ptCount val="1"/>
                <c:pt idx="0">
                  <c:v>Sábado
12/02</c:v>
                </c:pt>
              </c:strCache>
            </c:strRef>
          </c:tx>
          <c:spPr>
            <a:solidFill>
              <a:srgbClr val="F2F2F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1'!$N$8:$P$8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33-4DBE-BD3A-FE9A5CCCFEC0}"/>
            </c:ext>
          </c:extLst>
        </c:ser>
        <c:ser>
          <c:idx val="6"/>
          <c:order val="6"/>
          <c:tx>
            <c:strRef>
              <c:f>'Febrero 2022 sem 1'!$B$9</c:f>
              <c:strCache>
                <c:ptCount val="1"/>
                <c:pt idx="0">
                  <c:v>Domingo
13/02</c:v>
                </c:pt>
              </c:strCache>
            </c:strRef>
          </c:tx>
          <c:spPr>
            <a:solidFill>
              <a:srgbClr val="BFBFBF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1'!$N$9:$P$9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933-4DBE-BD3A-FE9A5CCCFE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2">
                <a:lumMod val="50000"/>
              </a:schemeClr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1'!$B$17:$B$20</c:f>
              <c:strCache>
                <c:ptCount val="4"/>
                <c:pt idx="0">
                  <c:v>Centro Integral</c:v>
                </c:pt>
                <c:pt idx="1">
                  <c:v>Centro de Empoderamiento</c:v>
                </c:pt>
                <c:pt idx="2">
                  <c:v>Telmujer</c:v>
                </c:pt>
                <c:pt idx="3">
                  <c:v>Refugio</c:v>
                </c:pt>
              </c:strCache>
            </c:strRef>
          </c:cat>
          <c:val>
            <c:numRef>
              <c:f>'Febrero 2022 sem 1'!$C$17:$C$20</c:f>
              <c:numCache>
                <c:formatCode>General</c:formatCode>
                <c:ptCount val="4"/>
                <c:pt idx="0">
                  <c:v>176</c:v>
                </c:pt>
                <c:pt idx="1">
                  <c:v>11</c:v>
                </c:pt>
                <c:pt idx="2">
                  <c:v>607</c:v>
                </c:pt>
                <c:pt idx="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AA-41DC-974B-C3CD452CCDC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73194752"/>
        <c:axId val="473200000"/>
      </c:barChart>
      <c:catAx>
        <c:axId val="473194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3200000"/>
        <c:crosses val="autoZero"/>
        <c:auto val="1"/>
        <c:lblAlgn val="ctr"/>
        <c:lblOffset val="100"/>
        <c:noMultiLvlLbl val="0"/>
      </c:catAx>
      <c:valAx>
        <c:axId val="47320000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319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BBD69-E272-45BA-AA93-09ADFB411D1C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A5AC0-3625-40CF-B0F0-A7809DBFFB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3124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A5AC0-3625-40CF-B0F0-A7809DBFFB2E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776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39B8-91F1-4B10-AC74-FDCD284D9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46E46-0EBC-40AA-938B-B77D70FFE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75B27-4619-4A19-AE27-90F9ACED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7587A-A0B0-4F77-B7B1-67EFED1E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3002B-701D-4F6D-A634-580C229E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606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FFF8-9141-4565-B73B-2AC7B3BC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13EF2-015F-4FF2-AB7C-A19B9289B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239A8-8BAE-4328-8C44-C1002967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E7AF7-B612-44BA-AD12-B96E71CA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5461-B832-4EE4-9415-364A6E96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258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0AC8E-8EE4-47C9-B74D-DFA0326B0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95BC1-1E95-4C0B-9E81-2D9B47842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1D19C-E4CF-435E-BBF3-DB7C1043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D44CE-2011-49FF-921D-E6200090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0036-71AA-4FB2-AD5B-F7E6A854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433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047C-572B-413A-83F1-6734AA07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205D6-9065-4E8C-A8E3-9CE86B46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5553C-2F9F-4D98-BEED-7EA2A27C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ABC93-445A-4ADE-94D2-11893284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64EFC-661F-4CB5-BC75-75BB6C1B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111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4BAC-5957-4C01-B61A-F3353651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6D07C-45FB-4CE0-9F32-D529C5BF3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33023-3FA3-401F-AE82-37222F32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50B17-8470-4C11-A1EC-3E8C127D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BA6BB-0FF3-4138-A552-3A7D16DE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07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BFD6-1F3A-41E3-A6DF-1F4B767A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86D8F-703D-413C-BDAD-932BEBD38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15DC0-8C60-4DE6-932E-1F1C1CF94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F76A6-20EE-4B0F-8348-D5EA8A24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A77E0-3602-44C4-8365-0626A46D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900AB-1287-4F3A-9838-41A8D4EC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679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154C-0FD0-41A6-B446-2CE9D8D6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3279A-6C12-47D2-8AAF-FC5030836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4BEC6-80C8-4CEE-B118-CB7AA6B14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7575F-00F5-4952-BDC1-B52485B3F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5B9A8-A72D-4B80-98BB-E1EE95291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0159A-3911-4534-A0FC-E64E67FD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E32DA-D4B1-47D3-A852-A062044D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B9C9C-897D-4E6E-90E5-0C0B544B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885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DDA4-DBD0-400D-BE20-068D6D4D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2166D-D558-4A4D-826F-15158F22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3263C-A610-4CEA-BA91-73EA9865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AD766-3775-4EC6-BA89-CDC6D924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406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45C36-A86B-4605-9493-A2C4B106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5AB9D-3199-440E-AA4E-1477EAA1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4FEBE-CA3C-47C3-846B-6782AB4E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823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3B3E-24DB-4B83-9928-BF4A0B19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66784-E347-4804-B092-7A62971C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E5113-DECE-4A2E-92BB-CAFAE96ED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AFE0D-B06D-4961-820A-C588CCDA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A8FE3-2B76-4134-8ABA-EBC6487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466B2-0CE8-4A5B-9EE1-94E8C192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93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15DB-B57E-400E-9C7F-34AF0F17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3058F-B122-4257-A1BB-F165C1085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6EF5B-CCD8-4FA4-B450-0095B3A5D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38581-94F2-4DBD-A0BD-60EBC58C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F6F07-3FF1-4E18-A2EE-B6BEF5EF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31CE4-1605-43E5-9134-03690E34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309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F8E83-2336-4E39-A837-066B35A2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B0025-63D4-463F-B15F-23BB3C13A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B9C50-6EE6-484D-918F-829E9C750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D9EC0-3FB7-42ED-AC1C-39FCAB4B428B}" type="datetimeFigureOut">
              <a:rPr lang="es-MX" smtClean="0"/>
              <a:t>14/03/2022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E8173-0736-407B-B18D-9D7461A79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FB829-2623-41F4-B2A2-92A28985B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8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hyperlink" Target="http://leonardo-reale.blogspot.com/2013/12/anuario-2013-en-leonardo-reale-blog.html" TargetMode="External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A1DCF9FF-8ECB-4CB0-9822-606375D77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6493"/>
            <a:ext cx="12512116" cy="7010986"/>
          </a:xfrm>
          <a:prstGeom prst="rect">
            <a:avLst/>
          </a:prstGeom>
        </p:spPr>
      </p:pic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61144157-AB9B-4F19-8909-888848BD2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00" y="4545816"/>
            <a:ext cx="7873700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400" b="1" dirty="0">
                <a:solidFill>
                  <a:schemeClr val="bg1"/>
                </a:solidFill>
                <a:latin typeface="Adelle Sans" panose="02000503000000020004" pitchFamily="50" charset="0"/>
                <a:ea typeface="+mn-ea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2400" b="1" dirty="0">
              <a:solidFill>
                <a:schemeClr val="bg1"/>
              </a:solidFill>
              <a:latin typeface="Adelle Sans" panose="02000503000000020004" pitchFamily="50" charset="0"/>
              <a:ea typeface="+mn-ea"/>
            </a:endParaRPr>
          </a:p>
        </p:txBody>
      </p:sp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D24FC6CD-E128-48C7-B9B2-58B0DC039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00" y="5282576"/>
            <a:ext cx="7222189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000" b="1" dirty="0">
                <a:solidFill>
                  <a:schemeClr val="bg1"/>
                </a:solidFill>
                <a:latin typeface="Adelle Sans" panose="02000503000000020004" pitchFamily="50" charset="0"/>
                <a:ea typeface="+mn-ea"/>
                <a:sym typeface="Arial" panose="020B0604020202020204" pitchFamily="34" charset="0"/>
              </a:rPr>
              <a:t>Reporte semanal de servicios brindadas por la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000" b="1" dirty="0">
                <a:solidFill>
                  <a:schemeClr val="bg1"/>
                </a:solidFill>
                <a:latin typeface="Adelle Sans" panose="02000503000000020004" pitchFamily="50" charset="0"/>
                <a:ea typeface="+mn-ea"/>
                <a:sym typeface="Arial" panose="020B0604020202020204" pitchFamily="34" charset="0"/>
              </a:rPr>
              <a:t>Dirección de Atención a  Mujeres Víctimas de  Violencia</a:t>
            </a:r>
            <a:endParaRPr lang="es-MX" altLang="es-MX" sz="2000" b="1" dirty="0">
              <a:solidFill>
                <a:schemeClr val="bg1"/>
              </a:solidFill>
              <a:latin typeface="Adelle Sans" panose="02000503000000020004" pitchFamily="50" charset="0"/>
              <a:ea typeface="+mn-ea"/>
            </a:endParaRPr>
          </a:p>
        </p:txBody>
      </p:sp>
      <p:sp>
        <p:nvSpPr>
          <p:cNvPr id="7" name="Google Shape;90;p1">
            <a:extLst>
              <a:ext uri="{FF2B5EF4-FFF2-40B4-BE49-F238E27FC236}">
                <a16:creationId xmlns:a16="http://schemas.microsoft.com/office/drawing/2014/main" id="{E8AFEC84-1574-4916-A929-9A1DDCEDA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00" y="6026611"/>
            <a:ext cx="5670703" cy="40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07 al 13 de febrero de 2022</a:t>
            </a:r>
            <a:endParaRPr lang="es-MX" altLang="es-MX" sz="2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3140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094933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33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55BF22A-8E1E-45DC-B805-5A49885E8C09}"/>
              </a:ext>
            </a:extLst>
          </p:cNvPr>
          <p:cNvSpPr txBox="1"/>
          <p:nvPr/>
        </p:nvSpPr>
        <p:spPr>
          <a:xfrm>
            <a:off x="633046" y="600466"/>
            <a:ext cx="1071343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86E79F25-9AD5-4E78-9805-A718F66CC0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329450"/>
              </p:ext>
            </p:extLst>
          </p:nvPr>
        </p:nvGraphicFramePr>
        <p:xfrm>
          <a:off x="905494" y="1615044"/>
          <a:ext cx="10381012" cy="4833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4920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55BF22A-8E1E-45DC-B805-5A49885E8C09}"/>
              </a:ext>
            </a:extLst>
          </p:cNvPr>
          <p:cNvSpPr txBox="1"/>
          <p:nvPr/>
        </p:nvSpPr>
        <p:spPr>
          <a:xfrm>
            <a:off x="633046" y="600466"/>
            <a:ext cx="1071343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T</a:t>
            </a:r>
            <a:r>
              <a:rPr lang="es-MX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otal</a:t>
            </a:r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 de servicios semanales a mujeres, niñas, niños y adolescentes por área de atención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20F1864E-F062-4FD3-8D94-FDC8CACF67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990365"/>
              </p:ext>
            </p:extLst>
          </p:nvPr>
        </p:nvGraphicFramePr>
        <p:xfrm>
          <a:off x="814646" y="1674421"/>
          <a:ext cx="10562708" cy="4548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9072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8955" y="446668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EC76B4E-4CEF-4083-A67D-02A4AA341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66970"/>
              </p:ext>
            </p:extLst>
          </p:nvPr>
        </p:nvGraphicFramePr>
        <p:xfrm>
          <a:off x="1314450" y="1742288"/>
          <a:ext cx="9734849" cy="3904133"/>
        </p:xfrm>
        <a:graphic>
          <a:graphicData uri="http://schemas.openxmlformats.org/drawingml/2006/table">
            <a:tbl>
              <a:tblPr/>
              <a:tblGrid>
                <a:gridCol w="1206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1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83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36498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789144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07 al 13 de febrero 2022</a:t>
                      </a: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226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3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90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14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90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13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22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90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Subtítulo 2">
            <a:extLst>
              <a:ext uri="{FF2B5EF4-FFF2-40B4-BE49-F238E27FC236}">
                <a16:creationId xmlns:a16="http://schemas.microsoft.com/office/drawing/2014/main" id="{2E0D6C94-F61C-4FFF-B02A-3C3AD6EA4703}"/>
              </a:ext>
            </a:extLst>
          </p:cNvPr>
          <p:cNvSpPr txBox="1">
            <a:spLocks/>
          </p:cNvSpPr>
          <p:nvPr/>
        </p:nvSpPr>
        <p:spPr>
          <a:xfrm>
            <a:off x="571853" y="368838"/>
            <a:ext cx="10795494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13B51CB2-1B0F-45C3-A268-05545FA74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2818" y="896434"/>
            <a:ext cx="2866137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176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D8C0E79-5651-4B88-9669-AA4957EF894A}"/>
              </a:ext>
            </a:extLst>
          </p:cNvPr>
          <p:cNvSpPr txBox="1"/>
          <p:nvPr/>
        </p:nvSpPr>
        <p:spPr>
          <a:xfrm>
            <a:off x="571853" y="6057390"/>
            <a:ext cx="10248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048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8955" y="446668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3 Tabla">
            <a:extLst>
              <a:ext uri="{FF2B5EF4-FFF2-40B4-BE49-F238E27FC236}">
                <a16:creationId xmlns:a16="http://schemas.microsoft.com/office/drawing/2014/main" id="{3012953A-3207-4DFD-AEF6-63F926BD7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6062"/>
              </p:ext>
            </p:extLst>
          </p:nvPr>
        </p:nvGraphicFramePr>
        <p:xfrm>
          <a:off x="1369285" y="1555600"/>
          <a:ext cx="9453430" cy="4223657"/>
        </p:xfrm>
        <a:graphic>
          <a:graphicData uri="http://schemas.openxmlformats.org/drawingml/2006/table">
            <a:tbl>
              <a:tblPr/>
              <a:tblGrid>
                <a:gridCol w="2543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4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5027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07 al 13 de febrero 2022</a:t>
                      </a: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97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55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55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855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F766778C-0B7D-4439-A137-55DDB105D45B}"/>
              </a:ext>
            </a:extLst>
          </p:cNvPr>
          <p:cNvSpPr txBox="1"/>
          <p:nvPr/>
        </p:nvSpPr>
        <p:spPr>
          <a:xfrm>
            <a:off x="481810" y="6056847"/>
            <a:ext cx="1086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16B463C4-2093-4BCF-A145-C652AB2A579F}"/>
              </a:ext>
            </a:extLst>
          </p:cNvPr>
          <p:cNvSpPr txBox="1">
            <a:spLocks/>
          </p:cNvSpPr>
          <p:nvPr/>
        </p:nvSpPr>
        <p:spPr>
          <a:xfrm>
            <a:off x="1960230" y="383975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EC756E30-C682-4150-BF98-9FADDA269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8987" y="931108"/>
            <a:ext cx="2679968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34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8955" y="446668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D07E18F-DACC-4807-A5B1-F31E82916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40752"/>
              </p:ext>
            </p:extLst>
          </p:nvPr>
        </p:nvGraphicFramePr>
        <p:xfrm>
          <a:off x="1819747" y="1646206"/>
          <a:ext cx="8552506" cy="3892202"/>
        </p:xfrm>
        <a:graphic>
          <a:graphicData uri="http://schemas.openxmlformats.org/drawingml/2006/table">
            <a:tbl>
              <a:tblPr/>
              <a:tblGrid>
                <a:gridCol w="2031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8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312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07 al 13 de febrero 2022</a:t>
                      </a: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64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811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16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71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811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22</a:t>
                      </a:r>
                      <a:endParaRPr kumimoji="0" lang="es-MX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124</a:t>
                      </a:r>
                      <a:endParaRPr kumimoji="0" lang="es-MX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811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11</a:t>
                      </a:r>
                      <a:endParaRPr kumimoji="0" lang="es-MX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50</a:t>
                      </a:r>
                      <a:endParaRPr kumimoji="0" lang="es-MX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6C107CDB-01A0-4600-8B1E-DC869491B1F8}"/>
              </a:ext>
            </a:extLst>
          </p:cNvPr>
          <p:cNvSpPr txBox="1"/>
          <p:nvPr/>
        </p:nvSpPr>
        <p:spPr>
          <a:xfrm>
            <a:off x="977121" y="5949667"/>
            <a:ext cx="1071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sz="1200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A58B202-8215-48C3-AC1E-51A6128C6A6A}"/>
              </a:ext>
            </a:extLst>
          </p:cNvPr>
          <p:cNvSpPr txBox="1">
            <a:spLocks/>
          </p:cNvSpPr>
          <p:nvPr/>
        </p:nvSpPr>
        <p:spPr>
          <a:xfrm>
            <a:off x="1960230" y="377572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Línea de </a:t>
            </a:r>
            <a:r>
              <a:rPr lang="es-MX" sz="3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emergenciaTelmujer</a:t>
            </a:r>
            <a:endParaRPr lang="es-MX" sz="3000" b="1" dirty="0">
              <a:solidFill>
                <a:schemeClr val="tx1">
                  <a:lumMod val="50000"/>
                  <a:lumOff val="50000"/>
                </a:schemeClr>
              </a:solidFill>
              <a:latin typeface="Adelle Sans" panose="02000503000000020004" pitchFamily="2" charset="77"/>
            </a:endParaRPr>
          </a:p>
        </p:txBody>
      </p:sp>
      <p:sp>
        <p:nvSpPr>
          <p:cNvPr id="13" name="Google Shape;126;p3">
            <a:extLst>
              <a:ext uri="{FF2B5EF4-FFF2-40B4-BE49-F238E27FC236}">
                <a16:creationId xmlns:a16="http://schemas.microsoft.com/office/drawing/2014/main" id="{4E9FB434-0028-4C04-B2D0-35861F1B5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2710" y="950301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607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706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8955" y="446668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3C56D7B-2024-441F-AC02-172C5727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702092"/>
              </p:ext>
            </p:extLst>
          </p:nvPr>
        </p:nvGraphicFramePr>
        <p:xfrm>
          <a:off x="1257300" y="1545774"/>
          <a:ext cx="9677400" cy="4240783"/>
        </p:xfrm>
        <a:graphic>
          <a:graphicData uri="http://schemas.openxmlformats.org/drawingml/2006/table">
            <a:tbl>
              <a:tblPr/>
              <a:tblGrid>
                <a:gridCol w="1715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3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4351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1040672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07 al 13 de febrero 2022</a:t>
                      </a: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071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Google Shape;126;p3">
            <a:extLst>
              <a:ext uri="{FF2B5EF4-FFF2-40B4-BE49-F238E27FC236}">
                <a16:creationId xmlns:a16="http://schemas.microsoft.com/office/drawing/2014/main" id="{F4186F38-B1FE-4896-A917-25942410F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1472" y="954708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FA92727-6F85-407E-9058-1A5E81A70077}"/>
              </a:ext>
            </a:extLst>
          </p:cNvPr>
          <p:cNvSpPr txBox="1"/>
          <p:nvPr/>
        </p:nvSpPr>
        <p:spPr>
          <a:xfrm>
            <a:off x="634284" y="554484"/>
            <a:ext cx="1071343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A05E031-E142-40E4-91D8-1F9EDC965A40}"/>
              </a:ext>
            </a:extLst>
          </p:cNvPr>
          <p:cNvSpPr txBox="1"/>
          <p:nvPr/>
        </p:nvSpPr>
        <p:spPr>
          <a:xfrm>
            <a:off x="633046" y="6057390"/>
            <a:ext cx="1010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438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B9345318-325C-4DCE-BC60-A2827B6C6250}"/>
              </a:ext>
            </a:extLst>
          </p:cNvPr>
          <p:cNvSpPr txBox="1">
            <a:spLocks/>
          </p:cNvSpPr>
          <p:nvPr/>
        </p:nvSpPr>
        <p:spPr>
          <a:xfrm>
            <a:off x="5017477" y="624388"/>
            <a:ext cx="6329002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Notas Metodológicas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51C600-5C1C-484B-903E-53A20564BDB8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A7FC0629-DAFF-4C4F-93E3-54A27FD4B6FD}"/>
              </a:ext>
            </a:extLst>
          </p:cNvPr>
          <p:cNvSpPr txBox="1">
            <a:spLocks noChangeArrowheads="1"/>
          </p:cNvSpPr>
          <p:nvPr/>
        </p:nvSpPr>
        <p:spPr>
          <a:xfrm>
            <a:off x="518157" y="1764020"/>
            <a:ext cx="10190944" cy="31246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782" indent="-342900" algn="just">
              <a:spcBef>
                <a:spcPct val="0"/>
              </a:spcBef>
              <a:buClr>
                <a:srgbClr val="7F7F7F"/>
              </a:buClr>
              <a:buFont typeface="Arial" panose="020B0604020202020204" pitchFamily="34" charset="0"/>
              <a:buChar char="•"/>
            </a:pP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07 al 13 de febrero de 2022</a:t>
            </a:r>
            <a:r>
              <a:rPr lang="es-ES" altLang="es-MX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dirty="0">
              <a:latin typeface="Adelle Sans Light" panose="02000503000000020004" pitchFamily="50" charset="0"/>
            </a:endParaRPr>
          </a:p>
          <a:p>
            <a:pPr marL="685782" indent="-342900" algn="just">
              <a:spcBef>
                <a:spcPct val="0"/>
              </a:spcBef>
              <a:buClr>
                <a:srgbClr val="7F7F7F"/>
              </a:buClr>
              <a:buFont typeface="Arial" panose="020B0604020202020204" pitchFamily="34" charset="0"/>
              <a:buChar char="•"/>
            </a:pP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827 servicios de atención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-176 atenciones en el Centro Integral de Mujeres en Situación de Violencia</a:t>
            </a:r>
            <a:r>
              <a:rPr lang="es-ES" altLang="es-MX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-11 atenciones en Centro de Empoderamiento Infantil</a:t>
            </a:r>
            <a:endParaRPr lang="es-ES" altLang="es-MX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-607 servicios a través de la línea telefónica TelMujer</a:t>
            </a:r>
            <a:r>
              <a:rPr lang="es-ES" altLang="es-MX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3 </a:t>
            </a: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</a:rPr>
              <a:t>-33 atenciones psicológicas y jurídicas a mujeres, niñas, niños y adolescentes en el Refugio para Mujeres, sus Hijas e Hijos en Situación de Violencia Extrema</a:t>
            </a:r>
            <a:r>
              <a:rPr lang="es-ES" altLang="es-MX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4</a:t>
            </a: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endParaRPr lang="es-ES" altLang="es-MX" sz="20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6 ingreso al Refugio de la Secretaría de Igualdad Sustantiva</a:t>
            </a:r>
            <a:r>
              <a:rPr lang="es-ES" altLang="es-MX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 </a:t>
            </a:r>
            <a:endParaRPr lang="es-ES" altLang="es-MX" dirty="0">
              <a:latin typeface="Adelle Sans Light" panose="02000503000000020004" pitchFamily="50" charset="0"/>
            </a:endParaRPr>
          </a:p>
        </p:txBody>
      </p:sp>
      <p:sp>
        <p:nvSpPr>
          <p:cNvPr id="13" name="Google Shape;97;p2">
            <a:extLst>
              <a:ext uri="{FF2B5EF4-FFF2-40B4-BE49-F238E27FC236}">
                <a16:creationId xmlns:a16="http://schemas.microsoft.com/office/drawing/2014/main" id="{0F262C7F-554F-40F0-8810-F9FB93CDCE4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50891" y="5228966"/>
            <a:ext cx="10106253" cy="1506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666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03;p3">
            <a:extLst>
              <a:ext uri="{FF2B5EF4-FFF2-40B4-BE49-F238E27FC236}">
                <a16:creationId xmlns:a16="http://schemas.microsoft.com/office/drawing/2014/main" id="{3358F663-7A26-4ABD-8FEE-9A148168A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015" y="1752949"/>
            <a:ext cx="221345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18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Google Shape;102;p3">
            <a:extLst>
              <a:ext uri="{FF2B5EF4-FFF2-40B4-BE49-F238E27FC236}">
                <a16:creationId xmlns:a16="http://schemas.microsoft.com/office/drawing/2014/main" id="{7B797608-9E92-4FE9-BBB0-EC09A25AF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629" y="1810457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" name="Google Shape;111;p3">
            <a:extLst>
              <a:ext uri="{FF2B5EF4-FFF2-40B4-BE49-F238E27FC236}">
                <a16:creationId xmlns:a16="http://schemas.microsoft.com/office/drawing/2014/main" id="{24DC55D2-88C4-4D2E-A2A6-D52DB5D0C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9552" y="1840410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13</a:t>
            </a:r>
          </a:p>
        </p:txBody>
      </p:sp>
      <p:sp>
        <p:nvSpPr>
          <p:cNvPr id="42" name="CuadroTexto 6">
            <a:extLst>
              <a:ext uri="{FF2B5EF4-FFF2-40B4-BE49-F238E27FC236}">
                <a16:creationId xmlns:a16="http://schemas.microsoft.com/office/drawing/2014/main" id="{D221B9AB-7E07-46CB-9B76-787B0267B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8768" y="1657789"/>
            <a:ext cx="2468957" cy="101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47" name="Google Shape;103;p3">
            <a:extLst>
              <a:ext uri="{FF2B5EF4-FFF2-40B4-BE49-F238E27FC236}">
                <a16:creationId xmlns:a16="http://schemas.microsoft.com/office/drawing/2014/main" id="{F3C39E3C-3C9C-4CD6-8DA2-2F56D950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1171" y="2998214"/>
            <a:ext cx="2155085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  <a:endParaRPr lang="es-MX" altLang="es-MX" sz="18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Google Shape;102;p3">
            <a:extLst>
              <a:ext uri="{FF2B5EF4-FFF2-40B4-BE49-F238E27FC236}">
                <a16:creationId xmlns:a16="http://schemas.microsoft.com/office/drawing/2014/main" id="{7381B2D1-DD77-4A30-8E79-7C5ED34E3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629" y="3068713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11;p3">
            <a:extLst>
              <a:ext uri="{FF2B5EF4-FFF2-40B4-BE49-F238E27FC236}">
                <a16:creationId xmlns:a16="http://schemas.microsoft.com/office/drawing/2014/main" id="{1C08ECA3-9F8A-46EE-B5F9-A2E1D60A1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9552" y="3098666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35</a:t>
            </a:r>
          </a:p>
        </p:txBody>
      </p:sp>
      <p:sp>
        <p:nvSpPr>
          <p:cNvPr id="50" name="CuadroTexto 6">
            <a:extLst>
              <a:ext uri="{FF2B5EF4-FFF2-40B4-BE49-F238E27FC236}">
                <a16:creationId xmlns:a16="http://schemas.microsoft.com/office/drawing/2014/main" id="{2212658F-806E-4144-A181-E3EEDFC4C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694" y="2902175"/>
            <a:ext cx="2468957" cy="101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WhatsApp</a:t>
            </a:r>
          </a:p>
        </p:txBody>
      </p:sp>
      <p:sp>
        <p:nvSpPr>
          <p:cNvPr id="54" name="Google Shape;103;p3">
            <a:extLst>
              <a:ext uri="{FF2B5EF4-FFF2-40B4-BE49-F238E27FC236}">
                <a16:creationId xmlns:a16="http://schemas.microsoft.com/office/drawing/2014/main" id="{4AD71874-7AC4-4E5E-991B-6014F5FE5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1171" y="4450982"/>
            <a:ext cx="221345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</a:t>
            </a:r>
            <a:endParaRPr lang="es-MX" altLang="es-MX" sz="18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Google Shape;102;p3">
            <a:extLst>
              <a:ext uri="{FF2B5EF4-FFF2-40B4-BE49-F238E27FC236}">
                <a16:creationId xmlns:a16="http://schemas.microsoft.com/office/drawing/2014/main" id="{C7095408-78F6-4B33-8283-BFF4D9D5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629" y="4508490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4CE59684-7F07-4F26-B8B0-917DD1C14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9552" y="4538443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28</a:t>
            </a:r>
          </a:p>
        </p:txBody>
      </p:sp>
      <p:sp>
        <p:nvSpPr>
          <p:cNvPr id="57" name="CuadroTexto 6">
            <a:extLst>
              <a:ext uri="{FF2B5EF4-FFF2-40B4-BE49-F238E27FC236}">
                <a16:creationId xmlns:a16="http://schemas.microsoft.com/office/drawing/2014/main" id="{230D31ED-9474-49BF-BD66-06A8C2B65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694" y="4341952"/>
            <a:ext cx="2468957" cy="101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pic>
        <p:nvPicPr>
          <p:cNvPr id="69" name="Imagen 68">
            <a:extLst>
              <a:ext uri="{FF2B5EF4-FFF2-40B4-BE49-F238E27FC236}">
                <a16:creationId xmlns:a16="http://schemas.microsoft.com/office/drawing/2014/main" id="{AA676542-E421-4E92-8DDC-A15E1462C01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176427" y="5577065"/>
            <a:ext cx="801075" cy="913443"/>
          </a:xfrm>
          <a:prstGeom prst="rect">
            <a:avLst/>
          </a:prstGeom>
        </p:spPr>
      </p:pic>
      <p:sp>
        <p:nvSpPr>
          <p:cNvPr id="70" name="Google Shape;103;p3">
            <a:extLst>
              <a:ext uri="{FF2B5EF4-FFF2-40B4-BE49-F238E27FC236}">
                <a16:creationId xmlns:a16="http://schemas.microsoft.com/office/drawing/2014/main" id="{FD5B40F6-A8B0-465D-8EB5-ABD811234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2295" y="5728056"/>
            <a:ext cx="221345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</a:t>
            </a:r>
            <a:endParaRPr lang="es-MX" altLang="es-MX" sz="18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Google Shape;102;p3">
            <a:extLst>
              <a:ext uri="{FF2B5EF4-FFF2-40B4-BE49-F238E27FC236}">
                <a16:creationId xmlns:a16="http://schemas.microsoft.com/office/drawing/2014/main" id="{1818EF71-AD99-4E5B-83FD-B5AB4165D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160" y="5756809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3" name="Google Shape;111;p3">
            <a:extLst>
              <a:ext uri="{FF2B5EF4-FFF2-40B4-BE49-F238E27FC236}">
                <a16:creationId xmlns:a16="http://schemas.microsoft.com/office/drawing/2014/main" id="{EE0FE025-6F6B-41C1-9DEB-F6A3A5035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083" y="5778835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69</a:t>
            </a:r>
          </a:p>
        </p:txBody>
      </p:sp>
      <p:pic>
        <p:nvPicPr>
          <p:cNvPr id="74" name="Google Shape;114;p3" descr="Dos mujeres">
            <a:extLst>
              <a:ext uri="{FF2B5EF4-FFF2-40B4-BE49-F238E27FC236}">
                <a16:creationId xmlns:a16="http://schemas.microsoft.com/office/drawing/2014/main" id="{E2A86030-6463-4AA3-84E1-52FCB7B79C7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14" y="1530299"/>
            <a:ext cx="947967" cy="94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áfico 50" descr="Teléfono en altavoz">
            <a:extLst>
              <a:ext uri="{FF2B5EF4-FFF2-40B4-BE49-F238E27FC236}">
                <a16:creationId xmlns:a16="http://schemas.microsoft.com/office/drawing/2014/main" id="{4427E0C5-EAD3-4568-A80A-EBC052EB2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209" y="1585966"/>
            <a:ext cx="1127409" cy="96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6C895AB8-26AD-446C-85EB-8F6E7814C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35378" y="2894040"/>
            <a:ext cx="1481753" cy="852424"/>
          </a:xfrm>
          <a:prstGeom prst="rect">
            <a:avLst/>
          </a:prstGeom>
        </p:spPr>
      </p:pic>
      <p:pic>
        <p:nvPicPr>
          <p:cNvPr id="77" name="Google Shape;112;p3" descr="Chat">
            <a:extLst>
              <a:ext uri="{FF2B5EF4-FFF2-40B4-BE49-F238E27FC236}">
                <a16:creationId xmlns:a16="http://schemas.microsoft.com/office/drawing/2014/main" id="{F6D69546-8308-441C-A529-E6EC058EA1A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1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30" y="2857198"/>
            <a:ext cx="1054757" cy="1056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áfico 52" descr="Balanza de la justicia">
            <a:extLst>
              <a:ext uri="{FF2B5EF4-FFF2-40B4-BE49-F238E27FC236}">
                <a16:creationId xmlns:a16="http://schemas.microsoft.com/office/drawing/2014/main" id="{5EBCB4B8-3353-4FCD-AF13-28B4933CD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80" y="4136701"/>
            <a:ext cx="1073101" cy="107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áfico 1024" descr="Martillo de juez">
            <a:extLst>
              <a:ext uri="{FF2B5EF4-FFF2-40B4-BE49-F238E27FC236}">
                <a16:creationId xmlns:a16="http://schemas.microsoft.com/office/drawing/2014/main" id="{A91DDF06-571A-4F77-870C-303807E64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58" y="4146560"/>
            <a:ext cx="1277816" cy="1277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Google Shape;102;p3">
            <a:extLst>
              <a:ext uri="{FF2B5EF4-FFF2-40B4-BE49-F238E27FC236}">
                <a16:creationId xmlns:a16="http://schemas.microsoft.com/office/drawing/2014/main" id="{67C14AF5-8FB3-4BDD-A1CF-A837ED546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1289" y="1883190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1" name="Google Shape;102;p3">
            <a:extLst>
              <a:ext uri="{FF2B5EF4-FFF2-40B4-BE49-F238E27FC236}">
                <a16:creationId xmlns:a16="http://schemas.microsoft.com/office/drawing/2014/main" id="{F7C25547-EC79-4D42-A940-1EDF015AE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1289" y="3127737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2" name="Google Shape;102;p3">
            <a:extLst>
              <a:ext uri="{FF2B5EF4-FFF2-40B4-BE49-F238E27FC236}">
                <a16:creationId xmlns:a16="http://schemas.microsoft.com/office/drawing/2014/main" id="{57A8AAFE-DBA4-4F4F-A9E1-92DA2DA1E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133" y="4508490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3" name="Google Shape;111;p3">
            <a:extLst>
              <a:ext uri="{FF2B5EF4-FFF2-40B4-BE49-F238E27FC236}">
                <a16:creationId xmlns:a16="http://schemas.microsoft.com/office/drawing/2014/main" id="{F289CA4C-1554-411E-964A-22C618F46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6212" y="1883190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84" name="Google Shape;111;p3">
            <a:extLst>
              <a:ext uri="{FF2B5EF4-FFF2-40B4-BE49-F238E27FC236}">
                <a16:creationId xmlns:a16="http://schemas.microsoft.com/office/drawing/2014/main" id="{D379FBA6-7420-43BA-BE0E-03C2451D0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7056" y="3127038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29</a:t>
            </a:r>
          </a:p>
        </p:txBody>
      </p:sp>
      <p:sp>
        <p:nvSpPr>
          <p:cNvPr id="85" name="Google Shape;111;p3">
            <a:extLst>
              <a:ext uri="{FF2B5EF4-FFF2-40B4-BE49-F238E27FC236}">
                <a16:creationId xmlns:a16="http://schemas.microsoft.com/office/drawing/2014/main" id="{F7EED380-6FF4-4127-B2C3-51DD2807A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6212" y="4525776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86" name="Subtítulo 2">
            <a:extLst>
              <a:ext uri="{FF2B5EF4-FFF2-40B4-BE49-F238E27FC236}">
                <a16:creationId xmlns:a16="http://schemas.microsoft.com/office/drawing/2014/main" id="{388625E7-6FF6-43C7-86C9-779B9A714200}"/>
              </a:ext>
            </a:extLst>
          </p:cNvPr>
          <p:cNvSpPr txBox="1">
            <a:spLocks/>
          </p:cNvSpPr>
          <p:nvPr/>
        </p:nvSpPr>
        <p:spPr>
          <a:xfrm>
            <a:off x="571853" y="413176"/>
            <a:ext cx="10795494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193FF2A0-7E24-44AF-A130-4D9CD638DCA2}"/>
              </a:ext>
            </a:extLst>
          </p:cNvPr>
          <p:cNvSpPr/>
          <p:nvPr/>
        </p:nvSpPr>
        <p:spPr>
          <a:xfrm>
            <a:off x="11285181" y="446668"/>
            <a:ext cx="164332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/>
          </a:p>
        </p:txBody>
      </p:sp>
      <p:sp>
        <p:nvSpPr>
          <p:cNvPr id="88" name="Google Shape;126;p3">
            <a:extLst>
              <a:ext uri="{FF2B5EF4-FFF2-40B4-BE49-F238E27FC236}">
                <a16:creationId xmlns:a16="http://schemas.microsoft.com/office/drawing/2014/main" id="{EA7598DF-C3D0-46EB-9567-91F0DC815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436" y="896434"/>
            <a:ext cx="2606486" cy="33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342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9047942-A60A-4D92-AEE7-2F19C701C375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652BB2B9-B203-46A1-8A62-7FA0438BF0B0}"/>
              </a:ext>
            </a:extLst>
          </p:cNvPr>
          <p:cNvSpPr txBox="1">
            <a:spLocks/>
          </p:cNvSpPr>
          <p:nvPr/>
        </p:nvSpPr>
        <p:spPr>
          <a:xfrm>
            <a:off x="571853" y="413176"/>
            <a:ext cx="10795494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202962C0-D5CF-46B5-AE71-55600AFE5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436" y="896434"/>
            <a:ext cx="2606486" cy="33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176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BC09AF4E-2D75-4D6C-BA3E-754A7A6CB2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004708"/>
              </p:ext>
            </p:extLst>
          </p:nvPr>
        </p:nvGraphicFramePr>
        <p:xfrm>
          <a:off x="698253" y="1423764"/>
          <a:ext cx="10795494" cy="4894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3636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957754" y="624388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Gráfico 56" descr="Centro educativo">
            <a:extLst>
              <a:ext uri="{FF2B5EF4-FFF2-40B4-BE49-F238E27FC236}">
                <a16:creationId xmlns:a16="http://schemas.microsoft.com/office/drawing/2014/main" id="{C164373D-A732-47C1-ADF1-C1931CA8D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84" y="1332554"/>
            <a:ext cx="1478889" cy="148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áfico 60" descr="Grupo de mujeres">
            <a:extLst>
              <a:ext uri="{FF2B5EF4-FFF2-40B4-BE49-F238E27FC236}">
                <a16:creationId xmlns:a16="http://schemas.microsoft.com/office/drawing/2014/main" id="{95DFC542-FEF2-4AC7-A088-62883E0F7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269" y="3901878"/>
            <a:ext cx="1351117" cy="135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F571E930-4627-445A-8A46-197AEF41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538" y="2079327"/>
            <a:ext cx="3174716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C9B37126-AEC3-4AF7-9866-3F8F28C4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843" y="2086923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3EA33F4A-5D81-4665-A1A8-B189E9A8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303" y="2079327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</a:p>
        </p:txBody>
      </p:sp>
      <p:sp>
        <p:nvSpPr>
          <p:cNvPr id="16" name="Google Shape;103;p3">
            <a:extLst>
              <a:ext uri="{FF2B5EF4-FFF2-40B4-BE49-F238E27FC236}">
                <a16:creationId xmlns:a16="http://schemas.microsoft.com/office/drawing/2014/main" id="{47A7877B-9397-41D5-A6F7-CB13D77D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487" y="4350560"/>
            <a:ext cx="377081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303" y="1190531"/>
            <a:ext cx="2611176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11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D3E24547-B955-434D-8005-DD8FC9B01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843" y="4182757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1FDE29F0-2F78-41AE-B369-C87FC793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303" y="4165344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95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957754" y="624388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364" y="1190531"/>
            <a:ext cx="261811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11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004682FA-76BB-4F30-815C-61037A338E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7606844"/>
              </p:ext>
            </p:extLst>
          </p:nvPr>
        </p:nvGraphicFramePr>
        <p:xfrm>
          <a:off x="790896" y="1711054"/>
          <a:ext cx="10610209" cy="4522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2103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957754" y="624388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Línea de </a:t>
            </a:r>
            <a:r>
              <a:rPr lang="es-MX" sz="3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emergenciaTelmujer</a:t>
            </a:r>
            <a:endParaRPr lang="es-MX" sz="3000" b="1" dirty="0">
              <a:solidFill>
                <a:schemeClr val="tx1">
                  <a:lumMod val="50000"/>
                  <a:lumOff val="50000"/>
                </a:schemeClr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F571E930-4627-445A-8A46-197AEF41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538" y="2149887"/>
            <a:ext cx="3174716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20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C9B37126-AEC3-4AF7-9866-3F8F28C4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2157483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3EA33F4A-5D81-4665-A1A8-B189E9A8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276" y="2149887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112</a:t>
            </a:r>
          </a:p>
        </p:txBody>
      </p:sp>
      <p:sp>
        <p:nvSpPr>
          <p:cNvPr id="16" name="Google Shape;103;p3">
            <a:extLst>
              <a:ext uri="{FF2B5EF4-FFF2-40B4-BE49-F238E27FC236}">
                <a16:creationId xmlns:a16="http://schemas.microsoft.com/office/drawing/2014/main" id="{47A7877B-9397-41D5-A6F7-CB13D77D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487" y="4350560"/>
            <a:ext cx="377081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Incidentes de conocimiento </a:t>
            </a:r>
            <a:r>
              <a:rPr lang="es-MX" altLang="es-MX" sz="20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190531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607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D3E24547-B955-434D-8005-DD8FC9B01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4253317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1FDE29F0-2F78-41AE-B369-C87FC793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817" y="4253317"/>
            <a:ext cx="147888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495</a:t>
            </a:r>
          </a:p>
        </p:txBody>
      </p:sp>
      <p:pic>
        <p:nvPicPr>
          <p:cNvPr id="17" name="Gráfico 8" descr="Centro de llamadas">
            <a:extLst>
              <a:ext uri="{FF2B5EF4-FFF2-40B4-BE49-F238E27FC236}">
                <a16:creationId xmlns:a16="http://schemas.microsoft.com/office/drawing/2014/main" id="{789596D3-0C38-403E-8793-02CF35543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54" y="1778123"/>
            <a:ext cx="1176987" cy="117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áfico 10" descr="Papel">
            <a:extLst>
              <a:ext uri="{FF2B5EF4-FFF2-40B4-BE49-F238E27FC236}">
                <a16:creationId xmlns:a16="http://schemas.microsoft.com/office/drawing/2014/main" id="{A7CDA27C-0C4A-4BF1-AD96-610D97F28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277" y="3970555"/>
            <a:ext cx="1176987" cy="117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089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854720" y="624388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Línea de </a:t>
            </a:r>
            <a:r>
              <a:rPr lang="es-MX" sz="3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emergenciaTelmujer</a:t>
            </a:r>
            <a:endParaRPr lang="es-MX" sz="3000" b="1" dirty="0">
              <a:solidFill>
                <a:schemeClr val="tx1">
                  <a:lumMod val="50000"/>
                  <a:lumOff val="50000"/>
                </a:schemeClr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190531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607 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52BF9205-4D66-4AA4-A00D-E877B7AF48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3945317"/>
              </p:ext>
            </p:extLst>
          </p:nvPr>
        </p:nvGraphicFramePr>
        <p:xfrm>
          <a:off x="728354" y="1559822"/>
          <a:ext cx="10735293" cy="4662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49741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F571E930-4627-445A-8A46-197AEF41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003" y="2149887"/>
            <a:ext cx="4172580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C9B37126-AEC3-4AF7-9866-3F8F28C4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2157483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3EA33F4A-5D81-4665-A1A8-B189E9A8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276" y="2149887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17</a:t>
            </a:r>
          </a:p>
        </p:txBody>
      </p:sp>
      <p:sp>
        <p:nvSpPr>
          <p:cNvPr id="16" name="Google Shape;103;p3">
            <a:extLst>
              <a:ext uri="{FF2B5EF4-FFF2-40B4-BE49-F238E27FC236}">
                <a16:creationId xmlns:a16="http://schemas.microsoft.com/office/drawing/2014/main" id="{47A7877B-9397-41D5-A6F7-CB13D77D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282" y="3632825"/>
            <a:ext cx="4494023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de primera vez y subsecuentes a niñas, niños y adolescentes en Refugio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179962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33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D3E24547-B955-434D-8005-DD8FC9B01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3535582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1FDE29F0-2F78-41AE-B369-C87FC793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276" y="3518169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16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55BF22A-8E1E-45DC-B805-5A49885E8C09}"/>
              </a:ext>
            </a:extLst>
          </p:cNvPr>
          <p:cNvSpPr txBox="1"/>
          <p:nvPr/>
        </p:nvSpPr>
        <p:spPr>
          <a:xfrm>
            <a:off x="633046" y="685495"/>
            <a:ext cx="1071343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27" name="Google Shape;103;p3">
            <a:extLst>
              <a:ext uri="{FF2B5EF4-FFF2-40B4-BE49-F238E27FC236}">
                <a16:creationId xmlns:a16="http://schemas.microsoft.com/office/drawing/2014/main" id="{43AE36D8-3543-43E7-B829-02A921858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884" y="5178639"/>
            <a:ext cx="377081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Ingresos al Refugio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Google Shape;102;p3">
            <a:extLst>
              <a:ext uri="{FF2B5EF4-FFF2-40B4-BE49-F238E27FC236}">
                <a16:creationId xmlns:a16="http://schemas.microsoft.com/office/drawing/2014/main" id="{C6A9A233-7783-4A4E-BCBC-E92806BC2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5081396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9" name="Google Shape;111;p3">
            <a:extLst>
              <a:ext uri="{FF2B5EF4-FFF2-40B4-BE49-F238E27FC236}">
                <a16:creationId xmlns:a16="http://schemas.microsoft.com/office/drawing/2014/main" id="{0DB28DAF-8828-4A3B-8F40-DCCBB6B0B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276" y="5063983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</a:p>
        </p:txBody>
      </p:sp>
      <p:pic>
        <p:nvPicPr>
          <p:cNvPr id="31" name="Gráfico 10" descr="Casa">
            <a:extLst>
              <a:ext uri="{FF2B5EF4-FFF2-40B4-BE49-F238E27FC236}">
                <a16:creationId xmlns:a16="http://schemas.microsoft.com/office/drawing/2014/main" id="{2BEF2651-16A4-4BFA-B100-4DB03D63E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59" y="4783153"/>
            <a:ext cx="1207950" cy="12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áfico 14" descr="Carpeta abierta">
            <a:extLst>
              <a:ext uri="{FF2B5EF4-FFF2-40B4-BE49-F238E27FC236}">
                <a16:creationId xmlns:a16="http://schemas.microsoft.com/office/drawing/2014/main" id="{844D75C6-8F06-4546-BE73-69E745FF8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332" y="1851644"/>
            <a:ext cx="1207950" cy="12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áfico 60" descr="Grupo de mujeres">
            <a:extLst>
              <a:ext uri="{FF2B5EF4-FFF2-40B4-BE49-F238E27FC236}">
                <a16:creationId xmlns:a16="http://schemas.microsoft.com/office/drawing/2014/main" id="{0594C21B-A25F-429A-8EB9-264FB4A8F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332" y="3429000"/>
            <a:ext cx="1209600" cy="12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51073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4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956</Words>
  <Application>Microsoft Office PowerPoint</Application>
  <PresentationFormat>Panorámica</PresentationFormat>
  <Paragraphs>156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MS PGothic</vt:lpstr>
      <vt:lpstr>Adelle Sans</vt:lpstr>
      <vt:lpstr>Adelle Sans Light</vt:lpstr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ACER-01</dc:creator>
  <cp:lastModifiedBy>Usuario1</cp:lastModifiedBy>
  <cp:revision>90</cp:revision>
  <dcterms:created xsi:type="dcterms:W3CDTF">2021-03-30T00:42:49Z</dcterms:created>
  <dcterms:modified xsi:type="dcterms:W3CDTF">2022-03-14T20:22:32Z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53EB1F68-DEE2-4808-AD01-7339AD9F82D3</vt:lpwstr>
  </property>
  <property fmtid="{D5CDD505-2E9C-101B-9397-08002B2CF9AE}" pid="3" name="ArticulatePath">
    <vt:lpwstr>(7) Capacitación. Discriminación y diversidad sexual (2)</vt:lpwstr>
  </property>
</Properties>
</file>