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0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8BA3"/>
    <a:srgbClr val="54002A"/>
    <a:srgbClr val="E3DFE5"/>
    <a:srgbClr val="993366"/>
    <a:srgbClr val="46244C"/>
    <a:srgbClr val="E9D5DA"/>
    <a:srgbClr val="4D4C7D"/>
    <a:srgbClr val="827397"/>
    <a:srgbClr val="978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0" autoAdjust="0"/>
  </p:normalViewPr>
  <p:slideViewPr>
    <p:cSldViewPr snapToGrid="0">
      <p:cViewPr varScale="1">
        <p:scale>
          <a:sx n="41" d="100"/>
          <a:sy n="41" d="100"/>
        </p:scale>
        <p:origin x="66" y="78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CE-40B6-9C30-895A458BC23F}"/>
              </c:ext>
            </c:extLst>
          </c:dPt>
          <c:dPt>
            <c:idx val="1"/>
            <c:bubble3D val="0"/>
            <c:spPr>
              <a:solidFill>
                <a:srgbClr val="4D4C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CE-40B6-9C30-895A458BC23F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CE-40B6-9C30-895A458BC23F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CE-40B6-9C30-895A458BC23F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CE-40B6-9C30-895A458BC23F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CE-40B6-9C30-895A458BC23F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CE-40B6-9C30-895A458BC23F}"/>
              </c:ext>
            </c:extLst>
          </c:dPt>
          <c:dLbls>
            <c:dLbl>
              <c:idx val="1"/>
              <c:layout>
                <c:manualLayout>
                  <c:x val="6.9499552447479851E-2"/>
                  <c:y val="-0.1258703349578546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CE-40B6-9C30-895A458BC23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80CE-40B6-9C30-895A458BC23F}"/>
                </c:ext>
              </c:extLst>
            </c:dLbl>
            <c:dLbl>
              <c:idx val="5"/>
              <c:layout>
                <c:manualLayout>
                  <c:x val="-0.11248896633251894"/>
                  <c:y val="-5.939948391269540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CE-40B6-9C30-895A458BC23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80CE-40B6-9C30-895A458BC2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JULIO'!$C$2:$I$2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JULIO'!$C$39:$I$39</c:f>
              <c:numCache>
                <c:formatCode>General</c:formatCode>
                <c:ptCount val="7"/>
                <c:pt idx="0">
                  <c:v>90</c:v>
                </c:pt>
                <c:pt idx="1">
                  <c:v>7</c:v>
                </c:pt>
                <c:pt idx="2">
                  <c:v>286</c:v>
                </c:pt>
                <c:pt idx="3">
                  <c:v>144</c:v>
                </c:pt>
                <c:pt idx="4">
                  <c:v>101</c:v>
                </c:pt>
                <c:pt idx="5">
                  <c:v>10</c:v>
                </c:pt>
                <c:pt idx="6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CE-40B6-9C30-895A458BC23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019851744066979"/>
          <c:y val="0.11066088217699219"/>
          <c:w val="0.32609557844287379"/>
          <c:h val="0.760292681101609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AC-4E9E-8727-7A0CA9FAA6B9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AC-4E9E-8727-7A0CA9FAA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JULIO'!$N$2:$O$2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JULIO'!$N$39:$O$39</c:f>
              <c:numCache>
                <c:formatCode>General</c:formatCode>
                <c:ptCount val="2"/>
                <c:pt idx="0">
                  <c:v>754</c:v>
                </c:pt>
                <c:pt idx="1">
                  <c:v>2934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AC-4E9E-8727-7A0CA9FAA6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51417688950493"/>
          <c:y val="0.27794441287622546"/>
          <c:w val="0.2656758183004902"/>
          <c:h val="0.308085973789358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JULIO'!$I$47</c:f>
              <c:strCache>
                <c:ptCount val="1"/>
                <c:pt idx="0">
                  <c:v>Semana 1
01 al 03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JULIO'!$AC$46:$AD$46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JULIO'!$AC$47:$AD$47</c:f>
              <c:numCache>
                <c:formatCode>General</c:formatCode>
                <c:ptCount val="2"/>
                <c:pt idx="0">
                  <c:v>75</c:v>
                </c:pt>
                <c:pt idx="1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4F-42BF-BCF4-3C1C8822611F}"/>
            </c:ext>
          </c:extLst>
        </c:ser>
        <c:ser>
          <c:idx val="1"/>
          <c:order val="1"/>
          <c:tx>
            <c:strRef>
              <c:f>'MENSUAL JULIO'!$I$48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JULIO'!$AC$46:$AD$46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JULIO'!$AC$48:$AD$48</c:f>
              <c:numCache>
                <c:formatCode>General</c:formatCode>
                <c:ptCount val="2"/>
                <c:pt idx="0">
                  <c:v>173</c:v>
                </c:pt>
                <c:pt idx="1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4F-42BF-BCF4-3C1C8822611F}"/>
            </c:ext>
          </c:extLst>
        </c:ser>
        <c:ser>
          <c:idx val="2"/>
          <c:order val="2"/>
          <c:tx>
            <c:strRef>
              <c:f>'MENSUAL JULIO'!$I$49</c:f>
              <c:strCache>
                <c:ptCount val="1"/>
                <c:pt idx="0">
                  <c:v>Semana 3
11 al 17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JULIO'!$AC$46:$AD$46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JULIO'!$AC$49:$AD$49</c:f>
              <c:numCache>
                <c:formatCode>General</c:formatCode>
                <c:ptCount val="2"/>
                <c:pt idx="0">
                  <c:v>148</c:v>
                </c:pt>
                <c:pt idx="1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4F-42BF-BCF4-3C1C8822611F}"/>
            </c:ext>
          </c:extLst>
        </c:ser>
        <c:ser>
          <c:idx val="3"/>
          <c:order val="3"/>
          <c:tx>
            <c:strRef>
              <c:f>'MENSUAL JULIO'!$I$50</c:f>
              <c:strCache>
                <c:ptCount val="1"/>
                <c:pt idx="0">
                  <c:v>Semana 4
18 al 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JULIO'!$AC$46:$AD$46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JULIO'!$AC$50:$AD$50</c:f>
              <c:numCache>
                <c:formatCode>General</c:formatCode>
                <c:ptCount val="2"/>
                <c:pt idx="0">
                  <c:v>184</c:v>
                </c:pt>
                <c:pt idx="1">
                  <c:v>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4F-42BF-BCF4-3C1C8822611F}"/>
            </c:ext>
          </c:extLst>
        </c:ser>
        <c:ser>
          <c:idx val="4"/>
          <c:order val="4"/>
          <c:tx>
            <c:strRef>
              <c:f>'MENSUAL JULIO'!$I$51</c:f>
              <c:strCache>
                <c:ptCount val="1"/>
                <c:pt idx="0">
                  <c:v>Semana 5
25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JULIO'!$AC$46:$AD$46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JULIO'!$AC$51:$AD$51</c:f>
              <c:numCache>
                <c:formatCode>General</c:formatCode>
                <c:ptCount val="2"/>
                <c:pt idx="0">
                  <c:v>174</c:v>
                </c:pt>
                <c:pt idx="1">
                  <c:v>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4F-42BF-BCF4-3C1C882261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79472"/>
        <c:axId val="1470431600"/>
      </c:barChart>
      <c:catAx>
        <c:axId val="170887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70431600"/>
        <c:crosses val="autoZero"/>
        <c:auto val="1"/>
        <c:lblAlgn val="ctr"/>
        <c:lblOffset val="100"/>
        <c:noMultiLvlLbl val="0"/>
      </c:catAx>
      <c:valAx>
        <c:axId val="1470431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887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JULIO'!$N$56</c:f>
              <c:strCache>
                <c:ptCount val="1"/>
                <c:pt idx="0">
                  <c:v>Asesorías Telmujer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JULIO'!$N$57:$N$87</c:f>
              <c:numCache>
                <c:formatCode>General</c:formatCode>
                <c:ptCount val="31"/>
                <c:pt idx="0">
                  <c:v>29</c:v>
                </c:pt>
                <c:pt idx="1">
                  <c:v>22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26</c:v>
                </c:pt>
                <c:pt idx="6">
                  <c:v>15</c:v>
                </c:pt>
                <c:pt idx="7">
                  <c:v>31</c:v>
                </c:pt>
                <c:pt idx="8">
                  <c:v>18</c:v>
                </c:pt>
                <c:pt idx="9">
                  <c:v>31</c:v>
                </c:pt>
                <c:pt idx="10">
                  <c:v>28</c:v>
                </c:pt>
                <c:pt idx="11">
                  <c:v>18</c:v>
                </c:pt>
                <c:pt idx="12">
                  <c:v>21</c:v>
                </c:pt>
                <c:pt idx="13">
                  <c:v>26</c:v>
                </c:pt>
                <c:pt idx="14">
                  <c:v>15</c:v>
                </c:pt>
                <c:pt idx="15">
                  <c:v>17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38</c:v>
                </c:pt>
                <c:pt idx="21">
                  <c:v>23</c:v>
                </c:pt>
                <c:pt idx="22">
                  <c:v>25</c:v>
                </c:pt>
                <c:pt idx="23">
                  <c:v>29</c:v>
                </c:pt>
                <c:pt idx="24">
                  <c:v>28</c:v>
                </c:pt>
                <c:pt idx="25">
                  <c:v>30</c:v>
                </c:pt>
                <c:pt idx="26">
                  <c:v>19</c:v>
                </c:pt>
                <c:pt idx="27">
                  <c:v>25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32-4458-BE33-351E1BBCF260}"/>
            </c:ext>
          </c:extLst>
        </c:ser>
        <c:ser>
          <c:idx val="1"/>
          <c:order val="1"/>
          <c:tx>
            <c:strRef>
              <c:f>'MENSUAL JULIO'!$O$56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JULIO'!$O$57:$O$87</c:f>
              <c:numCache>
                <c:formatCode>General</c:formatCode>
                <c:ptCount val="31"/>
                <c:pt idx="0">
                  <c:v>82</c:v>
                </c:pt>
                <c:pt idx="1">
                  <c:v>119</c:v>
                </c:pt>
                <c:pt idx="2">
                  <c:v>131</c:v>
                </c:pt>
                <c:pt idx="3">
                  <c:v>88</c:v>
                </c:pt>
                <c:pt idx="4">
                  <c:v>73</c:v>
                </c:pt>
                <c:pt idx="5">
                  <c:v>62</c:v>
                </c:pt>
                <c:pt idx="6">
                  <c:v>88</c:v>
                </c:pt>
                <c:pt idx="7">
                  <c:v>97</c:v>
                </c:pt>
                <c:pt idx="8">
                  <c:v>77</c:v>
                </c:pt>
                <c:pt idx="9">
                  <c:v>130</c:v>
                </c:pt>
                <c:pt idx="10">
                  <c:v>106</c:v>
                </c:pt>
                <c:pt idx="11">
                  <c:v>71</c:v>
                </c:pt>
                <c:pt idx="12">
                  <c:v>69</c:v>
                </c:pt>
                <c:pt idx="13">
                  <c:v>79</c:v>
                </c:pt>
                <c:pt idx="14">
                  <c:v>89</c:v>
                </c:pt>
                <c:pt idx="15">
                  <c:v>98</c:v>
                </c:pt>
                <c:pt idx="16">
                  <c:v>156</c:v>
                </c:pt>
                <c:pt idx="17">
                  <c:v>118</c:v>
                </c:pt>
                <c:pt idx="18">
                  <c:v>80</c:v>
                </c:pt>
                <c:pt idx="19">
                  <c:v>76</c:v>
                </c:pt>
                <c:pt idx="20">
                  <c:v>95</c:v>
                </c:pt>
                <c:pt idx="21">
                  <c:v>87</c:v>
                </c:pt>
                <c:pt idx="22">
                  <c:v>114</c:v>
                </c:pt>
                <c:pt idx="23">
                  <c:v>116</c:v>
                </c:pt>
                <c:pt idx="24">
                  <c:v>110</c:v>
                </c:pt>
                <c:pt idx="25">
                  <c:v>90</c:v>
                </c:pt>
                <c:pt idx="26">
                  <c:v>57</c:v>
                </c:pt>
                <c:pt idx="27">
                  <c:v>77</c:v>
                </c:pt>
                <c:pt idx="28">
                  <c:v>71</c:v>
                </c:pt>
                <c:pt idx="29">
                  <c:v>95</c:v>
                </c:pt>
                <c:pt idx="30">
                  <c:v>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32-4458-BE33-351E1BBCF26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595424"/>
        <c:axId val="999281968"/>
      </c:lineChart>
      <c:catAx>
        <c:axId val="9885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968"/>
        <c:crosses val="autoZero"/>
        <c:auto val="1"/>
        <c:lblAlgn val="ctr"/>
        <c:lblOffset val="100"/>
        <c:noMultiLvlLbl val="0"/>
      </c:catAx>
      <c:valAx>
        <c:axId val="99928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8859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Hoja4!$J$40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Hoja4!$G$41:$G$47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Hoja4!$J$41:$J$47</c:f>
              <c:numCache>
                <c:formatCode>General</c:formatCode>
                <c:ptCount val="7"/>
                <c:pt idx="0">
                  <c:v>131</c:v>
                </c:pt>
                <c:pt idx="1">
                  <c:v>106</c:v>
                </c:pt>
                <c:pt idx="2">
                  <c:v>122</c:v>
                </c:pt>
                <c:pt idx="3">
                  <c:v>104</c:v>
                </c:pt>
                <c:pt idx="4">
                  <c:v>89</c:v>
                </c:pt>
                <c:pt idx="5">
                  <c:v>99</c:v>
                </c:pt>
                <c:pt idx="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3-4694-8804-3D82C55FFFFF}"/>
            </c:ext>
          </c:extLst>
        </c:ser>
        <c:ser>
          <c:idx val="1"/>
          <c:order val="1"/>
          <c:tx>
            <c:strRef>
              <c:f>Hoja4!$K$40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Hoja4!$G$41:$G$47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Hoja4!$K$41:$K$47</c:f>
              <c:numCache>
                <c:formatCode>General</c:formatCode>
                <c:ptCount val="7"/>
                <c:pt idx="0">
                  <c:v>666</c:v>
                </c:pt>
                <c:pt idx="1">
                  <c:v>503</c:v>
                </c:pt>
                <c:pt idx="2">
                  <c:v>426</c:v>
                </c:pt>
                <c:pt idx="3">
                  <c:v>339</c:v>
                </c:pt>
                <c:pt idx="4">
                  <c:v>264</c:v>
                </c:pt>
                <c:pt idx="5">
                  <c:v>314</c:v>
                </c:pt>
                <c:pt idx="6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3-4694-8804-3D82C55FFFFF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52244240"/>
        <c:axId val="1157287248"/>
      </c:barChart>
      <c:catAx>
        <c:axId val="115224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57287248"/>
        <c:crosses val="autoZero"/>
        <c:auto val="1"/>
        <c:lblAlgn val="ctr"/>
        <c:lblOffset val="100"/>
        <c:noMultiLvlLbl val="0"/>
      </c:catAx>
      <c:valAx>
        <c:axId val="11572872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22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JULIO'!$I$47</c:f>
              <c:strCache>
                <c:ptCount val="1"/>
                <c:pt idx="0">
                  <c:v>Semana 1
01 al 03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JULIO'!$AF$47:$AH$47</c:f>
              <c:numCache>
                <c:formatCode>General</c:formatCode>
                <c:ptCount val="3"/>
                <c:pt idx="0">
                  <c:v>12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28-4352-9CAB-226708C63BCC}"/>
            </c:ext>
          </c:extLst>
        </c:ser>
        <c:ser>
          <c:idx val="1"/>
          <c:order val="1"/>
          <c:tx>
            <c:strRef>
              <c:f>'MENSUAL JULIO'!$I$48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JULIO'!$AF$48:$AH$48</c:f>
              <c:numCache>
                <c:formatCode>General</c:formatCode>
                <c:ptCount val="3"/>
                <c:pt idx="0">
                  <c:v>38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28-4352-9CAB-226708C63BCC}"/>
            </c:ext>
          </c:extLst>
        </c:ser>
        <c:ser>
          <c:idx val="2"/>
          <c:order val="2"/>
          <c:tx>
            <c:strRef>
              <c:f>'MENSUAL JULIO'!$I$49</c:f>
              <c:strCache>
                <c:ptCount val="1"/>
                <c:pt idx="0">
                  <c:v>Semana 3
11 al 17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JULIO'!$AF$49:$AH$49</c:f>
              <c:numCache>
                <c:formatCode>General</c:formatCode>
                <c:ptCount val="3"/>
                <c:pt idx="0">
                  <c:v>27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28-4352-9CAB-226708C63BCC}"/>
            </c:ext>
          </c:extLst>
        </c:ser>
        <c:ser>
          <c:idx val="3"/>
          <c:order val="3"/>
          <c:tx>
            <c:strRef>
              <c:f>'MENSUAL JULIO'!$I$50</c:f>
              <c:strCache>
                <c:ptCount val="1"/>
                <c:pt idx="0">
                  <c:v>Semana 4
18 al 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JULIO'!$AF$50:$AH$50</c:f>
              <c:numCache>
                <c:formatCode>General</c:formatCode>
                <c:ptCount val="3"/>
                <c:pt idx="0">
                  <c:v>42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28-4352-9CAB-226708C63BCC}"/>
            </c:ext>
          </c:extLst>
        </c:ser>
        <c:ser>
          <c:idx val="4"/>
          <c:order val="4"/>
          <c:tx>
            <c:strRef>
              <c:f>'MENSUAL JULIO'!$I$51</c:f>
              <c:strCache>
                <c:ptCount val="1"/>
                <c:pt idx="0">
                  <c:v>Semana 5
25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JULIO'!$AF$51:$AH$51</c:f>
              <c:numCache>
                <c:formatCode>General</c:formatCode>
                <c:ptCount val="3"/>
                <c:pt idx="0">
                  <c:v>32</c:v>
                </c:pt>
                <c:pt idx="1">
                  <c:v>26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8-4352-9CAB-226708C63B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2445408"/>
        <c:axId val="1119563952"/>
      </c:barChart>
      <c:catAx>
        <c:axId val="10824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3952"/>
        <c:crosses val="autoZero"/>
        <c:auto val="1"/>
        <c:lblAlgn val="ctr"/>
        <c:lblOffset val="100"/>
        <c:noMultiLvlLbl val="0"/>
      </c:catAx>
      <c:valAx>
        <c:axId val="11195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24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JULIO'!$P$56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JULIO'!$P$57:$P$87</c:f>
              <c:numCache>
                <c:formatCode>General</c:formatCode>
                <c:ptCount val="31"/>
                <c:pt idx="0">
                  <c:v>12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7</c:v>
                </c:pt>
                <c:pt idx="5">
                  <c:v>3</c:v>
                </c:pt>
                <c:pt idx="6">
                  <c:v>10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8</c:v>
                </c:pt>
                <c:pt idx="12">
                  <c:v>4</c:v>
                </c:pt>
                <c:pt idx="13">
                  <c:v>7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11</c:v>
                </c:pt>
                <c:pt idx="21">
                  <c:v>13</c:v>
                </c:pt>
                <c:pt idx="22">
                  <c:v>0</c:v>
                </c:pt>
                <c:pt idx="23">
                  <c:v>0</c:v>
                </c:pt>
                <c:pt idx="24">
                  <c:v>9</c:v>
                </c:pt>
                <c:pt idx="25">
                  <c:v>5</c:v>
                </c:pt>
                <c:pt idx="26">
                  <c:v>9</c:v>
                </c:pt>
                <c:pt idx="27">
                  <c:v>6</c:v>
                </c:pt>
                <c:pt idx="28">
                  <c:v>3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FE-4E99-B343-119A2ED6AF80}"/>
            </c:ext>
          </c:extLst>
        </c:ser>
        <c:ser>
          <c:idx val="1"/>
          <c:order val="1"/>
          <c:tx>
            <c:strRef>
              <c:f>'MENSUAL JULIO'!$Q$56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JULIO'!$Q$57:$Q$87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3</c:v>
                </c:pt>
                <c:pt idx="19">
                  <c:v>0</c:v>
                </c:pt>
                <c:pt idx="20">
                  <c:v>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4</c:v>
                </c:pt>
                <c:pt idx="25">
                  <c:v>7</c:v>
                </c:pt>
                <c:pt idx="26">
                  <c:v>2</c:v>
                </c:pt>
                <c:pt idx="27">
                  <c:v>12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FE-4E99-B343-119A2ED6AF80}"/>
            </c:ext>
          </c:extLst>
        </c:ser>
        <c:ser>
          <c:idx val="2"/>
          <c:order val="2"/>
          <c:tx>
            <c:strRef>
              <c:f>'MENSUAL JULIO'!$R$56</c:f>
              <c:strCache>
                <c:ptCount val="1"/>
                <c:pt idx="0">
                  <c:v>Ingresos al Refugio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JULIO'!$R$57:$R$87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FE-4E99-B343-119A2ED6AF8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407808"/>
        <c:axId val="999281136"/>
      </c:lineChart>
      <c:catAx>
        <c:axId val="108240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136"/>
        <c:crosses val="autoZero"/>
        <c:auto val="1"/>
        <c:lblAlgn val="ctr"/>
        <c:lblOffset val="100"/>
        <c:noMultiLvlLbl val="0"/>
      </c:catAx>
      <c:valAx>
        <c:axId val="999281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08240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 Light" panose="02000503000000020004" pitchFamily="50" charset="0"/>
              </a:rPr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Hoja4!$L$40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Hoja4!$G$41:$G$47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Hoja4!$L$41:$L$47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41</c:v>
                </c:pt>
                <c:pt idx="3">
                  <c:v>34</c:v>
                </c:pt>
                <c:pt idx="4">
                  <c:v>23</c:v>
                </c:pt>
                <c:pt idx="5">
                  <c:v>26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6-4D43-8ABC-9F317941DB0C}"/>
            </c:ext>
          </c:extLst>
        </c:ser>
        <c:ser>
          <c:idx val="1"/>
          <c:order val="1"/>
          <c:tx>
            <c:strRef>
              <c:f>Hoja4!$M$40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6D6-4D43-8ABC-9F317941DB0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6D6-4D43-8ABC-9F317941DB0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6D6-4D43-8ABC-9F317941DB0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6D6-4D43-8ABC-9F317941DB0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6D6-4D43-8ABC-9F317941DB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Hoja4!$G$41:$G$47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Hoja4!$M$41:$M$47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16</c:v>
                </c:pt>
                <c:pt idx="4">
                  <c:v>4</c:v>
                </c:pt>
                <c:pt idx="5">
                  <c:v>10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D6-4D43-8ABC-9F317941DB0C}"/>
            </c:ext>
          </c:extLst>
        </c:ser>
        <c:ser>
          <c:idx val="2"/>
          <c:order val="2"/>
          <c:tx>
            <c:strRef>
              <c:f>Hoja4!$N$40</c:f>
              <c:strCache>
                <c:ptCount val="1"/>
                <c:pt idx="0">
                  <c:v>Ingresos al Refugio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Hoja4!$G$41:$G$47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Hoja4!$N$41:$N$47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D6-4D43-8ABC-9F317941DB0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909415344"/>
        <c:axId val="1120035216"/>
      </c:barChart>
      <c:catAx>
        <c:axId val="90941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20035216"/>
        <c:crosses val="autoZero"/>
        <c:auto val="1"/>
        <c:lblAlgn val="ctr"/>
        <c:lblOffset val="100"/>
        <c:noMultiLvlLbl val="0"/>
      </c:catAx>
      <c:valAx>
        <c:axId val="1120035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0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JULIO'!$V$59:$V$63</c:f>
              <c:strCache>
                <c:ptCount val="5"/>
                <c:pt idx="0">
                  <c:v>Refugio</c:v>
                </c:pt>
                <c:pt idx="1">
                  <c:v>Telmujer</c:v>
                </c:pt>
                <c:pt idx="2">
                  <c:v>UAMs</c:v>
                </c:pt>
                <c:pt idx="3">
                  <c:v>Centro de Empoderamiento</c:v>
                </c:pt>
                <c:pt idx="4">
                  <c:v>Centro Integral</c:v>
                </c:pt>
              </c:strCache>
            </c:strRef>
          </c:cat>
          <c:val>
            <c:numRef>
              <c:f>'MENSUAL JULIO'!$W$59:$W$63</c:f>
              <c:numCache>
                <c:formatCode>General</c:formatCode>
                <c:ptCount val="5"/>
                <c:pt idx="0">
                  <c:v>197</c:v>
                </c:pt>
                <c:pt idx="1">
                  <c:v>3688</c:v>
                </c:pt>
                <c:pt idx="2">
                  <c:v>1761</c:v>
                </c:pt>
                <c:pt idx="3">
                  <c:v>185</c:v>
                </c:pt>
                <c:pt idx="4">
                  <c:v>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E-43CC-89FB-1B108DCB9E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81204976"/>
        <c:axId val="1119565616"/>
      </c:barChart>
      <c:catAx>
        <c:axId val="1081204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5616"/>
        <c:crosses val="autoZero"/>
        <c:auto val="1"/>
        <c:lblAlgn val="ctr"/>
        <c:lblOffset val="100"/>
        <c:noMultiLvlLbl val="0"/>
      </c:catAx>
      <c:valAx>
        <c:axId val="11195656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12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JULIO'!$I$47</c:f>
              <c:strCache>
                <c:ptCount val="1"/>
                <c:pt idx="0">
                  <c:v>Semana 1
01 al 03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JULIO'!$J$47:$P$47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11</c:v>
                </c:pt>
                <c:pt idx="3">
                  <c:v>2</c:v>
                </c:pt>
                <c:pt idx="4">
                  <c:v>7</c:v>
                </c:pt>
                <c:pt idx="5">
                  <c:v>1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C-4790-80CA-E7BA49B103E6}"/>
            </c:ext>
          </c:extLst>
        </c:ser>
        <c:ser>
          <c:idx val="1"/>
          <c:order val="1"/>
          <c:tx>
            <c:strRef>
              <c:f>'MENSUAL JULIO'!$I$48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JULIO'!$J$48:$P$48</c:f>
              <c:numCache>
                <c:formatCode>General</c:formatCode>
                <c:ptCount val="7"/>
                <c:pt idx="0">
                  <c:v>22</c:v>
                </c:pt>
                <c:pt idx="1">
                  <c:v>3</c:v>
                </c:pt>
                <c:pt idx="2">
                  <c:v>73</c:v>
                </c:pt>
                <c:pt idx="3">
                  <c:v>27</c:v>
                </c:pt>
                <c:pt idx="4">
                  <c:v>26</c:v>
                </c:pt>
                <c:pt idx="5">
                  <c:v>3</c:v>
                </c:pt>
                <c:pt idx="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CC-4790-80CA-E7BA49B103E6}"/>
            </c:ext>
          </c:extLst>
        </c:ser>
        <c:ser>
          <c:idx val="2"/>
          <c:order val="2"/>
          <c:tx>
            <c:strRef>
              <c:f>'MENSUAL JULIO'!$I$49</c:f>
              <c:strCache>
                <c:ptCount val="1"/>
                <c:pt idx="0">
                  <c:v>Semana 3
11 al 17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JULIO'!$J$49:$P$49</c:f>
              <c:numCache>
                <c:formatCode>General</c:formatCode>
                <c:ptCount val="7"/>
                <c:pt idx="0">
                  <c:v>30</c:v>
                </c:pt>
                <c:pt idx="1">
                  <c:v>2</c:v>
                </c:pt>
                <c:pt idx="2">
                  <c:v>51</c:v>
                </c:pt>
                <c:pt idx="3">
                  <c:v>46</c:v>
                </c:pt>
                <c:pt idx="4">
                  <c:v>18</c:v>
                </c:pt>
                <c:pt idx="5">
                  <c:v>1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CC-4790-80CA-E7BA49B103E6}"/>
            </c:ext>
          </c:extLst>
        </c:ser>
        <c:ser>
          <c:idx val="3"/>
          <c:order val="3"/>
          <c:tx>
            <c:strRef>
              <c:f>'MENSUAL JULIO'!$I$50</c:f>
              <c:strCache>
                <c:ptCount val="1"/>
                <c:pt idx="0">
                  <c:v>Semana 4
18 al 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JULIO'!$J$50:$P$50</c:f>
              <c:numCache>
                <c:formatCode>General</c:formatCode>
                <c:ptCount val="7"/>
                <c:pt idx="0">
                  <c:v>21</c:v>
                </c:pt>
                <c:pt idx="1">
                  <c:v>0</c:v>
                </c:pt>
                <c:pt idx="2">
                  <c:v>69</c:v>
                </c:pt>
                <c:pt idx="3">
                  <c:v>40</c:v>
                </c:pt>
                <c:pt idx="4">
                  <c:v>30</c:v>
                </c:pt>
                <c:pt idx="5">
                  <c:v>4</c:v>
                </c:pt>
                <c:pt idx="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CC-4790-80CA-E7BA49B103E6}"/>
            </c:ext>
          </c:extLst>
        </c:ser>
        <c:ser>
          <c:idx val="4"/>
          <c:order val="4"/>
          <c:tx>
            <c:strRef>
              <c:f>'MENSUAL JULIO'!$I$51</c:f>
              <c:strCache>
                <c:ptCount val="1"/>
                <c:pt idx="0">
                  <c:v>Semana 5
25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JULIO'!$J$51:$P$51</c:f>
              <c:numCache>
                <c:formatCode>General</c:formatCode>
                <c:ptCount val="7"/>
                <c:pt idx="0">
                  <c:v>13</c:v>
                </c:pt>
                <c:pt idx="1">
                  <c:v>1</c:v>
                </c:pt>
                <c:pt idx="2">
                  <c:v>82</c:v>
                </c:pt>
                <c:pt idx="3">
                  <c:v>29</c:v>
                </c:pt>
                <c:pt idx="4">
                  <c:v>20</c:v>
                </c:pt>
                <c:pt idx="5">
                  <c:v>1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C-4790-80CA-E7BA49B103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0106032"/>
        <c:axId val="1469438512"/>
      </c:barChart>
      <c:catAx>
        <c:axId val="1520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9438512"/>
        <c:crosses val="autoZero"/>
        <c:auto val="1"/>
        <c:lblAlgn val="ctr"/>
        <c:lblOffset val="100"/>
        <c:noMultiLvlLbl val="0"/>
      </c:catAx>
      <c:valAx>
        <c:axId val="1469438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20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64-47D3-B3A3-579B00DE3739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64-47D3-B3A3-579B00DE3739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164-47D3-B3A3-579B00DE37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JULIO'!$K$2:$L$2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JULIO'!$K$39:$L$39</c:f>
              <c:numCache>
                <c:formatCode>General</c:formatCode>
                <c:ptCount val="2"/>
                <c:pt idx="0">
                  <c:v>30</c:v>
                </c:pt>
                <c:pt idx="1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64-47D3-B3A3-579B00DE373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28003217791487"/>
          <c:y val="0.27578626949516166"/>
          <c:w val="0.31209713456970428"/>
          <c:h val="0.390930468480555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JULIO'!$I$47</c:f>
              <c:strCache>
                <c:ptCount val="1"/>
                <c:pt idx="0">
                  <c:v>Semana 1
01 al 03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JULIO'!$R$47:$S$47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8-48F3-BEDE-C8A5684BB8B2}"/>
            </c:ext>
          </c:extLst>
        </c:ser>
        <c:ser>
          <c:idx val="1"/>
          <c:order val="1"/>
          <c:tx>
            <c:strRef>
              <c:f>'MENSUAL JULIO'!$I$48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JULIO'!$R$48:$S$48</c:f>
              <c:numCache>
                <c:formatCode>General</c:formatCode>
                <c:ptCount val="2"/>
                <c:pt idx="0">
                  <c:v>6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8-48F3-BEDE-C8A5684BB8B2}"/>
            </c:ext>
          </c:extLst>
        </c:ser>
        <c:ser>
          <c:idx val="2"/>
          <c:order val="2"/>
          <c:tx>
            <c:strRef>
              <c:f>'MENSUAL JULIO'!$I$49</c:f>
              <c:strCache>
                <c:ptCount val="1"/>
                <c:pt idx="0">
                  <c:v>Semana 3
11 al 17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JULIO'!$R$49:$S$49</c:f>
              <c:numCache>
                <c:formatCode>General</c:formatCode>
                <c:ptCount val="2"/>
                <c:pt idx="0">
                  <c:v>7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78-48F3-BEDE-C8A5684BB8B2}"/>
            </c:ext>
          </c:extLst>
        </c:ser>
        <c:ser>
          <c:idx val="3"/>
          <c:order val="3"/>
          <c:tx>
            <c:strRef>
              <c:f>'MENSUAL JULIO'!$I$50</c:f>
              <c:strCache>
                <c:ptCount val="1"/>
                <c:pt idx="0">
                  <c:v>Semana 4
18 al 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JULIO'!$R$50:$S$50</c:f>
              <c:numCache>
                <c:formatCode>General</c:formatCode>
                <c:ptCount val="2"/>
                <c:pt idx="0">
                  <c:v>9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78-48F3-BEDE-C8A5684BB8B2}"/>
            </c:ext>
          </c:extLst>
        </c:ser>
        <c:ser>
          <c:idx val="4"/>
          <c:order val="4"/>
          <c:tx>
            <c:strRef>
              <c:f>'MENSUAL JULIO'!$I$51</c:f>
              <c:strCache>
                <c:ptCount val="1"/>
                <c:pt idx="0">
                  <c:v>Semana 5
25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JULIO'!$R$51:$S$51</c:f>
              <c:numCache>
                <c:formatCode>General</c:formatCode>
                <c:ptCount val="2"/>
                <c:pt idx="0">
                  <c:v>7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78-48F3-BEDE-C8A5684BB8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1775504"/>
        <c:axId val="1631600864"/>
      </c:barChart>
      <c:catAx>
        <c:axId val="1471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1600864"/>
        <c:crosses val="autoZero"/>
        <c:auto val="1"/>
        <c:lblAlgn val="ctr"/>
        <c:lblOffset val="100"/>
        <c:noMultiLvlLbl val="0"/>
      </c:catAx>
      <c:valAx>
        <c:axId val="1631600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1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JULIO'!$J$56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JULIO'!$J$57:$J$87</c:f>
              <c:numCache>
                <c:formatCode>General</c:formatCode>
                <c:ptCount val="31"/>
                <c:pt idx="0">
                  <c:v>40</c:v>
                </c:pt>
                <c:pt idx="1">
                  <c:v>0</c:v>
                </c:pt>
                <c:pt idx="2">
                  <c:v>0</c:v>
                </c:pt>
                <c:pt idx="3">
                  <c:v>34</c:v>
                </c:pt>
                <c:pt idx="4">
                  <c:v>40</c:v>
                </c:pt>
                <c:pt idx="5">
                  <c:v>43</c:v>
                </c:pt>
                <c:pt idx="6">
                  <c:v>36</c:v>
                </c:pt>
                <c:pt idx="7">
                  <c:v>52</c:v>
                </c:pt>
                <c:pt idx="8">
                  <c:v>0</c:v>
                </c:pt>
                <c:pt idx="9">
                  <c:v>0</c:v>
                </c:pt>
                <c:pt idx="10">
                  <c:v>50</c:v>
                </c:pt>
                <c:pt idx="11">
                  <c:v>37</c:v>
                </c:pt>
                <c:pt idx="12">
                  <c:v>34</c:v>
                </c:pt>
                <c:pt idx="13">
                  <c:v>19</c:v>
                </c:pt>
                <c:pt idx="14">
                  <c:v>26</c:v>
                </c:pt>
                <c:pt idx="15">
                  <c:v>0</c:v>
                </c:pt>
                <c:pt idx="16">
                  <c:v>0</c:v>
                </c:pt>
                <c:pt idx="17">
                  <c:v>46</c:v>
                </c:pt>
                <c:pt idx="18">
                  <c:v>37</c:v>
                </c:pt>
                <c:pt idx="19">
                  <c:v>40</c:v>
                </c:pt>
                <c:pt idx="20">
                  <c:v>55</c:v>
                </c:pt>
                <c:pt idx="21">
                  <c:v>33</c:v>
                </c:pt>
                <c:pt idx="22">
                  <c:v>0</c:v>
                </c:pt>
                <c:pt idx="23">
                  <c:v>0</c:v>
                </c:pt>
                <c:pt idx="24">
                  <c:v>35</c:v>
                </c:pt>
                <c:pt idx="25">
                  <c:v>43</c:v>
                </c:pt>
                <c:pt idx="26">
                  <c:v>30</c:v>
                </c:pt>
                <c:pt idx="27">
                  <c:v>33</c:v>
                </c:pt>
                <c:pt idx="28">
                  <c:v>32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0D-49B8-BA9F-51BFE90CB5F5}"/>
            </c:ext>
          </c:extLst>
        </c:ser>
        <c:ser>
          <c:idx val="1"/>
          <c:order val="1"/>
          <c:tx>
            <c:strRef>
              <c:f>'MENSUAL JULIO'!$K$56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JULIO'!$K$57:$K$87</c:f>
              <c:numCache>
                <c:formatCode>General</c:formatCode>
                <c:ptCount val="31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10</c:v>
                </c:pt>
                <c:pt idx="5">
                  <c:v>13</c:v>
                </c:pt>
                <c:pt idx="6">
                  <c:v>6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7</c:v>
                </c:pt>
                <c:pt idx="12">
                  <c:v>12</c:v>
                </c:pt>
                <c:pt idx="13">
                  <c:v>5</c:v>
                </c:pt>
                <c:pt idx="14">
                  <c:v>7</c:v>
                </c:pt>
                <c:pt idx="15">
                  <c:v>0</c:v>
                </c:pt>
                <c:pt idx="16">
                  <c:v>0</c:v>
                </c:pt>
                <c:pt idx="17">
                  <c:v>13</c:v>
                </c:pt>
                <c:pt idx="18">
                  <c:v>8</c:v>
                </c:pt>
                <c:pt idx="19">
                  <c:v>11</c:v>
                </c:pt>
                <c:pt idx="20">
                  <c:v>7</c:v>
                </c:pt>
                <c:pt idx="21">
                  <c:v>9</c:v>
                </c:pt>
                <c:pt idx="22">
                  <c:v>0</c:v>
                </c:pt>
                <c:pt idx="23">
                  <c:v>0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11</c:v>
                </c:pt>
                <c:pt idx="28">
                  <c:v>6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0D-49B8-BA9F-51BFE90CB5F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7318928"/>
        <c:axId val="1466864464"/>
      </c:lineChart>
      <c:catAx>
        <c:axId val="146731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6864464"/>
        <c:crosses val="autoZero"/>
        <c:auto val="1"/>
        <c:lblAlgn val="ctr"/>
        <c:lblOffset val="100"/>
        <c:noMultiLvlLbl val="0"/>
      </c:catAx>
      <c:valAx>
        <c:axId val="146686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4673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2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Hoja4!$H$40</c:f>
              <c:strCache>
                <c:ptCount val="1"/>
                <c:pt idx="0">
                  <c:v>Atención a mujeres en Centro Integral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Hoja4!$G$41:$G$47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Hoja4!$H$41:$H$47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183</c:v>
                </c:pt>
                <c:pt idx="3">
                  <c:v>143</c:v>
                </c:pt>
                <c:pt idx="4">
                  <c:v>147</c:v>
                </c:pt>
                <c:pt idx="5">
                  <c:v>157</c:v>
                </c:pt>
                <c:pt idx="6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2-4086-ABE2-F5E0E5B2D7D5}"/>
            </c:ext>
          </c:extLst>
        </c:ser>
        <c:ser>
          <c:idx val="1"/>
          <c:order val="1"/>
          <c:tx>
            <c:strRef>
              <c:f>Hoja4!$I$40</c:f>
              <c:strCache>
                <c:ptCount val="1"/>
                <c:pt idx="0">
                  <c:v>Atención a NNyA en Centro de Empoderamiento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212-4086-ABE2-F5E0E5B2D7D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12-4086-ABE2-F5E0E5B2D7D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12-4086-ABE2-F5E0E5B2D7D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212-4086-ABE2-F5E0E5B2D7D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212-4086-ABE2-F5E0E5B2D7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Hoja4!$G$41:$G$47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Hoja4!$I$41:$I$47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29</c:v>
                </c:pt>
                <c:pt idx="4">
                  <c:v>45</c:v>
                </c:pt>
                <c:pt idx="5">
                  <c:v>34</c:v>
                </c:pt>
                <c:pt idx="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12-4086-ABE2-F5E0E5B2D7D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22348608"/>
        <c:axId val="1119566448"/>
      </c:barChart>
      <c:catAx>
        <c:axId val="112234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6448"/>
        <c:crosses val="autoZero"/>
        <c:auto val="1"/>
        <c:lblAlgn val="ctr"/>
        <c:lblOffset val="100"/>
        <c:noMultiLvlLbl val="0"/>
      </c:catAx>
      <c:valAx>
        <c:axId val="1119566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23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B1-4DE4-8CF2-95019B668324}"/>
              </c:ext>
            </c:extLst>
          </c:dPt>
          <c:dPt>
            <c:idx val="1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B1-4DE4-8CF2-95019B668324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B1-4DE4-8CF2-95019B668324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B1-4DE4-8CF2-95019B668324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EB1-4DE4-8CF2-95019B668324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EB1-4DE4-8CF2-95019B668324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EB1-4DE4-8CF2-95019B668324}"/>
              </c:ext>
            </c:extLst>
          </c:dPt>
          <c:dLbls>
            <c:dLbl>
              <c:idx val="1"/>
              <c:layout>
                <c:manualLayout>
                  <c:x val="6.9185000691850004E-2"/>
                  <c:y val="-0.1192480359147025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B1-4DE4-8CF2-95019B66832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EB1-4DE4-8CF2-95019B66832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9B8CF58-FC7F-45F4-AD8C-7CD9CAE3C85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EB1-4DE4-8CF2-95019B668324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3EB1-4DE4-8CF2-95019B668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JULIO'!$P$2:$V$2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JULIO'!$P$39:$V$39</c:f>
              <c:numCache>
                <c:formatCode>General</c:formatCode>
                <c:ptCount val="7"/>
                <c:pt idx="0">
                  <c:v>206</c:v>
                </c:pt>
                <c:pt idx="1">
                  <c:v>0</c:v>
                </c:pt>
                <c:pt idx="2">
                  <c:v>327</c:v>
                </c:pt>
                <c:pt idx="3">
                  <c:v>481</c:v>
                </c:pt>
                <c:pt idx="4">
                  <c:v>230</c:v>
                </c:pt>
                <c:pt idx="5">
                  <c:v>55</c:v>
                </c:pt>
                <c:pt idx="6">
                  <c:v>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EB1-4DE4-8CF2-95019B66832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10584106625526"/>
          <c:y val="6.1878960205731859E-2"/>
          <c:w val="0.32868698853490136"/>
          <c:h val="0.8818537518668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JULIO'!$I$47</c:f>
              <c:strCache>
                <c:ptCount val="1"/>
                <c:pt idx="0">
                  <c:v>Semana 1
01 al 03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JULIO'!$U$47:$AA$47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9</c:v>
                </c:pt>
                <c:pt idx="5">
                  <c:v>3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D-4E36-901F-64D4BF8F65DF}"/>
            </c:ext>
          </c:extLst>
        </c:ser>
        <c:ser>
          <c:idx val="1"/>
          <c:order val="1"/>
          <c:tx>
            <c:strRef>
              <c:f>'MENSUAL JULIO'!$I$48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JULIO'!$U$48:$AA$48</c:f>
              <c:numCache>
                <c:formatCode>General</c:formatCode>
                <c:ptCount val="7"/>
                <c:pt idx="0">
                  <c:v>47</c:v>
                </c:pt>
                <c:pt idx="1">
                  <c:v>0</c:v>
                </c:pt>
                <c:pt idx="2">
                  <c:v>93</c:v>
                </c:pt>
                <c:pt idx="3">
                  <c:v>110</c:v>
                </c:pt>
                <c:pt idx="4">
                  <c:v>50</c:v>
                </c:pt>
                <c:pt idx="5">
                  <c:v>26</c:v>
                </c:pt>
                <c:pt idx="6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FD-4E36-901F-64D4BF8F65DF}"/>
            </c:ext>
          </c:extLst>
        </c:ser>
        <c:ser>
          <c:idx val="2"/>
          <c:order val="2"/>
          <c:tx>
            <c:strRef>
              <c:f>'MENSUAL JULIO'!$I$49</c:f>
              <c:strCache>
                <c:ptCount val="1"/>
                <c:pt idx="0">
                  <c:v>Semana 3
11 al 17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JULIO'!$U$49:$AA$49</c:f>
              <c:numCache>
                <c:formatCode>General</c:formatCode>
                <c:ptCount val="7"/>
                <c:pt idx="0">
                  <c:v>49</c:v>
                </c:pt>
                <c:pt idx="1">
                  <c:v>0</c:v>
                </c:pt>
                <c:pt idx="2">
                  <c:v>53</c:v>
                </c:pt>
                <c:pt idx="3">
                  <c:v>120</c:v>
                </c:pt>
                <c:pt idx="4">
                  <c:v>40</c:v>
                </c:pt>
                <c:pt idx="5">
                  <c:v>10</c:v>
                </c:pt>
                <c:pt idx="6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FD-4E36-901F-64D4BF8F65DF}"/>
            </c:ext>
          </c:extLst>
        </c:ser>
        <c:ser>
          <c:idx val="3"/>
          <c:order val="3"/>
          <c:tx>
            <c:strRef>
              <c:f>'MENSUAL JULIO'!$I$50</c:f>
              <c:strCache>
                <c:ptCount val="1"/>
                <c:pt idx="0">
                  <c:v>Semana 4
18 al 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JULIO'!$U$50:$AA$50</c:f>
              <c:numCache>
                <c:formatCode>General</c:formatCode>
                <c:ptCount val="7"/>
                <c:pt idx="0">
                  <c:v>52</c:v>
                </c:pt>
                <c:pt idx="1">
                  <c:v>0</c:v>
                </c:pt>
                <c:pt idx="2">
                  <c:v>85</c:v>
                </c:pt>
                <c:pt idx="3">
                  <c:v>127</c:v>
                </c:pt>
                <c:pt idx="4">
                  <c:v>58</c:v>
                </c:pt>
                <c:pt idx="5">
                  <c:v>7</c:v>
                </c:pt>
                <c:pt idx="6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FD-4E36-901F-64D4BF8F65DF}"/>
            </c:ext>
          </c:extLst>
        </c:ser>
        <c:ser>
          <c:idx val="4"/>
          <c:order val="4"/>
          <c:tx>
            <c:strRef>
              <c:f>'MENSUAL JULIO'!$I$51</c:f>
              <c:strCache>
                <c:ptCount val="1"/>
                <c:pt idx="0">
                  <c:v>Semana 5
25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JULIO'!$U$51:$AA$51</c:f>
              <c:numCache>
                <c:formatCode>General</c:formatCode>
                <c:ptCount val="7"/>
                <c:pt idx="0">
                  <c:v>47</c:v>
                </c:pt>
                <c:pt idx="1">
                  <c:v>0</c:v>
                </c:pt>
                <c:pt idx="2">
                  <c:v>76</c:v>
                </c:pt>
                <c:pt idx="3">
                  <c:v>104</c:v>
                </c:pt>
                <c:pt idx="4">
                  <c:v>73</c:v>
                </c:pt>
                <c:pt idx="5">
                  <c:v>9</c:v>
                </c:pt>
                <c:pt idx="6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FD-4E36-901F-64D4BF8F65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61872"/>
        <c:axId val="1628550144"/>
      </c:barChart>
      <c:catAx>
        <c:axId val="17088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0144"/>
        <c:crosses val="autoZero"/>
        <c:auto val="1"/>
        <c:lblAlgn val="ctr"/>
        <c:lblOffset val="100"/>
        <c:noMultiLvlLbl val="0"/>
      </c:catAx>
      <c:valAx>
        <c:axId val="1628550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88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JULIO'!$L$56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JULIO'!$L$57:$L$87</c:f>
              <c:numCache>
                <c:formatCode>General</c:formatCode>
                <c:ptCount val="31"/>
                <c:pt idx="0">
                  <c:v>63</c:v>
                </c:pt>
                <c:pt idx="1">
                  <c:v>0</c:v>
                </c:pt>
                <c:pt idx="2">
                  <c:v>0</c:v>
                </c:pt>
                <c:pt idx="3">
                  <c:v>47</c:v>
                </c:pt>
                <c:pt idx="4">
                  <c:v>87</c:v>
                </c:pt>
                <c:pt idx="5">
                  <c:v>78</c:v>
                </c:pt>
                <c:pt idx="6">
                  <c:v>66</c:v>
                </c:pt>
                <c:pt idx="7">
                  <c:v>48</c:v>
                </c:pt>
                <c:pt idx="8">
                  <c:v>0</c:v>
                </c:pt>
                <c:pt idx="9">
                  <c:v>0</c:v>
                </c:pt>
                <c:pt idx="10">
                  <c:v>50</c:v>
                </c:pt>
                <c:pt idx="11">
                  <c:v>51</c:v>
                </c:pt>
                <c:pt idx="12">
                  <c:v>61</c:v>
                </c:pt>
                <c:pt idx="13">
                  <c:v>56</c:v>
                </c:pt>
                <c:pt idx="14">
                  <c:v>54</c:v>
                </c:pt>
                <c:pt idx="15">
                  <c:v>0</c:v>
                </c:pt>
                <c:pt idx="16">
                  <c:v>0</c:v>
                </c:pt>
                <c:pt idx="17">
                  <c:v>71</c:v>
                </c:pt>
                <c:pt idx="18">
                  <c:v>61</c:v>
                </c:pt>
                <c:pt idx="19">
                  <c:v>70</c:v>
                </c:pt>
                <c:pt idx="20">
                  <c:v>73</c:v>
                </c:pt>
                <c:pt idx="21">
                  <c:v>54</c:v>
                </c:pt>
                <c:pt idx="22">
                  <c:v>0</c:v>
                </c:pt>
                <c:pt idx="23">
                  <c:v>0</c:v>
                </c:pt>
                <c:pt idx="24">
                  <c:v>78</c:v>
                </c:pt>
                <c:pt idx="25">
                  <c:v>66</c:v>
                </c:pt>
                <c:pt idx="26">
                  <c:v>66</c:v>
                </c:pt>
                <c:pt idx="27">
                  <c:v>49</c:v>
                </c:pt>
                <c:pt idx="28">
                  <c:v>50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43-41B3-A06B-FD97F6A239FB}"/>
            </c:ext>
          </c:extLst>
        </c:ser>
        <c:ser>
          <c:idx val="1"/>
          <c:order val="1"/>
          <c:tx>
            <c:strRef>
              <c:f>'MENSUAL JULIO'!$M$56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JULIO'!$I$57:$I$87</c:f>
              <c:strCache>
                <c:ptCount val="31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  <c:pt idx="30">
                  <c:v>31
D</c:v>
                </c:pt>
              </c:strCache>
            </c:strRef>
          </c:cat>
          <c:val>
            <c:numRef>
              <c:f>'MENSUAL JULIO'!$M$57:$M$87</c:f>
              <c:numCache>
                <c:formatCode>General</c:formatCode>
                <c:ptCount val="31"/>
                <c:pt idx="0">
                  <c:v>29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  <c:pt idx="4">
                  <c:v>18</c:v>
                </c:pt>
                <c:pt idx="5">
                  <c:v>24</c:v>
                </c:pt>
                <c:pt idx="6">
                  <c:v>33</c:v>
                </c:pt>
                <c:pt idx="7">
                  <c:v>21</c:v>
                </c:pt>
                <c:pt idx="8">
                  <c:v>0</c:v>
                </c:pt>
                <c:pt idx="9">
                  <c:v>0</c:v>
                </c:pt>
                <c:pt idx="10">
                  <c:v>24</c:v>
                </c:pt>
                <c:pt idx="11">
                  <c:v>25</c:v>
                </c:pt>
                <c:pt idx="12">
                  <c:v>25</c:v>
                </c:pt>
                <c:pt idx="13">
                  <c:v>19</c:v>
                </c:pt>
                <c:pt idx="14">
                  <c:v>13</c:v>
                </c:pt>
                <c:pt idx="15">
                  <c:v>0</c:v>
                </c:pt>
                <c:pt idx="16">
                  <c:v>0</c:v>
                </c:pt>
                <c:pt idx="17">
                  <c:v>26</c:v>
                </c:pt>
                <c:pt idx="18">
                  <c:v>20</c:v>
                </c:pt>
                <c:pt idx="19">
                  <c:v>23</c:v>
                </c:pt>
                <c:pt idx="20">
                  <c:v>21</c:v>
                </c:pt>
                <c:pt idx="21">
                  <c:v>21</c:v>
                </c:pt>
                <c:pt idx="22">
                  <c:v>0</c:v>
                </c:pt>
                <c:pt idx="23">
                  <c:v>0</c:v>
                </c:pt>
                <c:pt idx="24">
                  <c:v>23</c:v>
                </c:pt>
                <c:pt idx="25">
                  <c:v>21</c:v>
                </c:pt>
                <c:pt idx="26">
                  <c:v>17</c:v>
                </c:pt>
                <c:pt idx="27">
                  <c:v>20</c:v>
                </c:pt>
                <c:pt idx="28">
                  <c:v>21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43-41B3-A06B-FD97F6A239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2008096"/>
        <c:axId val="1628551808"/>
      </c:lineChart>
      <c:catAx>
        <c:axId val="17920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1808"/>
        <c:crosses val="autoZero"/>
        <c:auto val="1"/>
        <c:lblAlgn val="ctr"/>
        <c:lblOffset val="100"/>
        <c:noMultiLvlLbl val="0"/>
      </c:catAx>
      <c:valAx>
        <c:axId val="1628551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920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27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Julio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185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82355"/>
              </p:ext>
            </p:extLst>
          </p:nvPr>
        </p:nvGraphicFramePr>
        <p:xfrm>
          <a:off x="3305908" y="2833966"/>
          <a:ext cx="17772185" cy="8597592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julio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04 al 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11 al 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18 al 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25 al 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40428F6-FFB4-45FF-94A5-3AD98BC1B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501080"/>
              </p:ext>
            </p:extLst>
          </p:nvPr>
        </p:nvGraphicFramePr>
        <p:xfrm>
          <a:off x="1586346" y="4073236"/>
          <a:ext cx="21211308" cy="836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julio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185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8504781-7739-4B95-83A0-46E9683B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27034"/>
              </p:ext>
            </p:extLst>
          </p:nvPr>
        </p:nvGraphicFramePr>
        <p:xfrm>
          <a:off x="1295404" y="5672551"/>
          <a:ext cx="21793193" cy="3329353"/>
        </p:xfrm>
        <a:graphic>
          <a:graphicData uri="http://schemas.openxmlformats.org/drawingml/2006/table">
            <a:tbl>
              <a:tblPr/>
              <a:tblGrid>
                <a:gridCol w="4309007">
                  <a:extLst>
                    <a:ext uri="{9D8B030D-6E8A-4147-A177-3AD203B41FA5}">
                      <a16:colId xmlns:a16="http://schemas.microsoft.com/office/drawing/2014/main" val="149733684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656448819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323918732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1128237029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17259204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1008909521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474307289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555435411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652345396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573155451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4081267923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029249407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392196164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451158135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853469423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1894753414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1235363415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110083935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187815143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451992641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455441559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131127055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826150529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1096163574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2713524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992655054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4085238508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4230697501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602557115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4096017349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215490963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4294951465"/>
                    </a:ext>
                  </a:extLst>
                </a:gridCol>
              </a:tblGrid>
              <a:tr h="11464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76120"/>
                  </a:ext>
                </a:extLst>
              </a:tr>
              <a:tr h="45477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081982"/>
                  </a:ext>
                </a:extLst>
              </a:tr>
              <a:tr h="86407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677324"/>
                  </a:ext>
                </a:extLst>
              </a:tr>
              <a:tr h="86407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B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B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8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julio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795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185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8CA4413-DA79-412C-8615-038E1F0B3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257204"/>
              </p:ext>
            </p:extLst>
          </p:nvPr>
        </p:nvGraphicFramePr>
        <p:xfrm>
          <a:off x="1399310" y="4599709"/>
          <a:ext cx="21585380" cy="7703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julio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795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185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7C2AFB-556D-4BEC-9B2E-D04661CDE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508442"/>
              </p:ext>
            </p:extLst>
          </p:nvPr>
        </p:nvGraphicFramePr>
        <p:xfrm>
          <a:off x="2027439" y="4401789"/>
          <a:ext cx="20329123" cy="8390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1,761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206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481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327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julio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1,761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19966992" y="4886147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206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20014067" y="5973334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19914727" y="7092854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327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19966992" y="8291646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481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19888534" y="9368069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230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20023471" y="10600643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55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19966992" y="11921714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462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626387FB-9D5B-4B87-92F4-0A3D0D3A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085412"/>
              </p:ext>
            </p:extLst>
          </p:nvPr>
        </p:nvGraphicFramePr>
        <p:xfrm>
          <a:off x="3013710" y="4052702"/>
          <a:ext cx="18356580" cy="905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5124"/>
              </p:ext>
            </p:extLst>
          </p:nvPr>
        </p:nvGraphicFramePr>
        <p:xfrm>
          <a:off x="2630511" y="2576792"/>
          <a:ext cx="19854484" cy="9068228"/>
        </p:xfrm>
        <a:graphic>
          <a:graphicData uri="http://schemas.openxmlformats.org/drawingml/2006/table">
            <a:tbl>
              <a:tblPr/>
              <a:tblGrid>
                <a:gridCol w="209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7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julio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04 al 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11 al 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18 al 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25 al 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1,761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julio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1,761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1C569DE-1E7D-4689-B648-3412A38FC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087664"/>
              </p:ext>
            </p:extLst>
          </p:nvPr>
        </p:nvGraphicFramePr>
        <p:xfrm>
          <a:off x="1424940" y="4300609"/>
          <a:ext cx="21534120" cy="8219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julio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1,761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8AB160A-CF91-4A46-A558-7523E5C64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13235"/>
              </p:ext>
            </p:extLst>
          </p:nvPr>
        </p:nvGraphicFramePr>
        <p:xfrm>
          <a:off x="597878" y="4149969"/>
          <a:ext cx="23188245" cy="7362091"/>
        </p:xfrm>
        <a:graphic>
          <a:graphicData uri="http://schemas.openxmlformats.org/drawingml/2006/table">
            <a:tbl>
              <a:tblPr/>
              <a:tblGrid>
                <a:gridCol w="4584835">
                  <a:extLst>
                    <a:ext uri="{9D8B030D-6E8A-4147-A177-3AD203B41FA5}">
                      <a16:colId xmlns:a16="http://schemas.microsoft.com/office/drawing/2014/main" val="328758320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3411096788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573376452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1204356499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41042540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28895767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23702144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3211211849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107906539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4030691635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3668835873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110369160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382539830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885034943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558867898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880332903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62545885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419088444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1368300906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834092122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4086400481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509422008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1866159191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3750677738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4174268434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453886743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1035051131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3959444177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261336010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3561749756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164971344"/>
                    </a:ext>
                  </a:extLst>
                </a:gridCol>
                <a:gridCol w="600110">
                  <a:extLst>
                    <a:ext uri="{9D8B030D-6E8A-4147-A177-3AD203B41FA5}">
                      <a16:colId xmlns:a16="http://schemas.microsoft.com/office/drawing/2014/main" val="794010393"/>
                    </a:ext>
                  </a:extLst>
                </a:gridCol>
              </a:tblGrid>
              <a:tr h="89207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3959"/>
                  </a:ext>
                </a:extLst>
              </a:tr>
              <a:tr h="42479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6473"/>
                  </a:ext>
                </a:extLst>
              </a:tr>
              <a:tr h="100482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805301"/>
                  </a:ext>
                </a:extLst>
              </a:tr>
              <a:tr h="8071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07356"/>
                  </a:ext>
                </a:extLst>
              </a:tr>
              <a:tr h="8071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en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67492"/>
                  </a:ext>
                </a:extLst>
              </a:tr>
              <a:tr h="8071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6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96391"/>
                  </a:ext>
                </a:extLst>
              </a:tr>
              <a:tr h="8071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78203"/>
                  </a:ext>
                </a:extLst>
              </a:tr>
              <a:tr h="8071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15718"/>
                  </a:ext>
                </a:extLst>
              </a:tr>
              <a:tr h="10048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9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31 de julio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6,626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795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185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1,761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3,688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197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7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julio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1,299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462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F2295F0-1314-4F8C-B179-BA99F1631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470878"/>
              </p:ext>
            </p:extLst>
          </p:nvPr>
        </p:nvGraphicFramePr>
        <p:xfrm>
          <a:off x="1470660" y="4458939"/>
          <a:ext cx="21442680" cy="827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754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2,934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Telmujer en el mes de julio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65233" y="6509583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754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59102" y="8019073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2,934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7F67D48-A470-4A0C-B9F6-3EB1C6B84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140735"/>
              </p:ext>
            </p:extLst>
          </p:nvPr>
        </p:nvGraphicFramePr>
        <p:xfrm>
          <a:off x="4271010" y="4046220"/>
          <a:ext cx="15841980" cy="886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06090"/>
              </p:ext>
            </p:extLst>
          </p:nvPr>
        </p:nvGraphicFramePr>
        <p:xfrm>
          <a:off x="2942492" y="2976841"/>
          <a:ext cx="18499016" cy="8794043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julio a través de la línea telefónica Telmujer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04 al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11 al 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18 al 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25 al 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julio a través de la línea telefónica Telmujer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5E74933-3E99-449B-8289-8B39CE378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54983"/>
              </p:ext>
            </p:extLst>
          </p:nvPr>
        </p:nvGraphicFramePr>
        <p:xfrm>
          <a:off x="1575368" y="4287488"/>
          <a:ext cx="21233264" cy="806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julio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3D4153A-56C2-4651-8BD3-76DF13FA4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29362"/>
              </p:ext>
            </p:extLst>
          </p:nvPr>
        </p:nvGraphicFramePr>
        <p:xfrm>
          <a:off x="1101974" y="5257923"/>
          <a:ext cx="22180052" cy="3446583"/>
        </p:xfrm>
        <a:graphic>
          <a:graphicData uri="http://schemas.openxmlformats.org/drawingml/2006/table">
            <a:tbl>
              <a:tblPr/>
              <a:tblGrid>
                <a:gridCol w="4385494">
                  <a:extLst>
                    <a:ext uri="{9D8B030D-6E8A-4147-A177-3AD203B41FA5}">
                      <a16:colId xmlns:a16="http://schemas.microsoft.com/office/drawing/2014/main" val="2901742085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505279661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690728832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3942402676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765968180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628625037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4269985449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473067116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344597210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4292242070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590882036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158641608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993470775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1725182367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3466686497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626591255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457690026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3632900145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1549566563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713899549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978384007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3448745591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3081252447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19206816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841106824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1158269676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914065002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269485880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144909648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1977421634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1579420909"/>
                    </a:ext>
                  </a:extLst>
                </a:gridCol>
                <a:gridCol w="574018">
                  <a:extLst>
                    <a:ext uri="{9D8B030D-6E8A-4147-A177-3AD203B41FA5}">
                      <a16:colId xmlns:a16="http://schemas.microsoft.com/office/drawing/2014/main" val="2622406252"/>
                    </a:ext>
                  </a:extLst>
                </a:gridCol>
              </a:tblGrid>
              <a:tr h="102398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09719"/>
                  </a:ext>
                </a:extLst>
              </a:tr>
              <a:tr h="49950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51697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B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3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6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6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06850"/>
                  </a:ext>
                </a:extLst>
              </a:tr>
              <a:tr h="94905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E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julio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C129218-4E7E-4E9C-8F69-43A65812C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816268"/>
              </p:ext>
            </p:extLst>
          </p:nvPr>
        </p:nvGraphicFramePr>
        <p:xfrm>
          <a:off x="1623646" y="4079632"/>
          <a:ext cx="21136708" cy="834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Telmujer en el mes de julio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190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3E1DB67-ABDA-419A-A0DF-CA92DD61D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285229"/>
              </p:ext>
            </p:extLst>
          </p:nvPr>
        </p:nvGraphicFramePr>
        <p:xfrm>
          <a:off x="1172308" y="4044778"/>
          <a:ext cx="22039384" cy="791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151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61054"/>
              </p:ext>
            </p:extLst>
          </p:nvPr>
        </p:nvGraphicFramePr>
        <p:xfrm>
          <a:off x="1676335" y="2598860"/>
          <a:ext cx="21031330" cy="9186775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04 al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11 al 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18 al 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25 al 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17264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24388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286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58351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529A2AB-566E-4385-9391-3C14E7303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81741"/>
              </p:ext>
            </p:extLst>
          </p:nvPr>
        </p:nvGraphicFramePr>
        <p:xfrm>
          <a:off x="1101969" y="4173415"/>
          <a:ext cx="22180062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D8829A6-6D50-43A2-951D-A20E19444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5957"/>
              </p:ext>
            </p:extLst>
          </p:nvPr>
        </p:nvGraphicFramePr>
        <p:xfrm>
          <a:off x="1055082" y="5087815"/>
          <a:ext cx="22273837" cy="5509846"/>
        </p:xfrm>
        <a:graphic>
          <a:graphicData uri="http://schemas.openxmlformats.org/drawingml/2006/table">
            <a:tbl>
              <a:tblPr/>
              <a:tblGrid>
                <a:gridCol w="4404042">
                  <a:extLst>
                    <a:ext uri="{9D8B030D-6E8A-4147-A177-3AD203B41FA5}">
                      <a16:colId xmlns:a16="http://schemas.microsoft.com/office/drawing/2014/main" val="378474066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029222170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343928419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861005689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4167409441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872460106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755891883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988413953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097788325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38833981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594325057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578757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958093056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902965784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217564929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068051586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4078537001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3529510109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3759846058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3132551017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964002783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378399772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627302436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3983251177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492671421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006144314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122849605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195948219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1167481023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3996539534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231288814"/>
                    </a:ext>
                  </a:extLst>
                </a:gridCol>
                <a:gridCol w="576445">
                  <a:extLst>
                    <a:ext uri="{9D8B030D-6E8A-4147-A177-3AD203B41FA5}">
                      <a16:colId xmlns:a16="http://schemas.microsoft.com/office/drawing/2014/main" val="654926802"/>
                    </a:ext>
                  </a:extLst>
                </a:gridCol>
              </a:tblGrid>
              <a:tr h="121317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00166"/>
                  </a:ext>
                </a:extLst>
              </a:tr>
              <a:tr h="707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85651"/>
                  </a:ext>
                </a:extLst>
              </a:tr>
              <a:tr h="121317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6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6F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78051"/>
                  </a:ext>
                </a:extLst>
              </a:tr>
              <a:tr h="1440647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NNyA en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6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220859"/>
                  </a:ext>
                </a:extLst>
              </a:tr>
              <a:tr h="93515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6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2C5581B-5E27-43A1-8648-2A8BE3E59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431652"/>
              </p:ext>
            </p:extLst>
          </p:nvPr>
        </p:nvGraphicFramePr>
        <p:xfrm>
          <a:off x="773723" y="4493167"/>
          <a:ext cx="22836554" cy="7605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julio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826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7A77C6D-D931-42EA-8E08-06AC80388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698575"/>
              </p:ext>
            </p:extLst>
          </p:nvPr>
        </p:nvGraphicFramePr>
        <p:xfrm>
          <a:off x="1806045" y="3753126"/>
          <a:ext cx="20771911" cy="8720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mayo a mujeres, niñas, niños y adolescentes por área de atención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D8E0ECA-CEF5-4606-9C8C-95C4D3AC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795607"/>
              </p:ext>
            </p:extLst>
          </p:nvPr>
        </p:nvGraphicFramePr>
        <p:xfrm>
          <a:off x="1841215" y="3118339"/>
          <a:ext cx="20701571" cy="951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68168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Julio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5801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Julio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0231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Julio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1,761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91323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Julio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32" y="1545968"/>
            <a:ext cx="501459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3,688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49562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Julio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julio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70" y="3410235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795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189236" y="500096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90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338094" y="5999773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189236" y="6904648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286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189236" y="7901597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144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163043" y="8908407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01</a:t>
            </a: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281311" y="9910179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189236" y="11064936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157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060EEE78-21E7-4DB8-A979-490838D1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108194"/>
              </p:ext>
            </p:extLst>
          </p:nvPr>
        </p:nvGraphicFramePr>
        <p:xfrm>
          <a:off x="3329353" y="4029528"/>
          <a:ext cx="17725294" cy="8979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43820"/>
              </p:ext>
            </p:extLst>
          </p:nvPr>
        </p:nvGraphicFramePr>
        <p:xfrm>
          <a:off x="2165871" y="2686050"/>
          <a:ext cx="20052259" cy="9029699"/>
        </p:xfrm>
        <a:graphic>
          <a:graphicData uri="http://schemas.openxmlformats.org/drawingml/2006/table">
            <a:tbl>
              <a:tblPr/>
              <a:tblGrid>
                <a:gridCol w="26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4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julio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04 al 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11 al 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18 al 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25 al 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795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795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julio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795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79C5978-AF3E-4193-83D9-8E2DD45C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26046"/>
              </p:ext>
            </p:extLst>
          </p:nvPr>
        </p:nvGraphicFramePr>
        <p:xfrm>
          <a:off x="1066576" y="4211782"/>
          <a:ext cx="22250848" cy="811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julio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795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BA60377-82C4-4698-81FB-E9A52DD3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44259"/>
              </p:ext>
            </p:extLst>
          </p:nvPr>
        </p:nvGraphicFramePr>
        <p:xfrm>
          <a:off x="1137137" y="3799333"/>
          <a:ext cx="22109727" cy="8171514"/>
        </p:xfrm>
        <a:graphic>
          <a:graphicData uri="http://schemas.openxmlformats.org/drawingml/2006/table">
            <a:tbl>
              <a:tblPr/>
              <a:tblGrid>
                <a:gridCol w="4371589">
                  <a:extLst>
                    <a:ext uri="{9D8B030D-6E8A-4147-A177-3AD203B41FA5}">
                      <a16:colId xmlns:a16="http://schemas.microsoft.com/office/drawing/2014/main" val="316818178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771261805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694227296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370117630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490322797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2149991273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1801185135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435321410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1386676696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578840288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2199187867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2119559132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1342705131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2096437593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352298590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1718338175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2332517652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76093882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604791666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1805660403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1251346644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2049529665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647250264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2517929090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597244357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348437663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990733838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202368218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859627581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517205260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1885290275"/>
                    </a:ext>
                  </a:extLst>
                </a:gridCol>
                <a:gridCol w="572198">
                  <a:extLst>
                    <a:ext uri="{9D8B030D-6E8A-4147-A177-3AD203B41FA5}">
                      <a16:colId xmlns:a16="http://schemas.microsoft.com/office/drawing/2014/main" val="3233049141"/>
                    </a:ext>
                  </a:extLst>
                </a:gridCol>
              </a:tblGrid>
              <a:tr h="103022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56120"/>
                  </a:ext>
                </a:extLst>
              </a:tr>
              <a:tr h="46828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99918"/>
                  </a:ext>
                </a:extLst>
              </a:tr>
              <a:tr h="8897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1755"/>
                  </a:ext>
                </a:extLst>
              </a:tr>
              <a:tr h="8897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7570"/>
                  </a:ext>
                </a:extLst>
              </a:tr>
              <a:tr h="13346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2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69848"/>
                  </a:ext>
                </a:extLst>
              </a:tr>
              <a:tr h="8897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4282"/>
                  </a:ext>
                </a:extLst>
              </a:tr>
              <a:tr h="8897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35433"/>
                  </a:ext>
                </a:extLst>
              </a:tr>
              <a:tr h="8897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08857"/>
                  </a:ext>
                </a:extLst>
              </a:tr>
              <a:tr h="8897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0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155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julio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185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24471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155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277095"/>
              </p:ext>
            </p:extLst>
          </p:nvPr>
        </p:nvGraphicFramePr>
        <p:xfrm>
          <a:off x="3131127" y="4487514"/>
          <a:ext cx="18121746" cy="861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</TotalTime>
  <Words>3791</Words>
  <Application>Microsoft Office PowerPoint</Application>
  <PresentationFormat>Personalizado</PresentationFormat>
  <Paragraphs>1435</Paragraphs>
  <Slides>40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467</cp:revision>
  <dcterms:modified xsi:type="dcterms:W3CDTF">2022-08-22T20:04:47Z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