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76" r:id="rId6"/>
    <p:sldId id="277" r:id="rId7"/>
    <p:sldId id="288" r:id="rId8"/>
    <p:sldId id="289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90" r:id="rId17"/>
    <p:sldId id="286" r:id="rId18"/>
    <p:sldId id="287" r:id="rId19"/>
    <p:sldId id="259" r:id="rId20"/>
  </p:sldIdLst>
  <p:sldSz cx="24384000" cy="13716000"/>
  <p:notesSz cx="6858000" cy="9144000"/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5B4F63"/>
    <a:srgbClr val="FFC000"/>
    <a:srgbClr val="998BA3"/>
    <a:srgbClr val="54002A"/>
    <a:srgbClr val="E3DFE5"/>
    <a:srgbClr val="9933D9"/>
    <a:srgbClr val="97D9D9"/>
    <a:srgbClr val="5B4F00"/>
    <a:srgbClr val="99A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41" d="100"/>
          <a:sy n="41" d="100"/>
        </p:scale>
        <p:origin x="786" y="72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LIO\Reporte%20diario%204%20al%2010%20JULI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LIO\Reporte%20diario%204%20al%2010%20JULI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LIO\Reporte%20diario%204%20al%2010%20JULI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LIO\Reporte%20diario%204%20al%2010%20JULI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LIO\Reporte%20diario%204%20al%2010%20JULI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LIO\Reporte%20diario%204%20al%2010%20JULI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04/07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3'!$C$3:$I$3</c:f>
              <c:numCache>
                <c:formatCode>General</c:formatCode>
                <c:ptCount val="7"/>
                <c:pt idx="0">
                  <c:v>4</c:v>
                </c:pt>
                <c:pt idx="1">
                  <c:v>1</c:v>
                </c:pt>
                <c:pt idx="2">
                  <c:v>10</c:v>
                </c:pt>
                <c:pt idx="3">
                  <c:v>7</c:v>
                </c:pt>
                <c:pt idx="4">
                  <c:v>5</c:v>
                </c:pt>
                <c:pt idx="5">
                  <c:v>1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96-4E05-98A0-54F771A4C5C2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05/07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3'!$C$4:$I$4</c:f>
              <c:numCache>
                <c:formatCode>General</c:formatCode>
                <c:ptCount val="7"/>
                <c:pt idx="0">
                  <c:v>5</c:v>
                </c:pt>
                <c:pt idx="1">
                  <c:v>1</c:v>
                </c:pt>
                <c:pt idx="2">
                  <c:v>9</c:v>
                </c:pt>
                <c:pt idx="3">
                  <c:v>7</c:v>
                </c:pt>
                <c:pt idx="4">
                  <c:v>7</c:v>
                </c:pt>
                <c:pt idx="5">
                  <c:v>0</c:v>
                </c:pt>
                <c:pt idx="6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96-4E05-98A0-54F771A4C5C2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06/07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3'!$C$5:$I$5</c:f>
              <c:numCache>
                <c:formatCode>General</c:formatCode>
                <c:ptCount val="7"/>
                <c:pt idx="0">
                  <c:v>6</c:v>
                </c:pt>
                <c:pt idx="1">
                  <c:v>0</c:v>
                </c:pt>
                <c:pt idx="2">
                  <c:v>18</c:v>
                </c:pt>
                <c:pt idx="3">
                  <c:v>5</c:v>
                </c:pt>
                <c:pt idx="4">
                  <c:v>5</c:v>
                </c:pt>
                <c:pt idx="5">
                  <c:v>1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96-4E05-98A0-54F771A4C5C2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07/07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3'!$C$6:$I$6</c:f>
              <c:numCache>
                <c:formatCode>General</c:formatCode>
                <c:ptCount val="7"/>
                <c:pt idx="0">
                  <c:v>3</c:v>
                </c:pt>
                <c:pt idx="1">
                  <c:v>0</c:v>
                </c:pt>
                <c:pt idx="2">
                  <c:v>14</c:v>
                </c:pt>
                <c:pt idx="3">
                  <c:v>4</c:v>
                </c:pt>
                <c:pt idx="4">
                  <c:v>4</c:v>
                </c:pt>
                <c:pt idx="5">
                  <c:v>1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A96-4E05-98A0-54F771A4C5C2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08/07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3'!$C$7:$I$7</c:f>
              <c:numCache>
                <c:formatCode>General</c:formatCode>
                <c:ptCount val="7"/>
                <c:pt idx="0">
                  <c:v>4</c:v>
                </c:pt>
                <c:pt idx="1">
                  <c:v>1</c:v>
                </c:pt>
                <c:pt idx="2">
                  <c:v>22</c:v>
                </c:pt>
                <c:pt idx="3">
                  <c:v>4</c:v>
                </c:pt>
                <c:pt idx="4">
                  <c:v>5</c:v>
                </c:pt>
                <c:pt idx="5">
                  <c:v>0</c:v>
                </c:pt>
                <c:pt idx="6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96-4E05-98A0-54F771A4C5C2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09/07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A96-4E05-98A0-54F771A4C5C2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10/07</c:v>
                </c:pt>
              </c:strCache>
            </c:strRef>
          </c:tx>
          <c:spPr>
            <a:solidFill>
              <a:srgbClr val="95372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A96-4E05-98A0-54F771A4C5C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4702312"/>
        <c:axId val="474703952"/>
      </c:barChart>
      <c:catAx>
        <c:axId val="474702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4703952"/>
        <c:crosses val="autoZero"/>
        <c:auto val="1"/>
        <c:lblAlgn val="ctr"/>
        <c:lblOffset val="100"/>
        <c:noMultiLvlLbl val="0"/>
      </c:catAx>
      <c:valAx>
        <c:axId val="4747039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4702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04/07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3'!$J$3:$K$3</c:f>
              <c:numCache>
                <c:formatCode>General</c:formatCode>
                <c:ptCount val="2"/>
                <c:pt idx="0">
                  <c:v>1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2E-4B90-86CB-145CD0C26077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05/07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3'!$J$4:$K$4</c:f>
              <c:numCache>
                <c:formatCode>General</c:formatCode>
                <c:ptCount val="2"/>
                <c:pt idx="0">
                  <c:v>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2E-4B90-86CB-145CD0C26077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06/07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3'!$J$5:$K$5</c:f>
              <c:numCache>
                <c:formatCode>General</c:formatCode>
                <c:ptCount val="2"/>
                <c:pt idx="0">
                  <c:v>3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2E-4B90-86CB-145CD0C26077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07/07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3'!$J$6:$K$6</c:f>
              <c:numCache>
                <c:formatCode>General</c:formatCode>
                <c:ptCount val="2"/>
                <c:pt idx="0">
                  <c:v>0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2E-4B90-86CB-145CD0C26077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08/07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3'!$J$7:$K$7</c:f>
              <c:numCache>
                <c:formatCode>General</c:formatCode>
                <c:ptCount val="2"/>
                <c:pt idx="0">
                  <c:v>2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2E-4B90-86CB-145CD0C26077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09/07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72E-4B90-86CB-145CD0C26077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10/07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72E-4B90-86CB-145CD0C2607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86856"/>
        <c:axId val="475894072"/>
      </c:barChart>
      <c:catAx>
        <c:axId val="475886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94072"/>
        <c:crosses val="autoZero"/>
        <c:auto val="1"/>
        <c:lblAlgn val="ctr"/>
        <c:lblOffset val="100"/>
        <c:noMultiLvlLbl val="0"/>
      </c:catAx>
      <c:valAx>
        <c:axId val="4758940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86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04/07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3'!$L$3:$R$3</c:f>
              <c:numCache>
                <c:formatCode>General</c:formatCode>
                <c:ptCount val="7"/>
                <c:pt idx="0">
                  <c:v>5</c:v>
                </c:pt>
                <c:pt idx="1">
                  <c:v>0</c:v>
                </c:pt>
                <c:pt idx="2">
                  <c:v>16</c:v>
                </c:pt>
                <c:pt idx="3">
                  <c:v>15</c:v>
                </c:pt>
                <c:pt idx="4">
                  <c:v>5</c:v>
                </c:pt>
                <c:pt idx="5">
                  <c:v>6</c:v>
                </c:pt>
                <c:pt idx="6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5F-49BC-AD1A-359943BDC98B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05/07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3'!$L$4:$R$4</c:f>
              <c:numCache>
                <c:formatCode>General</c:formatCode>
                <c:ptCount val="7"/>
                <c:pt idx="0">
                  <c:v>15</c:v>
                </c:pt>
                <c:pt idx="1">
                  <c:v>0</c:v>
                </c:pt>
                <c:pt idx="2">
                  <c:v>27</c:v>
                </c:pt>
                <c:pt idx="3">
                  <c:v>24</c:v>
                </c:pt>
                <c:pt idx="4">
                  <c:v>14</c:v>
                </c:pt>
                <c:pt idx="5">
                  <c:v>7</c:v>
                </c:pt>
                <c:pt idx="6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5F-49BC-AD1A-359943BDC98B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06/07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3'!$L$5:$R$5</c:f>
              <c:numCache>
                <c:formatCode>General</c:formatCode>
                <c:ptCount val="7"/>
                <c:pt idx="0">
                  <c:v>7</c:v>
                </c:pt>
                <c:pt idx="1">
                  <c:v>0</c:v>
                </c:pt>
                <c:pt idx="2">
                  <c:v>27</c:v>
                </c:pt>
                <c:pt idx="3">
                  <c:v>25</c:v>
                </c:pt>
                <c:pt idx="4">
                  <c:v>15</c:v>
                </c:pt>
                <c:pt idx="5">
                  <c:v>4</c:v>
                </c:pt>
                <c:pt idx="6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5F-49BC-AD1A-359943BDC98B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07/07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3'!$L$6:$R$6</c:f>
              <c:numCache>
                <c:formatCode>General</c:formatCode>
                <c:ptCount val="7"/>
                <c:pt idx="0">
                  <c:v>14</c:v>
                </c:pt>
                <c:pt idx="1">
                  <c:v>0</c:v>
                </c:pt>
                <c:pt idx="2">
                  <c:v>15</c:v>
                </c:pt>
                <c:pt idx="3">
                  <c:v>24</c:v>
                </c:pt>
                <c:pt idx="4">
                  <c:v>8</c:v>
                </c:pt>
                <c:pt idx="5">
                  <c:v>5</c:v>
                </c:pt>
                <c:pt idx="6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55F-49BC-AD1A-359943BDC98B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08/07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3'!$L$7:$R$7</c:f>
              <c:numCache>
                <c:formatCode>General</c:formatCode>
                <c:ptCount val="7"/>
                <c:pt idx="0">
                  <c:v>6</c:v>
                </c:pt>
                <c:pt idx="1">
                  <c:v>0</c:v>
                </c:pt>
                <c:pt idx="2">
                  <c:v>8</c:v>
                </c:pt>
                <c:pt idx="3">
                  <c:v>22</c:v>
                </c:pt>
                <c:pt idx="4">
                  <c:v>8</c:v>
                </c:pt>
                <c:pt idx="5">
                  <c:v>4</c:v>
                </c:pt>
                <c:pt idx="6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5F-49BC-AD1A-359943BDC98B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09/07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3'!$L$8:$R$8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55F-49BC-AD1A-359943BDC98B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10/07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3'!$L$9:$R$9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55F-49BC-AD1A-359943BDC98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7630088"/>
        <c:axId val="547622216"/>
      </c:barChart>
      <c:catAx>
        <c:axId val="547630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547622216"/>
        <c:crosses val="autoZero"/>
        <c:auto val="1"/>
        <c:lblAlgn val="ctr"/>
        <c:lblOffset val="100"/>
        <c:noMultiLvlLbl val="0"/>
      </c:catAx>
      <c:valAx>
        <c:axId val="547622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7630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04/07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3'!$S$3:$T$3</c:f>
              <c:numCache>
                <c:formatCode>General</c:formatCode>
                <c:ptCount val="2"/>
                <c:pt idx="0">
                  <c:v>24</c:v>
                </c:pt>
                <c:pt idx="1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4B-42A1-9372-468DA4FA6EA3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05/07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3'!$S$4:$T$4</c:f>
              <c:numCache>
                <c:formatCode>General</c:formatCode>
                <c:ptCount val="2"/>
                <c:pt idx="0">
                  <c:v>28</c:v>
                </c:pt>
                <c:pt idx="1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4B-42A1-9372-468DA4FA6EA3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06/07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3'!$S$5:$T$5</c:f>
              <c:numCache>
                <c:formatCode>General</c:formatCode>
                <c:ptCount val="2"/>
                <c:pt idx="0">
                  <c:v>26</c:v>
                </c:pt>
                <c:pt idx="1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4B-42A1-9372-468DA4FA6EA3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07/07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3'!$S$6:$T$6</c:f>
              <c:numCache>
                <c:formatCode>General</c:formatCode>
                <c:ptCount val="2"/>
                <c:pt idx="0">
                  <c:v>15</c:v>
                </c:pt>
                <c:pt idx="1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A4B-42A1-9372-468DA4FA6EA3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08/07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3'!$S$7:$T$7</c:f>
              <c:numCache>
                <c:formatCode>General</c:formatCode>
                <c:ptCount val="2"/>
                <c:pt idx="0">
                  <c:v>31</c:v>
                </c:pt>
                <c:pt idx="1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A4B-42A1-9372-468DA4FA6EA3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09/07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3'!$S$8:$T$8</c:f>
              <c:numCache>
                <c:formatCode>General</c:formatCode>
                <c:ptCount val="2"/>
                <c:pt idx="0">
                  <c:v>18</c:v>
                </c:pt>
                <c:pt idx="1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A4B-42A1-9372-468DA4FA6EA3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10/07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3'!$S$9:$T$9</c:f>
              <c:numCache>
                <c:formatCode>General</c:formatCode>
                <c:ptCount val="2"/>
                <c:pt idx="0">
                  <c:v>31</c:v>
                </c:pt>
                <c:pt idx="1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A4B-42A1-9372-468DA4FA6EA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46840"/>
        <c:axId val="475844544"/>
      </c:barChart>
      <c:catAx>
        <c:axId val="47584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44544"/>
        <c:crosses val="autoZero"/>
        <c:auto val="1"/>
        <c:lblAlgn val="ctr"/>
        <c:lblOffset val="100"/>
        <c:noMultiLvlLbl val="0"/>
      </c:catAx>
      <c:valAx>
        <c:axId val="4758445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4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04/07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3'!$U$3:$W$3</c:f>
              <c:numCache>
                <c:formatCode>General</c:formatCode>
                <c:ptCount val="3"/>
                <c:pt idx="0">
                  <c:v>9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B1-46E6-9610-1B6945A20E7E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05/07</c:v>
                </c:pt>
              </c:strCache>
            </c:strRef>
          </c:tx>
          <c:spPr>
            <a:solidFill>
              <a:srgbClr val="54002A"/>
            </a:solidFill>
            <a:ln>
              <a:solidFill>
                <a:srgbClr val="54002A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3'!$U$4:$W$4</c:f>
              <c:numCache>
                <c:formatCode>General</c:formatCode>
                <c:ptCount val="3"/>
                <c:pt idx="0">
                  <c:v>7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B1-46E6-9610-1B6945A20E7E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06/07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3'!$U$5:$W$5</c:f>
              <c:numCache>
                <c:formatCode>General</c:formatCode>
                <c:ptCount val="3"/>
                <c:pt idx="0">
                  <c:v>3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B1-46E6-9610-1B6945A20E7E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07/07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3'!$U$6:$W$6</c:f>
              <c:numCache>
                <c:formatCode>General</c:formatCode>
                <c:ptCount val="3"/>
                <c:pt idx="0">
                  <c:v>10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CB1-46E6-9610-1B6945A20E7E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08/07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3'!$U$7:$W$7</c:f>
              <c:numCache>
                <c:formatCode>General</c:formatCode>
                <c:ptCount val="3"/>
                <c:pt idx="0">
                  <c:v>9</c:v>
                </c:pt>
                <c:pt idx="1">
                  <c:v>7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CB1-46E6-9610-1B6945A20E7E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09/07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3'!$U$8:$W$8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CB1-46E6-9610-1B6945A20E7E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10/07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3'!$U$9:$W$9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CB1-46E6-9610-1B6945A20E7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7630088"/>
        <c:axId val="547622216"/>
      </c:barChart>
      <c:catAx>
        <c:axId val="547630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547622216"/>
        <c:crosses val="autoZero"/>
        <c:auto val="1"/>
        <c:lblAlgn val="ctr"/>
        <c:lblOffset val="100"/>
        <c:noMultiLvlLbl val="0"/>
      </c:catAx>
      <c:valAx>
        <c:axId val="547622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7630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4F63"/>
            </a:solidFill>
            <a:ln>
              <a:solidFill>
                <a:srgbClr val="5B4F63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3'!$B$17:$B$21</c:f>
              <c:strCache>
                <c:ptCount val="5"/>
                <c:pt idx="0">
                  <c:v>Centro Integral</c:v>
                </c:pt>
                <c:pt idx="1">
                  <c:v>Centro de Empoderamiento</c:v>
                </c:pt>
                <c:pt idx="2">
                  <c:v>UAMs</c:v>
                </c:pt>
                <c:pt idx="3">
                  <c:v>Telmujer</c:v>
                </c:pt>
                <c:pt idx="4">
                  <c:v>Refugio</c:v>
                </c:pt>
              </c:strCache>
            </c:strRef>
          </c:cat>
          <c:val>
            <c:numRef>
              <c:f>'Marzo 2022 sem 3'!$C$17:$C$21</c:f>
              <c:numCache>
                <c:formatCode>General</c:formatCode>
                <c:ptCount val="5"/>
                <c:pt idx="0">
                  <c:v>205</c:v>
                </c:pt>
                <c:pt idx="1">
                  <c:v>46</c:v>
                </c:pt>
                <c:pt idx="2">
                  <c:v>436</c:v>
                </c:pt>
                <c:pt idx="3">
                  <c:v>788</c:v>
                </c:pt>
                <c:pt idx="4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D9-4C72-8290-7EF3211423F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73194752"/>
        <c:axId val="473200000"/>
      </c:barChart>
      <c:catAx>
        <c:axId val="4731947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3200000"/>
        <c:crosses val="autoZero"/>
        <c:auto val="1"/>
        <c:lblAlgn val="ctr"/>
        <c:lblOffset val="100"/>
        <c:noMultiLvlLbl val="0"/>
      </c:catAx>
      <c:valAx>
        <c:axId val="473200000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3194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20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01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59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semanal de servicios brindados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04 al 10 de julio de 2022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0F749BB4-DB3D-4EFE-B21C-086BECE0A96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7722DA96-29FD-4873-86CB-F754C599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45968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788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938D573D-C127-4AD8-9953-260F65946F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0569900"/>
              </p:ext>
            </p:extLst>
          </p:nvPr>
        </p:nvGraphicFramePr>
        <p:xfrm>
          <a:off x="1964721" y="2743200"/>
          <a:ext cx="20454559" cy="9800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927273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38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36124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43512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8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46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77016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8ACC8DC-B196-4CB3-B88C-F0923D22ED24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149353-ADC5-49BB-A9A8-D31D2C75A8DE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36003B96-B68D-41E2-9A5B-1AD3003F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46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BE60E5-C6EF-479B-BE10-C2D37356DA8C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B8C9C9B4-A065-407D-A0B1-451B391116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8861103"/>
              </p:ext>
            </p:extLst>
          </p:nvPr>
        </p:nvGraphicFramePr>
        <p:xfrm>
          <a:off x="2110154" y="2429471"/>
          <a:ext cx="20163692" cy="10231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99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D5E734AD-1BE2-46E4-B52F-62FF994A7946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semanales a mujeres, niñas, niños y adolescentes por área de atención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27A309-B1DC-4E4A-B449-09B09BA698E0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E00492B5-9A25-4FFE-8368-4F45CBF382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5440909"/>
              </p:ext>
            </p:extLst>
          </p:nvPr>
        </p:nvGraphicFramePr>
        <p:xfrm>
          <a:off x="2210905" y="2383860"/>
          <a:ext cx="19962190" cy="10066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56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344097"/>
              </p:ext>
            </p:extLst>
          </p:nvPr>
        </p:nvGraphicFramePr>
        <p:xfrm>
          <a:off x="1828799" y="2937165"/>
          <a:ext cx="20420219" cy="8364249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04 al 10 de julio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73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205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147913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04 al 10 de julio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46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774110"/>
              </p:ext>
            </p:extLst>
          </p:nvPr>
        </p:nvGraphicFramePr>
        <p:xfrm>
          <a:off x="1617785" y="2879260"/>
          <a:ext cx="21148430" cy="897987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04 al 10 de julio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5354" y="1545968"/>
            <a:ext cx="491753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436 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759714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04 al 10 de julio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130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788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4000624" y="12394009"/>
            <a:ext cx="1725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831861"/>
              </p:ext>
            </p:extLst>
          </p:nvPr>
        </p:nvGraphicFramePr>
        <p:xfrm>
          <a:off x="3705224" y="3174433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04 al 10 de julio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12470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46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3705224" y="12591271"/>
            <a:ext cx="1697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 dirty="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dirty="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dirty="0">
                <a:solidFill>
                  <a:srgbClr val="7F7F7F"/>
                </a:solidFill>
              </a:rPr>
              <a:t>22 23 03 48 00 Ext. 3227 y 3228</a:t>
            </a:r>
            <a:endParaRPr dirty="0"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 dirty="0">
                <a:solidFill>
                  <a:srgbClr val="7F7F7F"/>
                </a:solidFill>
              </a:rPr>
              <a:t>sis.puebla.gob.mx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 dirty="0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 dirty="0">
                <a:solidFill>
                  <a:srgbClr val="7F7F7F"/>
                </a:solidFill>
              </a:rPr>
              <a:t>@IgualdadGobPue</a:t>
            </a:r>
            <a:endParaRPr dirty="0"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2694528" y="1223111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04 al 10 de julio de 2022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1,521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205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46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436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788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46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0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79566" y="10662749"/>
            <a:ext cx="21066160" cy="250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205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22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73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27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26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6673" y="1158823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205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F9D48190-49FF-443D-ADFD-FB476BD77C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0263613"/>
              </p:ext>
            </p:extLst>
          </p:nvPr>
        </p:nvGraphicFramePr>
        <p:xfrm>
          <a:off x="1976444" y="3235569"/>
          <a:ext cx="20431113" cy="9542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99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46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46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0AFF92DD-C83A-4700-B728-51C72D6864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9653195"/>
              </p:ext>
            </p:extLst>
          </p:nvPr>
        </p:nvGraphicFramePr>
        <p:xfrm>
          <a:off x="1765428" y="2383859"/>
          <a:ext cx="20853144" cy="10718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436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209523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282794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888689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895813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47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2914258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2913979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50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26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33156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178125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620536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110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773203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93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425326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733578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036023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4054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110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436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3C7815EC-0597-4C00-82EB-143F9B20E3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7758116"/>
              </p:ext>
            </p:extLst>
          </p:nvPr>
        </p:nvGraphicFramePr>
        <p:xfrm>
          <a:off x="1917829" y="2883877"/>
          <a:ext cx="20548343" cy="9706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893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8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8042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8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448163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173</a:t>
            </a: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868301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615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479" y="1545968"/>
            <a:ext cx="4487980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788</a:t>
            </a:r>
          </a:p>
        </p:txBody>
      </p:sp>
      <p:sp>
        <p:nvSpPr>
          <p:cNvPr id="19" name="1 CuadroTexto">
            <a:extLst>
              <a:ext uri="{FF2B5EF4-FFF2-40B4-BE49-F238E27FC236}">
                <a16:creationId xmlns:a16="http://schemas.microsoft.com/office/drawing/2014/main" id="{EDF3304C-0EAD-4DF1-89A7-E7F352919511}"/>
              </a:ext>
            </a:extLst>
          </p:cNvPr>
          <p:cNvSpPr txBox="1"/>
          <p:nvPr/>
        </p:nvSpPr>
        <p:spPr>
          <a:xfrm>
            <a:off x="2125997" y="11603319"/>
            <a:ext cx="20358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*Incidentes relacionados con violencia contra las mujeres por parte de terceras personas que presencian  eventos de violencia y por víctimas directas o indirectas que no desean recibir asesoría, a los cuales se les da seguimiento en colaboración con corporaciones de emergencia (policía, ambulancia, protección civil, bomberos, unidades  especializadas) para la debida atención de las mujeres y niñas en situación de violencia.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Se da seguimiento a los folios desde la solicitud de los servicios de emergencia hasta la culminación de la atención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6066</TotalTime>
  <Words>1403</Words>
  <Application>Microsoft Office PowerPoint</Application>
  <PresentationFormat>Personalizado</PresentationFormat>
  <Paragraphs>226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MS PGothic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288</cp:revision>
  <dcterms:modified xsi:type="dcterms:W3CDTF">2022-07-12T18:07:59Z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