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9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20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23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8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29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30.xml" ContentType="application/vnd.openxmlformats-officedocument.presentationml.notesSlide+xml"/>
  <Override PartName="/ppt/tags/tag5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74" r:id="rId4"/>
    <p:sldId id="291" r:id="rId5"/>
    <p:sldId id="292" r:id="rId6"/>
    <p:sldId id="293" r:id="rId7"/>
    <p:sldId id="294" r:id="rId8"/>
    <p:sldId id="276" r:id="rId9"/>
    <p:sldId id="295" r:id="rId10"/>
    <p:sldId id="277" r:id="rId11"/>
    <p:sldId id="296" r:id="rId12"/>
    <p:sldId id="297" r:id="rId13"/>
    <p:sldId id="298" r:id="rId14"/>
    <p:sldId id="299" r:id="rId15"/>
    <p:sldId id="288" r:id="rId16"/>
    <p:sldId id="300" r:id="rId17"/>
    <p:sldId id="301" r:id="rId18"/>
    <p:sldId id="302" r:id="rId19"/>
    <p:sldId id="303" r:id="rId20"/>
    <p:sldId id="304" r:id="rId21"/>
    <p:sldId id="278" r:id="rId22"/>
    <p:sldId id="305" r:id="rId23"/>
    <p:sldId id="306" r:id="rId24"/>
    <p:sldId id="279" r:id="rId25"/>
    <p:sldId id="307" r:id="rId26"/>
    <p:sldId id="308" r:id="rId27"/>
    <p:sldId id="309" r:id="rId28"/>
    <p:sldId id="280" r:id="rId29"/>
    <p:sldId id="311" r:id="rId30"/>
    <p:sldId id="310" r:id="rId31"/>
    <p:sldId id="312" r:id="rId32"/>
    <p:sldId id="313" r:id="rId33"/>
    <p:sldId id="314" r:id="rId34"/>
    <p:sldId id="315" r:id="rId35"/>
    <p:sldId id="284" r:id="rId36"/>
    <p:sldId id="285" r:id="rId37"/>
    <p:sldId id="290" r:id="rId38"/>
    <p:sldId id="286" r:id="rId39"/>
    <p:sldId id="287" r:id="rId40"/>
    <p:sldId id="259" r:id="rId41"/>
  </p:sldIdLst>
  <p:sldSz cx="24384000" cy="13716000"/>
  <p:notesSz cx="6858000" cy="9144000"/>
  <p:custDataLst>
    <p:tags r:id="rId43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4F63"/>
    <a:srgbClr val="4D4C7D"/>
    <a:srgbClr val="46244C"/>
    <a:srgbClr val="998BA3"/>
    <a:srgbClr val="54002A"/>
    <a:srgbClr val="E3DFE5"/>
    <a:srgbClr val="993366"/>
    <a:srgbClr val="E9D5DA"/>
    <a:srgbClr val="827397"/>
    <a:srgbClr val="978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41" d="100"/>
          <a:sy n="41" d="100"/>
        </p:scale>
        <p:origin x="66" y="72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de%20junio%20de%202022_complet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de%20junio%20de%202022_completo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de%20junio%20de%202022_completo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de%20junio%20de%202022_completo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LIO\REPORTE%20MENSUAL%20JULIO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LIO\REPORTE%20MENSUAL%20JULIO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LIO\REPORTE%20MENSUAL%20JULIO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LIO\REPORTE%20MENSUAL%20JULIO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LIO\REPORTE%20MENSUAL%20JULIO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de%20junio%20de%202022_complet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de%20junio%20de%202022_complet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de%20junio%20de%202022_complet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de%20junio%20de%202022_complet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JULIO\REPORTE%20MENSUAL%20JULI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de%20junio%20de%202022_completo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de%20junio%20de%202022_completo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diario%20de%20junio%20de%202022_completo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E3DFE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A1A-4683-B380-299161F03E18}"/>
              </c:ext>
            </c:extLst>
          </c:dPt>
          <c:dPt>
            <c:idx val="1"/>
            <c:bubble3D val="0"/>
            <c:spPr>
              <a:solidFill>
                <a:srgbClr val="4D4C7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A1A-4683-B380-299161F03E18}"/>
              </c:ext>
            </c:extLst>
          </c:dPt>
          <c:dPt>
            <c:idx val="2"/>
            <c:bubble3D val="0"/>
            <c:spPr>
              <a:solidFill>
                <a:srgbClr val="998BA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A1A-4683-B380-299161F03E18}"/>
              </c:ext>
            </c:extLst>
          </c:dPt>
          <c:dPt>
            <c:idx val="3"/>
            <c:bubble3D val="0"/>
            <c:spPr>
              <a:solidFill>
                <a:srgbClr val="E9D5D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A1A-4683-B380-299161F03E18}"/>
              </c:ext>
            </c:extLst>
          </c:dPt>
          <c:dPt>
            <c:idx val="4"/>
            <c:bubble3D val="0"/>
            <c:spPr>
              <a:solidFill>
                <a:srgbClr val="5B4F6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A1A-4683-B380-299161F03E18}"/>
              </c:ext>
            </c:extLst>
          </c:dPt>
          <c:dPt>
            <c:idx val="5"/>
            <c:bubble3D val="0"/>
            <c:spPr>
              <a:solidFill>
                <a:srgbClr val="46244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A1A-4683-B380-299161F03E18}"/>
              </c:ext>
            </c:extLst>
          </c:dPt>
          <c:dPt>
            <c:idx val="6"/>
            <c:bubble3D val="0"/>
            <c:spPr>
              <a:solidFill>
                <a:srgbClr val="99336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A1A-4683-B380-299161F03E18}"/>
              </c:ext>
            </c:extLst>
          </c:dPt>
          <c:dLbls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CA1A-4683-B380-299161F03E18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CA1A-4683-B380-299161F03E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'MENSUAL JUNIO'!$C$2:$I$2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 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 </c:v>
                </c:pt>
              </c:strCache>
            </c:strRef>
          </c:cat>
          <c:val>
            <c:numRef>
              <c:f>'MENSUAL JUNIO'!$C$38:$I$38</c:f>
              <c:numCache>
                <c:formatCode>General</c:formatCode>
                <c:ptCount val="7"/>
                <c:pt idx="0">
                  <c:v>95</c:v>
                </c:pt>
                <c:pt idx="1">
                  <c:v>7</c:v>
                </c:pt>
                <c:pt idx="2">
                  <c:v>333</c:v>
                </c:pt>
                <c:pt idx="3">
                  <c:v>238</c:v>
                </c:pt>
                <c:pt idx="4">
                  <c:v>116</c:v>
                </c:pt>
                <c:pt idx="5">
                  <c:v>3</c:v>
                </c:pt>
                <c:pt idx="6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A1A-4683-B380-299161F03E1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161692111104379"/>
          <c:y val="8.7064500328398145E-2"/>
          <c:w val="0.22320130584107981"/>
          <c:h val="0.736499676024368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998BA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CA1-441B-843B-DE3DA95CEBD0}"/>
              </c:ext>
            </c:extLst>
          </c:dPt>
          <c:dPt>
            <c:idx val="1"/>
            <c:bubble3D val="0"/>
            <c:spPr>
              <a:solidFill>
                <a:srgbClr val="5B4F6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CA1-441B-843B-DE3DA95CEBD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3CA1-441B-843B-DE3DA95CEBD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3CA1-441B-843B-DE3DA95CEB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'MENSUAL JUNIO'!$N$2:$O$2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'MENSUAL JUNIO'!$N$38:$O$38</c:f>
              <c:numCache>
                <c:formatCode>General</c:formatCode>
                <c:ptCount val="2"/>
                <c:pt idx="0">
                  <c:v>638</c:v>
                </c:pt>
                <c:pt idx="1">
                  <c:v>2623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CA1-441B-843B-DE3DA95CEBD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875088382021409"/>
          <c:y val="0.27517165620701273"/>
          <c:w val="0.31689254787265397"/>
          <c:h val="0.270391656395941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'MENSUAL JUNIO'!$H$44</c:f>
              <c:strCache>
                <c:ptCount val="1"/>
                <c:pt idx="0">
                  <c:v>Semana  1
01 al 05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JUNIO'!$AB$43:$AC$43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'MENSUAL JUNIO'!$AB$44:$AC$44</c:f>
              <c:numCache>
                <c:formatCode>General</c:formatCode>
                <c:ptCount val="2"/>
                <c:pt idx="0">
                  <c:v>106</c:v>
                </c:pt>
                <c:pt idx="1">
                  <c:v>416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EC-414E-9087-81621E571C3C}"/>
            </c:ext>
          </c:extLst>
        </c:ser>
        <c:ser>
          <c:idx val="1"/>
          <c:order val="1"/>
          <c:tx>
            <c:strRef>
              <c:f>'MENSUAL JUNIO'!$H$45</c:f>
              <c:strCache>
                <c:ptCount val="1"/>
                <c:pt idx="0">
                  <c:v>Semana 2
06 al 12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JUNIO'!$AB$43:$AC$43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'MENSUAL JUNIO'!$AB$45:$AC$45</c:f>
              <c:numCache>
                <c:formatCode>General</c:formatCode>
                <c:ptCount val="2"/>
                <c:pt idx="0">
                  <c:v>131</c:v>
                </c:pt>
                <c:pt idx="1">
                  <c:v>670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EC-414E-9087-81621E571C3C}"/>
            </c:ext>
          </c:extLst>
        </c:ser>
        <c:ser>
          <c:idx val="2"/>
          <c:order val="2"/>
          <c:tx>
            <c:strRef>
              <c:f>'MENSUAL JUNIO'!$H$46</c:f>
              <c:strCache>
                <c:ptCount val="1"/>
                <c:pt idx="0">
                  <c:v>Semana 3
13 al 19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JUNIO'!$AB$43:$AC$43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'MENSUAL JUNIO'!$AB$46:$AC$46</c:f>
              <c:numCache>
                <c:formatCode>General</c:formatCode>
                <c:ptCount val="2"/>
                <c:pt idx="0">
                  <c:v>164</c:v>
                </c:pt>
                <c:pt idx="1">
                  <c:v>588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EC-414E-9087-81621E571C3C}"/>
            </c:ext>
          </c:extLst>
        </c:ser>
        <c:ser>
          <c:idx val="3"/>
          <c:order val="3"/>
          <c:tx>
            <c:strRef>
              <c:f>'MENSUAL JUNIO'!$H$47</c:f>
              <c:strCache>
                <c:ptCount val="1"/>
                <c:pt idx="0">
                  <c:v>Semana 4
20 al 26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JUNIO'!$AB$43:$AC$43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'MENSUAL JUNIO'!$AB$47:$AC$47</c:f>
              <c:numCache>
                <c:formatCode>General</c:formatCode>
                <c:ptCount val="2"/>
                <c:pt idx="0">
                  <c:v>157</c:v>
                </c:pt>
                <c:pt idx="1">
                  <c:v>584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EEC-414E-9087-81621E571C3C}"/>
            </c:ext>
          </c:extLst>
        </c:ser>
        <c:ser>
          <c:idx val="4"/>
          <c:order val="4"/>
          <c:tx>
            <c:strRef>
              <c:f>'MENSUAL JUNIO'!$H$48</c:f>
              <c:strCache>
                <c:ptCount val="1"/>
                <c:pt idx="0">
                  <c:v>Semana 5
27 al 30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JUNIO'!$AB$43:$AC$43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'MENSUAL JUNIO'!$AB$48:$AC$48</c:f>
              <c:numCache>
                <c:formatCode>General</c:formatCode>
                <c:ptCount val="2"/>
                <c:pt idx="0">
                  <c:v>80</c:v>
                </c:pt>
                <c:pt idx="1">
                  <c:v>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EC-414E-9087-81621E571C3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0751280"/>
        <c:axId val="2106276064"/>
      </c:barChart>
      <c:catAx>
        <c:axId val="170751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2106276064"/>
        <c:crosses val="autoZero"/>
        <c:auto val="1"/>
        <c:lblAlgn val="ctr"/>
        <c:lblOffset val="100"/>
        <c:noMultiLvlLbl val="0"/>
      </c:catAx>
      <c:valAx>
        <c:axId val="21062760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0751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'MENSUAL JUNIO'!$K$52</c:f>
              <c:strCache>
                <c:ptCount val="1"/>
                <c:pt idx="0">
                  <c:v>Asesorías Telmujer 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JUNIO'!$H$53:$H$82</c:f>
              <c:strCache>
                <c:ptCount val="30"/>
                <c:pt idx="0">
                  <c:v>01
MI</c:v>
                </c:pt>
                <c:pt idx="1">
                  <c:v>02
J</c:v>
                </c:pt>
                <c:pt idx="2">
                  <c:v>03
V</c:v>
                </c:pt>
                <c:pt idx="3">
                  <c:v>04
S</c:v>
                </c:pt>
                <c:pt idx="4">
                  <c:v>05
D</c:v>
                </c:pt>
                <c:pt idx="5">
                  <c:v>06
L</c:v>
                </c:pt>
                <c:pt idx="6">
                  <c:v>07
MA</c:v>
                </c:pt>
                <c:pt idx="7">
                  <c:v>08
MI</c:v>
                </c:pt>
                <c:pt idx="8">
                  <c:v>09
J</c:v>
                </c:pt>
                <c:pt idx="9">
                  <c:v>10
V</c:v>
                </c:pt>
                <c:pt idx="10">
                  <c:v>11
S</c:v>
                </c:pt>
                <c:pt idx="11">
                  <c:v>12
D</c:v>
                </c:pt>
                <c:pt idx="12">
                  <c:v>13
L</c:v>
                </c:pt>
                <c:pt idx="13">
                  <c:v>14
MA</c:v>
                </c:pt>
                <c:pt idx="14">
                  <c:v>15
MI</c:v>
                </c:pt>
                <c:pt idx="15">
                  <c:v>16
J</c:v>
                </c:pt>
                <c:pt idx="16">
                  <c:v>17
V</c:v>
                </c:pt>
                <c:pt idx="17">
                  <c:v>18
S</c:v>
                </c:pt>
                <c:pt idx="18">
                  <c:v>19
D</c:v>
                </c:pt>
                <c:pt idx="19">
                  <c:v>20
L</c:v>
                </c:pt>
                <c:pt idx="20">
                  <c:v>21
MA</c:v>
                </c:pt>
                <c:pt idx="21">
                  <c:v>22
MI</c:v>
                </c:pt>
                <c:pt idx="22">
                  <c:v>23
J</c:v>
                </c:pt>
                <c:pt idx="23">
                  <c:v>24
V</c:v>
                </c:pt>
                <c:pt idx="24">
                  <c:v>25
S</c:v>
                </c:pt>
                <c:pt idx="25">
                  <c:v>26
D</c:v>
                </c:pt>
                <c:pt idx="26">
                  <c:v>27
L</c:v>
                </c:pt>
                <c:pt idx="27">
                  <c:v>28
MA</c:v>
                </c:pt>
                <c:pt idx="28">
                  <c:v>29
MI</c:v>
                </c:pt>
                <c:pt idx="29">
                  <c:v>30
J</c:v>
                </c:pt>
              </c:strCache>
            </c:strRef>
          </c:cat>
          <c:val>
            <c:numRef>
              <c:f>'MENSUAL JUNIO'!$K$53:$K$82</c:f>
              <c:numCache>
                <c:formatCode>General</c:formatCode>
                <c:ptCount val="30"/>
                <c:pt idx="0">
                  <c:v>20</c:v>
                </c:pt>
                <c:pt idx="1">
                  <c:v>28</c:v>
                </c:pt>
                <c:pt idx="2">
                  <c:v>15</c:v>
                </c:pt>
                <c:pt idx="3">
                  <c:v>18</c:v>
                </c:pt>
                <c:pt idx="4">
                  <c:v>25</c:v>
                </c:pt>
                <c:pt idx="5">
                  <c:v>18</c:v>
                </c:pt>
                <c:pt idx="6">
                  <c:v>33</c:v>
                </c:pt>
                <c:pt idx="7">
                  <c:v>21</c:v>
                </c:pt>
                <c:pt idx="8">
                  <c:v>16</c:v>
                </c:pt>
                <c:pt idx="9">
                  <c:v>15</c:v>
                </c:pt>
                <c:pt idx="10">
                  <c:v>9</c:v>
                </c:pt>
                <c:pt idx="11">
                  <c:v>19</c:v>
                </c:pt>
                <c:pt idx="12">
                  <c:v>23</c:v>
                </c:pt>
                <c:pt idx="13">
                  <c:v>33</c:v>
                </c:pt>
                <c:pt idx="14">
                  <c:v>22</c:v>
                </c:pt>
                <c:pt idx="15">
                  <c:v>19</c:v>
                </c:pt>
                <c:pt idx="16">
                  <c:v>26</c:v>
                </c:pt>
                <c:pt idx="17">
                  <c:v>17</c:v>
                </c:pt>
                <c:pt idx="18">
                  <c:v>24</c:v>
                </c:pt>
                <c:pt idx="19">
                  <c:v>28</c:v>
                </c:pt>
                <c:pt idx="20">
                  <c:v>20</c:v>
                </c:pt>
                <c:pt idx="21">
                  <c:v>22</c:v>
                </c:pt>
                <c:pt idx="22">
                  <c:v>24</c:v>
                </c:pt>
                <c:pt idx="23">
                  <c:v>19</c:v>
                </c:pt>
                <c:pt idx="24">
                  <c:v>27</c:v>
                </c:pt>
                <c:pt idx="25">
                  <c:v>17</c:v>
                </c:pt>
                <c:pt idx="26">
                  <c:v>24</c:v>
                </c:pt>
                <c:pt idx="27">
                  <c:v>15</c:v>
                </c:pt>
                <c:pt idx="28">
                  <c:v>18</c:v>
                </c:pt>
                <c:pt idx="29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78-4E61-8BC8-62D8C89F7975}"/>
            </c:ext>
          </c:extLst>
        </c:ser>
        <c:ser>
          <c:idx val="1"/>
          <c:order val="1"/>
          <c:tx>
            <c:strRef>
              <c:f>'MENSUAL JUNIO'!$L$52</c:f>
              <c:strCache>
                <c:ptCount val="1"/>
                <c:pt idx="0">
                  <c:v>Incidentes de conocimiento Telmujer 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JUNIO'!$H$53:$H$82</c:f>
              <c:strCache>
                <c:ptCount val="30"/>
                <c:pt idx="0">
                  <c:v>01
MI</c:v>
                </c:pt>
                <c:pt idx="1">
                  <c:v>02
J</c:v>
                </c:pt>
                <c:pt idx="2">
                  <c:v>03
V</c:v>
                </c:pt>
                <c:pt idx="3">
                  <c:v>04
S</c:v>
                </c:pt>
                <c:pt idx="4">
                  <c:v>05
D</c:v>
                </c:pt>
                <c:pt idx="5">
                  <c:v>06
L</c:v>
                </c:pt>
                <c:pt idx="6">
                  <c:v>07
MA</c:v>
                </c:pt>
                <c:pt idx="7">
                  <c:v>08
MI</c:v>
                </c:pt>
                <c:pt idx="8">
                  <c:v>09
J</c:v>
                </c:pt>
                <c:pt idx="9">
                  <c:v>10
V</c:v>
                </c:pt>
                <c:pt idx="10">
                  <c:v>11
S</c:v>
                </c:pt>
                <c:pt idx="11">
                  <c:v>12
D</c:v>
                </c:pt>
                <c:pt idx="12">
                  <c:v>13
L</c:v>
                </c:pt>
                <c:pt idx="13">
                  <c:v>14
MA</c:v>
                </c:pt>
                <c:pt idx="14">
                  <c:v>15
MI</c:v>
                </c:pt>
                <c:pt idx="15">
                  <c:v>16
J</c:v>
                </c:pt>
                <c:pt idx="16">
                  <c:v>17
V</c:v>
                </c:pt>
                <c:pt idx="17">
                  <c:v>18
S</c:v>
                </c:pt>
                <c:pt idx="18">
                  <c:v>19
D</c:v>
                </c:pt>
                <c:pt idx="19">
                  <c:v>20
L</c:v>
                </c:pt>
                <c:pt idx="20">
                  <c:v>21
MA</c:v>
                </c:pt>
                <c:pt idx="21">
                  <c:v>22
MI</c:v>
                </c:pt>
                <c:pt idx="22">
                  <c:v>23
J</c:v>
                </c:pt>
                <c:pt idx="23">
                  <c:v>24
V</c:v>
                </c:pt>
                <c:pt idx="24">
                  <c:v>25
S</c:v>
                </c:pt>
                <c:pt idx="25">
                  <c:v>26
D</c:v>
                </c:pt>
                <c:pt idx="26">
                  <c:v>27
L</c:v>
                </c:pt>
                <c:pt idx="27">
                  <c:v>28
MA</c:v>
                </c:pt>
                <c:pt idx="28">
                  <c:v>29
MI</c:v>
                </c:pt>
                <c:pt idx="29">
                  <c:v>30
J</c:v>
                </c:pt>
              </c:strCache>
            </c:strRef>
          </c:cat>
          <c:val>
            <c:numRef>
              <c:f>'MENSUAL JUNIO'!$L$53:$L$82</c:f>
              <c:numCache>
                <c:formatCode>General</c:formatCode>
                <c:ptCount val="30"/>
                <c:pt idx="0">
                  <c:v>55</c:v>
                </c:pt>
                <c:pt idx="1">
                  <c:v>65</c:v>
                </c:pt>
                <c:pt idx="2">
                  <c:v>58</c:v>
                </c:pt>
                <c:pt idx="3">
                  <c:v>90</c:v>
                </c:pt>
                <c:pt idx="4">
                  <c:v>148</c:v>
                </c:pt>
                <c:pt idx="5">
                  <c:v>117</c:v>
                </c:pt>
                <c:pt idx="6">
                  <c:v>76</c:v>
                </c:pt>
                <c:pt idx="7">
                  <c:v>80</c:v>
                </c:pt>
                <c:pt idx="8">
                  <c:v>65</c:v>
                </c:pt>
                <c:pt idx="9">
                  <c:v>85</c:v>
                </c:pt>
                <c:pt idx="10">
                  <c:v>99</c:v>
                </c:pt>
                <c:pt idx="11">
                  <c:v>148</c:v>
                </c:pt>
                <c:pt idx="12">
                  <c:v>109</c:v>
                </c:pt>
                <c:pt idx="13">
                  <c:v>62</c:v>
                </c:pt>
                <c:pt idx="14">
                  <c:v>65</c:v>
                </c:pt>
                <c:pt idx="15">
                  <c:v>57</c:v>
                </c:pt>
                <c:pt idx="16">
                  <c:v>88</c:v>
                </c:pt>
                <c:pt idx="17">
                  <c:v>88</c:v>
                </c:pt>
                <c:pt idx="18">
                  <c:v>119</c:v>
                </c:pt>
                <c:pt idx="19">
                  <c:v>101</c:v>
                </c:pt>
                <c:pt idx="20">
                  <c:v>68</c:v>
                </c:pt>
                <c:pt idx="21">
                  <c:v>61</c:v>
                </c:pt>
                <c:pt idx="22">
                  <c:v>57</c:v>
                </c:pt>
                <c:pt idx="23">
                  <c:v>76</c:v>
                </c:pt>
                <c:pt idx="24">
                  <c:v>87</c:v>
                </c:pt>
                <c:pt idx="25">
                  <c:v>134</c:v>
                </c:pt>
                <c:pt idx="26">
                  <c:v>139</c:v>
                </c:pt>
                <c:pt idx="27">
                  <c:v>71</c:v>
                </c:pt>
                <c:pt idx="28">
                  <c:v>73</c:v>
                </c:pt>
                <c:pt idx="29">
                  <c:v>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78-4E61-8BC8-62D8C89F797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0772480"/>
        <c:axId val="102475328"/>
      </c:lineChart>
      <c:catAx>
        <c:axId val="170772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02475328"/>
        <c:crosses val="autoZero"/>
        <c:auto val="1"/>
        <c:lblAlgn val="ctr"/>
        <c:lblOffset val="100"/>
        <c:noMultiLvlLbl val="0"/>
      </c:catAx>
      <c:valAx>
        <c:axId val="10247532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r>
                  <a:rPr lang="es-MX" sz="2000">
                    <a:latin typeface="Adelle Sans Light" panose="02000503000000020004" pitchFamily="50" charset="0"/>
                  </a:rPr>
                  <a:t>Atenciones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elle Sans Light" panose="02000503000000020004" pitchFamily="50" charset="0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crossAx val="170772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r>
              <a:rPr lang="es-MX" sz="2400">
                <a:latin typeface="Adelle Sans Light" panose="02000503000000020004" pitchFamily="50" charset="0"/>
              </a:rPr>
              <a:t>Servicios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'MAPAS DE CALOR'!$AJ$2</c:f>
              <c:strCache>
                <c:ptCount val="1"/>
                <c:pt idx="0">
                  <c:v>Asesoría Telmujer</c:v>
                </c:pt>
              </c:strCache>
            </c:strRef>
          </c:tx>
          <c:spPr>
            <a:solidFill>
              <a:srgbClr val="E9E5E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'MAPAS DE CALOR'!$AG$3:$AG$9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'MAPAS DE CALOR'!$AJ$3:$AJ$9</c:f>
              <c:numCache>
                <c:formatCode>General</c:formatCode>
                <c:ptCount val="7"/>
                <c:pt idx="0">
                  <c:v>85</c:v>
                </c:pt>
                <c:pt idx="1">
                  <c:v>71</c:v>
                </c:pt>
                <c:pt idx="2">
                  <c:v>75</c:v>
                </c:pt>
                <c:pt idx="3">
                  <c:v>110</c:v>
                </c:pt>
                <c:pt idx="4">
                  <c:v>103</c:v>
                </c:pt>
                <c:pt idx="5">
                  <c:v>101</c:v>
                </c:pt>
                <c:pt idx="6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31-4DB8-ABE2-61A602E97912}"/>
            </c:ext>
          </c:extLst>
        </c:ser>
        <c:ser>
          <c:idx val="1"/>
          <c:order val="1"/>
          <c:tx>
            <c:strRef>
              <c:f>'MAPAS DE CALOR'!$AK$2</c:f>
              <c:strCache>
                <c:ptCount val="1"/>
                <c:pt idx="0">
                  <c:v>Incidentes de conocimiento Telmujer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'MAPAS DE CALOR'!$AG$3:$AG$9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'MAPAS DE CALOR'!$AK$3:$AK$9</c:f>
              <c:numCache>
                <c:formatCode>General</c:formatCode>
                <c:ptCount val="7"/>
                <c:pt idx="0">
                  <c:v>549</c:v>
                </c:pt>
                <c:pt idx="1">
                  <c:v>364</c:v>
                </c:pt>
                <c:pt idx="2">
                  <c:v>307</c:v>
                </c:pt>
                <c:pt idx="3">
                  <c:v>326</c:v>
                </c:pt>
                <c:pt idx="4">
                  <c:v>334</c:v>
                </c:pt>
                <c:pt idx="5">
                  <c:v>277</c:v>
                </c:pt>
                <c:pt idx="6">
                  <c:v>466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31-4DB8-ABE2-61A602E97912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100"/>
        <c:axId val="506549456"/>
        <c:axId val="552974320"/>
      </c:barChart>
      <c:catAx>
        <c:axId val="506549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52974320"/>
        <c:crosses val="autoZero"/>
        <c:auto val="1"/>
        <c:lblAlgn val="ctr"/>
        <c:lblOffset val="100"/>
        <c:noMultiLvlLbl val="0"/>
      </c:catAx>
      <c:valAx>
        <c:axId val="55297432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06549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837401574803151"/>
          <c:y val="0.88483741615631384"/>
          <c:w val="0.80303893263342097"/>
          <c:h val="7.47338874307378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'MENSUAL JUNIO'!$H$53</c:f>
              <c:strCache>
                <c:ptCount val="1"/>
                <c:pt idx="0">
                  <c:v>Semana  1
01 al 05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JUNIO'!$AE$52:$AG$52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de primera vez y subsecuente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'MENSUAL JUNIO'!$AE$53:$AG$53</c:f>
              <c:numCache>
                <c:formatCode>General</c:formatCode>
                <c:ptCount val="3"/>
                <c:pt idx="0">
                  <c:v>12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A6-4698-9D00-9730EB10D5DC}"/>
            </c:ext>
          </c:extLst>
        </c:ser>
        <c:ser>
          <c:idx val="1"/>
          <c:order val="1"/>
          <c:tx>
            <c:strRef>
              <c:f>'MENSUAL JUNIO'!$H$54</c:f>
              <c:strCache>
                <c:ptCount val="1"/>
                <c:pt idx="0">
                  <c:v>Semana 2
06 al 12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JUNIO'!$AE$52:$AG$52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de primera vez y subsecuente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'MENSUAL JUNIO'!$AE$54:$AG$54</c:f>
              <c:numCache>
                <c:formatCode>General</c:formatCode>
                <c:ptCount val="3"/>
                <c:pt idx="0">
                  <c:v>27</c:v>
                </c:pt>
                <c:pt idx="1">
                  <c:v>10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A6-4698-9D00-9730EB10D5DC}"/>
            </c:ext>
          </c:extLst>
        </c:ser>
        <c:ser>
          <c:idx val="2"/>
          <c:order val="2"/>
          <c:tx>
            <c:strRef>
              <c:f>'MENSUAL JUNIO'!$H$55</c:f>
              <c:strCache>
                <c:ptCount val="1"/>
                <c:pt idx="0">
                  <c:v>Semana 3
13 al 19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JUNIO'!$AE$52:$AG$52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de primera vez y subsecuente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'MENSUAL JUNIO'!$AE$55:$AG$55</c:f>
              <c:numCache>
                <c:formatCode>General</c:formatCode>
                <c:ptCount val="3"/>
                <c:pt idx="0">
                  <c:v>32</c:v>
                </c:pt>
                <c:pt idx="1">
                  <c:v>8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A6-4698-9D00-9730EB10D5DC}"/>
            </c:ext>
          </c:extLst>
        </c:ser>
        <c:ser>
          <c:idx val="3"/>
          <c:order val="3"/>
          <c:tx>
            <c:strRef>
              <c:f>'MENSUAL JUNIO'!$H$56</c:f>
              <c:strCache>
                <c:ptCount val="1"/>
                <c:pt idx="0">
                  <c:v>Semana 4
20 al 26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JUNIO'!$AE$52:$AG$52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de primera vez y subsecuente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'MENSUAL JUNIO'!$AE$56:$AG$56</c:f>
              <c:numCache>
                <c:formatCode>General</c:formatCode>
                <c:ptCount val="3"/>
                <c:pt idx="0">
                  <c:v>33</c:v>
                </c:pt>
                <c:pt idx="1">
                  <c:v>19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2A6-4698-9D00-9730EB10D5DC}"/>
            </c:ext>
          </c:extLst>
        </c:ser>
        <c:ser>
          <c:idx val="4"/>
          <c:order val="4"/>
          <c:tx>
            <c:strRef>
              <c:f>'MENSUAL JUNIO'!$H$57</c:f>
              <c:strCache>
                <c:ptCount val="1"/>
                <c:pt idx="0">
                  <c:v>Semana 5
27 al 30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JUNIO'!$AE$52:$AG$52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de primera vez y subsecuente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'MENSUAL JUNIO'!$AE$57:$AG$57</c:f>
              <c:numCache>
                <c:formatCode>General</c:formatCode>
                <c:ptCount val="3"/>
                <c:pt idx="0">
                  <c:v>29</c:v>
                </c:pt>
                <c:pt idx="1">
                  <c:v>7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2A6-4698-9D00-9730EB10D5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5338320"/>
        <c:axId val="520660160"/>
      </c:barChart>
      <c:catAx>
        <c:axId val="41533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20660160"/>
        <c:crosses val="autoZero"/>
        <c:auto val="1"/>
        <c:lblAlgn val="ctr"/>
        <c:lblOffset val="100"/>
        <c:noMultiLvlLbl val="0"/>
      </c:catAx>
      <c:valAx>
        <c:axId val="52066016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15338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'MENSUAL JUNIO'!$M$61</c:f>
              <c:strCache>
                <c:ptCount val="1"/>
                <c:pt idx="0">
                  <c:v>   Atenciones psicológicas y jurídicas en Refugio </c:v>
                </c:pt>
              </c:strCache>
            </c:strRef>
          </c:tx>
          <c:spPr>
            <a:ln w="12700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JUNIO'!$H$62:$H$91</c:f>
              <c:strCache>
                <c:ptCount val="30"/>
                <c:pt idx="0">
                  <c:v>01
MI</c:v>
                </c:pt>
                <c:pt idx="1">
                  <c:v>02
J</c:v>
                </c:pt>
                <c:pt idx="2">
                  <c:v>03
V</c:v>
                </c:pt>
                <c:pt idx="3">
                  <c:v>04
S</c:v>
                </c:pt>
                <c:pt idx="4">
                  <c:v>05
D</c:v>
                </c:pt>
                <c:pt idx="5">
                  <c:v>06
L</c:v>
                </c:pt>
                <c:pt idx="6">
                  <c:v>07
MA</c:v>
                </c:pt>
                <c:pt idx="7">
                  <c:v>08
MI</c:v>
                </c:pt>
                <c:pt idx="8">
                  <c:v>09
J</c:v>
                </c:pt>
                <c:pt idx="9">
                  <c:v>10
V</c:v>
                </c:pt>
                <c:pt idx="10">
                  <c:v>11
S</c:v>
                </c:pt>
                <c:pt idx="11">
                  <c:v>12
D</c:v>
                </c:pt>
                <c:pt idx="12">
                  <c:v>13
L</c:v>
                </c:pt>
                <c:pt idx="13">
                  <c:v>14
MA</c:v>
                </c:pt>
                <c:pt idx="14">
                  <c:v>15
MI</c:v>
                </c:pt>
                <c:pt idx="15">
                  <c:v>16
J</c:v>
                </c:pt>
                <c:pt idx="16">
                  <c:v>17
V</c:v>
                </c:pt>
                <c:pt idx="17">
                  <c:v>18
S</c:v>
                </c:pt>
                <c:pt idx="18">
                  <c:v>19
D</c:v>
                </c:pt>
                <c:pt idx="19">
                  <c:v>20
L</c:v>
                </c:pt>
                <c:pt idx="20">
                  <c:v>21
MA</c:v>
                </c:pt>
                <c:pt idx="21">
                  <c:v>22
MI</c:v>
                </c:pt>
                <c:pt idx="22">
                  <c:v>23
J</c:v>
                </c:pt>
                <c:pt idx="23">
                  <c:v>24
V</c:v>
                </c:pt>
                <c:pt idx="24">
                  <c:v>25
S</c:v>
                </c:pt>
                <c:pt idx="25">
                  <c:v>26
D</c:v>
                </c:pt>
                <c:pt idx="26">
                  <c:v>27
L</c:v>
                </c:pt>
                <c:pt idx="27">
                  <c:v>28
MA</c:v>
                </c:pt>
                <c:pt idx="28">
                  <c:v>29
MI</c:v>
                </c:pt>
                <c:pt idx="29">
                  <c:v>30
J</c:v>
                </c:pt>
              </c:strCache>
            </c:strRef>
          </c:cat>
          <c:val>
            <c:numRef>
              <c:f>'MENSUAL JUNIO'!$M$62:$M$91</c:f>
              <c:numCache>
                <c:formatCode>General</c:formatCode>
                <c:ptCount val="30"/>
                <c:pt idx="0">
                  <c:v>0</c:v>
                </c:pt>
                <c:pt idx="1">
                  <c:v>8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6</c:v>
                </c:pt>
                <c:pt idx="7">
                  <c:v>3</c:v>
                </c:pt>
                <c:pt idx="8">
                  <c:v>4</c:v>
                </c:pt>
                <c:pt idx="9">
                  <c:v>4</c:v>
                </c:pt>
                <c:pt idx="10">
                  <c:v>0</c:v>
                </c:pt>
                <c:pt idx="11">
                  <c:v>0</c:v>
                </c:pt>
                <c:pt idx="12">
                  <c:v>3</c:v>
                </c:pt>
                <c:pt idx="13">
                  <c:v>4</c:v>
                </c:pt>
                <c:pt idx="14">
                  <c:v>7</c:v>
                </c:pt>
                <c:pt idx="15">
                  <c:v>11</c:v>
                </c:pt>
                <c:pt idx="16">
                  <c:v>7</c:v>
                </c:pt>
                <c:pt idx="17">
                  <c:v>0</c:v>
                </c:pt>
                <c:pt idx="18">
                  <c:v>0</c:v>
                </c:pt>
                <c:pt idx="19">
                  <c:v>4</c:v>
                </c:pt>
                <c:pt idx="20">
                  <c:v>3</c:v>
                </c:pt>
                <c:pt idx="21">
                  <c:v>9</c:v>
                </c:pt>
                <c:pt idx="22">
                  <c:v>6</c:v>
                </c:pt>
                <c:pt idx="23">
                  <c:v>11</c:v>
                </c:pt>
                <c:pt idx="24">
                  <c:v>0</c:v>
                </c:pt>
                <c:pt idx="25">
                  <c:v>0</c:v>
                </c:pt>
                <c:pt idx="26">
                  <c:v>14</c:v>
                </c:pt>
                <c:pt idx="27">
                  <c:v>5</c:v>
                </c:pt>
                <c:pt idx="28">
                  <c:v>7</c:v>
                </c:pt>
                <c:pt idx="29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5A-4BB6-9632-D42D4ADB26CF}"/>
            </c:ext>
          </c:extLst>
        </c:ser>
        <c:ser>
          <c:idx val="1"/>
          <c:order val="1"/>
          <c:tx>
            <c:strRef>
              <c:f>'MENSUAL JUNIO'!$N$61</c:f>
              <c:strCache>
                <c:ptCount val="1"/>
                <c:pt idx="0">
                  <c:v>Atención psicológica de primera vez y subsecuente a niñas, niños y adolescentes en Refugio </c:v>
                </c:pt>
              </c:strCache>
            </c:strRef>
          </c:tx>
          <c:spPr>
            <a:ln w="2222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JUNIO'!$H$62:$H$91</c:f>
              <c:strCache>
                <c:ptCount val="30"/>
                <c:pt idx="0">
                  <c:v>01
MI</c:v>
                </c:pt>
                <c:pt idx="1">
                  <c:v>02
J</c:v>
                </c:pt>
                <c:pt idx="2">
                  <c:v>03
V</c:v>
                </c:pt>
                <c:pt idx="3">
                  <c:v>04
S</c:v>
                </c:pt>
                <c:pt idx="4">
                  <c:v>05
D</c:v>
                </c:pt>
                <c:pt idx="5">
                  <c:v>06
L</c:v>
                </c:pt>
                <c:pt idx="6">
                  <c:v>07
MA</c:v>
                </c:pt>
                <c:pt idx="7">
                  <c:v>08
MI</c:v>
                </c:pt>
                <c:pt idx="8">
                  <c:v>09
J</c:v>
                </c:pt>
                <c:pt idx="9">
                  <c:v>10
V</c:v>
                </c:pt>
                <c:pt idx="10">
                  <c:v>11
S</c:v>
                </c:pt>
                <c:pt idx="11">
                  <c:v>12
D</c:v>
                </c:pt>
                <c:pt idx="12">
                  <c:v>13
L</c:v>
                </c:pt>
                <c:pt idx="13">
                  <c:v>14
MA</c:v>
                </c:pt>
                <c:pt idx="14">
                  <c:v>15
MI</c:v>
                </c:pt>
                <c:pt idx="15">
                  <c:v>16
J</c:v>
                </c:pt>
                <c:pt idx="16">
                  <c:v>17
V</c:v>
                </c:pt>
                <c:pt idx="17">
                  <c:v>18
S</c:v>
                </c:pt>
                <c:pt idx="18">
                  <c:v>19
D</c:v>
                </c:pt>
                <c:pt idx="19">
                  <c:v>20
L</c:v>
                </c:pt>
                <c:pt idx="20">
                  <c:v>21
MA</c:v>
                </c:pt>
                <c:pt idx="21">
                  <c:v>22
MI</c:v>
                </c:pt>
                <c:pt idx="22">
                  <c:v>23
J</c:v>
                </c:pt>
                <c:pt idx="23">
                  <c:v>24
V</c:v>
                </c:pt>
                <c:pt idx="24">
                  <c:v>25
S</c:v>
                </c:pt>
                <c:pt idx="25">
                  <c:v>26
D</c:v>
                </c:pt>
                <c:pt idx="26">
                  <c:v>27
L</c:v>
                </c:pt>
                <c:pt idx="27">
                  <c:v>28
MA</c:v>
                </c:pt>
                <c:pt idx="28">
                  <c:v>29
MI</c:v>
                </c:pt>
                <c:pt idx="29">
                  <c:v>30
J</c:v>
                </c:pt>
              </c:strCache>
            </c:strRef>
          </c:cat>
          <c:val>
            <c:numRef>
              <c:f>'MENSUAL JUNIO'!$N$62:$N$91</c:f>
              <c:numCache>
                <c:formatCode>General</c:formatCode>
                <c:ptCount val="30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4</c:v>
                </c:pt>
                <c:pt idx="14">
                  <c:v>2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2</c:v>
                </c:pt>
                <c:pt idx="20">
                  <c:v>5</c:v>
                </c:pt>
                <c:pt idx="21">
                  <c:v>0</c:v>
                </c:pt>
                <c:pt idx="22">
                  <c:v>5</c:v>
                </c:pt>
                <c:pt idx="23">
                  <c:v>7</c:v>
                </c:pt>
                <c:pt idx="24">
                  <c:v>0</c:v>
                </c:pt>
                <c:pt idx="25">
                  <c:v>0</c:v>
                </c:pt>
                <c:pt idx="26">
                  <c:v>3</c:v>
                </c:pt>
                <c:pt idx="27">
                  <c:v>1</c:v>
                </c:pt>
                <c:pt idx="28">
                  <c:v>3</c:v>
                </c:pt>
                <c:pt idx="2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5A-4BB6-9632-D42D4ADB26CF}"/>
            </c:ext>
          </c:extLst>
        </c:ser>
        <c:ser>
          <c:idx val="2"/>
          <c:order val="2"/>
          <c:tx>
            <c:strRef>
              <c:f>'MENSUAL JUNIO'!$O$61</c:f>
              <c:strCache>
                <c:ptCount val="1"/>
                <c:pt idx="0">
                  <c:v>Ingresos al Refugio 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JUNIO'!$H$62:$H$91</c:f>
              <c:strCache>
                <c:ptCount val="30"/>
                <c:pt idx="0">
                  <c:v>01
MI</c:v>
                </c:pt>
                <c:pt idx="1">
                  <c:v>02
J</c:v>
                </c:pt>
                <c:pt idx="2">
                  <c:v>03
V</c:v>
                </c:pt>
                <c:pt idx="3">
                  <c:v>04
S</c:v>
                </c:pt>
                <c:pt idx="4">
                  <c:v>05
D</c:v>
                </c:pt>
                <c:pt idx="5">
                  <c:v>06
L</c:v>
                </c:pt>
                <c:pt idx="6">
                  <c:v>07
MA</c:v>
                </c:pt>
                <c:pt idx="7">
                  <c:v>08
MI</c:v>
                </c:pt>
                <c:pt idx="8">
                  <c:v>09
J</c:v>
                </c:pt>
                <c:pt idx="9">
                  <c:v>10
V</c:v>
                </c:pt>
                <c:pt idx="10">
                  <c:v>11
S</c:v>
                </c:pt>
                <c:pt idx="11">
                  <c:v>12
D</c:v>
                </c:pt>
                <c:pt idx="12">
                  <c:v>13
L</c:v>
                </c:pt>
                <c:pt idx="13">
                  <c:v>14
MA</c:v>
                </c:pt>
                <c:pt idx="14">
                  <c:v>15
MI</c:v>
                </c:pt>
                <c:pt idx="15">
                  <c:v>16
J</c:v>
                </c:pt>
                <c:pt idx="16">
                  <c:v>17
V</c:v>
                </c:pt>
                <c:pt idx="17">
                  <c:v>18
S</c:v>
                </c:pt>
                <c:pt idx="18">
                  <c:v>19
D</c:v>
                </c:pt>
                <c:pt idx="19">
                  <c:v>20
L</c:v>
                </c:pt>
                <c:pt idx="20">
                  <c:v>21
MA</c:v>
                </c:pt>
                <c:pt idx="21">
                  <c:v>22
MI</c:v>
                </c:pt>
                <c:pt idx="22">
                  <c:v>23
J</c:v>
                </c:pt>
                <c:pt idx="23">
                  <c:v>24
V</c:v>
                </c:pt>
                <c:pt idx="24">
                  <c:v>25
S</c:v>
                </c:pt>
                <c:pt idx="25">
                  <c:v>26
D</c:v>
                </c:pt>
                <c:pt idx="26">
                  <c:v>27
L</c:v>
                </c:pt>
                <c:pt idx="27">
                  <c:v>28
MA</c:v>
                </c:pt>
                <c:pt idx="28">
                  <c:v>29
MI</c:v>
                </c:pt>
                <c:pt idx="29">
                  <c:v>30
J</c:v>
                </c:pt>
              </c:strCache>
            </c:strRef>
          </c:cat>
          <c:val>
            <c:numRef>
              <c:f>'MENSUAL JUNIO'!$O$62:$O$91</c:f>
              <c:numCache>
                <c:formatCode>General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2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5A-4BB6-9632-D42D4ADB26C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15351920"/>
        <c:axId val="418915376"/>
      </c:lineChart>
      <c:catAx>
        <c:axId val="415351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18915376"/>
        <c:crosses val="autoZero"/>
        <c:auto val="1"/>
        <c:lblAlgn val="ctr"/>
        <c:lblOffset val="100"/>
        <c:noMultiLvlLbl val="0"/>
      </c:catAx>
      <c:valAx>
        <c:axId val="41891537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r>
                  <a:rPr lang="es-MX" sz="2000">
                    <a:latin typeface="Adelle Sans Light" panose="02000503000000020004" pitchFamily="50" charset="0"/>
                  </a:rPr>
                  <a:t>Atenciones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elle Sans Light" panose="02000503000000020004" pitchFamily="50" charset="0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crossAx val="415351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7790904636268293E-2"/>
          <c:y val="0.87763269424952906"/>
          <c:w val="0.95176179466907718"/>
          <c:h val="0.114218254687148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r>
              <a:rPr lang="es-MX" sz="2400">
                <a:latin typeface="Adelle Sans Light" panose="02000503000000020004" pitchFamily="50" charset="0"/>
              </a:rPr>
              <a:t>Atenciones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'MAPAS DE CALOR'!$AL$2</c:f>
              <c:strCache>
                <c:ptCount val="1"/>
                <c:pt idx="0">
                  <c:v>Atenciones psicológicas y jurídicas en Refugio</c:v>
                </c:pt>
              </c:strCache>
            </c:strRef>
          </c:tx>
          <c:spPr>
            <a:solidFill>
              <a:srgbClr val="E9E5E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'MAPAS DE CALOR'!$AG$3:$AG$9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'MAPAS DE CALOR'!$AL$3:$AL$9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26</c:v>
                </c:pt>
                <c:pt idx="3">
                  <c:v>32</c:v>
                </c:pt>
                <c:pt idx="4">
                  <c:v>26</c:v>
                </c:pt>
                <c:pt idx="5">
                  <c:v>18</c:v>
                </c:pt>
                <c:pt idx="6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BB-411F-9825-1E3A2AE23A80}"/>
            </c:ext>
          </c:extLst>
        </c:ser>
        <c:ser>
          <c:idx val="1"/>
          <c:order val="1"/>
          <c:tx>
            <c:strRef>
              <c:f>'MAPAS DE CALOR'!$AM$2</c:f>
              <c:strCache>
                <c:ptCount val="1"/>
                <c:pt idx="0">
                  <c:v>Atencion psicológica de primera vez y subsecuentes a NNyA en Refugio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'MAPAS DE CALOR'!$AG$3:$AG$9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'MAPAS DE CALOR'!$AM$3:$AM$9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10</c:v>
                </c:pt>
                <c:pt idx="3">
                  <c:v>7</c:v>
                </c:pt>
                <c:pt idx="4">
                  <c:v>8</c:v>
                </c:pt>
                <c:pt idx="5">
                  <c:v>14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BB-411F-9825-1E3A2AE23A80}"/>
            </c:ext>
          </c:extLst>
        </c:ser>
        <c:ser>
          <c:idx val="2"/>
          <c:order val="2"/>
          <c:tx>
            <c:strRef>
              <c:f>'MAPAS DE CALOR'!$AN$2</c:f>
              <c:strCache>
                <c:ptCount val="1"/>
                <c:pt idx="0">
                  <c:v>Ingresos al Refugio</c:v>
                </c:pt>
              </c:strCache>
            </c:strRef>
          </c:tx>
          <c:spPr>
            <a:solidFill>
              <a:srgbClr val="BFB4C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'MAPAS DE CALOR'!$AG$3:$AG$9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'MAPAS DE CALOR'!$AN$3:$AN$9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BB-411F-9825-1E3A2AE23A80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100"/>
        <c:axId val="423162320"/>
        <c:axId val="552966000"/>
      </c:barChart>
      <c:catAx>
        <c:axId val="423162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52966000"/>
        <c:crosses val="autoZero"/>
        <c:auto val="1"/>
        <c:lblAlgn val="ctr"/>
        <c:lblOffset val="100"/>
        <c:noMultiLvlLbl val="0"/>
      </c:catAx>
      <c:valAx>
        <c:axId val="55296600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23162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JUNIO'!$S$65:$S$69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'MENSUAL JUNIO'!$T$65:$T$69</c:f>
              <c:numCache>
                <c:formatCode>General</c:formatCode>
                <c:ptCount val="5"/>
                <c:pt idx="0">
                  <c:v>992</c:v>
                </c:pt>
                <c:pt idx="1">
                  <c:v>197</c:v>
                </c:pt>
                <c:pt idx="2">
                  <c:v>1536</c:v>
                </c:pt>
                <c:pt idx="3">
                  <c:v>3261</c:v>
                </c:pt>
                <c:pt idx="4">
                  <c:v>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87-4B78-8D2B-A69E2BB1216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15342720"/>
        <c:axId val="530453472"/>
      </c:barChart>
      <c:catAx>
        <c:axId val="4153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30453472"/>
        <c:crosses val="autoZero"/>
        <c:auto val="1"/>
        <c:lblAlgn val="ctr"/>
        <c:lblOffset val="100"/>
        <c:noMultiLvlLbl val="0"/>
      </c:catAx>
      <c:valAx>
        <c:axId val="530453472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153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'MENSUAL JUNIO'!$H$44</c:f>
              <c:strCache>
                <c:ptCount val="1"/>
                <c:pt idx="0">
                  <c:v>Semana  1
01 al 05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JUNIO'!$I$43:$O$43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 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 </c:v>
                </c:pt>
              </c:strCache>
            </c:strRef>
          </c:cat>
          <c:val>
            <c:numRef>
              <c:f>'MENSUAL JUNIO'!$I$44:$O$44</c:f>
              <c:numCache>
                <c:formatCode>General</c:formatCode>
                <c:ptCount val="7"/>
                <c:pt idx="0">
                  <c:v>9</c:v>
                </c:pt>
                <c:pt idx="1">
                  <c:v>1</c:v>
                </c:pt>
                <c:pt idx="2">
                  <c:v>53</c:v>
                </c:pt>
                <c:pt idx="3">
                  <c:v>34</c:v>
                </c:pt>
                <c:pt idx="4">
                  <c:v>12</c:v>
                </c:pt>
                <c:pt idx="5">
                  <c:v>0</c:v>
                </c:pt>
                <c:pt idx="6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53-49E5-91A4-E5C123AF290F}"/>
            </c:ext>
          </c:extLst>
        </c:ser>
        <c:ser>
          <c:idx val="1"/>
          <c:order val="1"/>
          <c:tx>
            <c:strRef>
              <c:f>'MENSUAL JUNIO'!$H$45</c:f>
              <c:strCache>
                <c:ptCount val="1"/>
                <c:pt idx="0">
                  <c:v>Semana 2
06 al 12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JUNIO'!$I$43:$O$43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 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 </c:v>
                </c:pt>
              </c:strCache>
            </c:strRef>
          </c:cat>
          <c:val>
            <c:numRef>
              <c:f>'MENSUAL JUNIO'!$I$45:$O$45</c:f>
              <c:numCache>
                <c:formatCode>General</c:formatCode>
                <c:ptCount val="7"/>
                <c:pt idx="0">
                  <c:v>24</c:v>
                </c:pt>
                <c:pt idx="1">
                  <c:v>2</c:v>
                </c:pt>
                <c:pt idx="2">
                  <c:v>80</c:v>
                </c:pt>
                <c:pt idx="3">
                  <c:v>55</c:v>
                </c:pt>
                <c:pt idx="4">
                  <c:v>27</c:v>
                </c:pt>
                <c:pt idx="5">
                  <c:v>0</c:v>
                </c:pt>
                <c:pt idx="6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53-49E5-91A4-E5C123AF290F}"/>
            </c:ext>
          </c:extLst>
        </c:ser>
        <c:ser>
          <c:idx val="2"/>
          <c:order val="2"/>
          <c:tx>
            <c:strRef>
              <c:f>'MENSUAL JUNIO'!$H$46</c:f>
              <c:strCache>
                <c:ptCount val="1"/>
                <c:pt idx="0">
                  <c:v>Semana 3
13 al 19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JUNIO'!$I$43:$O$43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 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 </c:v>
                </c:pt>
              </c:strCache>
            </c:strRef>
          </c:cat>
          <c:val>
            <c:numRef>
              <c:f>'MENSUAL JUNIO'!$I$46:$O$46</c:f>
              <c:numCache>
                <c:formatCode>General</c:formatCode>
                <c:ptCount val="7"/>
                <c:pt idx="0">
                  <c:v>29</c:v>
                </c:pt>
                <c:pt idx="1">
                  <c:v>1</c:v>
                </c:pt>
                <c:pt idx="2">
                  <c:v>92</c:v>
                </c:pt>
                <c:pt idx="3">
                  <c:v>44</c:v>
                </c:pt>
                <c:pt idx="4">
                  <c:v>20</c:v>
                </c:pt>
                <c:pt idx="5">
                  <c:v>0</c:v>
                </c:pt>
                <c:pt idx="6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653-49E5-91A4-E5C123AF290F}"/>
            </c:ext>
          </c:extLst>
        </c:ser>
        <c:ser>
          <c:idx val="3"/>
          <c:order val="3"/>
          <c:tx>
            <c:strRef>
              <c:f>'MENSUAL JUNIO'!$H$47</c:f>
              <c:strCache>
                <c:ptCount val="1"/>
                <c:pt idx="0">
                  <c:v>Semana 4
20 al 26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JUNIO'!$I$43:$O$43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 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 </c:v>
                </c:pt>
              </c:strCache>
            </c:strRef>
          </c:cat>
          <c:val>
            <c:numRef>
              <c:f>'MENSUAL JUNIO'!$I$47:$O$47</c:f>
              <c:numCache>
                <c:formatCode>General</c:formatCode>
                <c:ptCount val="7"/>
                <c:pt idx="0">
                  <c:v>17</c:v>
                </c:pt>
                <c:pt idx="1">
                  <c:v>2</c:v>
                </c:pt>
                <c:pt idx="2">
                  <c:v>66</c:v>
                </c:pt>
                <c:pt idx="3">
                  <c:v>86</c:v>
                </c:pt>
                <c:pt idx="4">
                  <c:v>28</c:v>
                </c:pt>
                <c:pt idx="5">
                  <c:v>2</c:v>
                </c:pt>
                <c:pt idx="6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653-49E5-91A4-E5C123AF290F}"/>
            </c:ext>
          </c:extLst>
        </c:ser>
        <c:ser>
          <c:idx val="4"/>
          <c:order val="4"/>
          <c:tx>
            <c:strRef>
              <c:f>'MENSUAL JUNIO'!$H$48</c:f>
              <c:strCache>
                <c:ptCount val="1"/>
                <c:pt idx="0">
                  <c:v>Semana 5
27 al 30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JUNIO'!$I$43:$O$43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 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 </c:v>
                </c:pt>
              </c:strCache>
            </c:strRef>
          </c:cat>
          <c:val>
            <c:numRef>
              <c:f>'MENSUAL JUNIO'!$I$48:$O$48</c:f>
              <c:numCache>
                <c:formatCode>General</c:formatCode>
                <c:ptCount val="7"/>
                <c:pt idx="0">
                  <c:v>16</c:v>
                </c:pt>
                <c:pt idx="1">
                  <c:v>1</c:v>
                </c:pt>
                <c:pt idx="2">
                  <c:v>42</c:v>
                </c:pt>
                <c:pt idx="3">
                  <c:v>19</c:v>
                </c:pt>
                <c:pt idx="4">
                  <c:v>29</c:v>
                </c:pt>
                <c:pt idx="5">
                  <c:v>1</c:v>
                </c:pt>
                <c:pt idx="6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53-49E5-91A4-E5C123AF290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19169760"/>
        <c:axId val="2119270512"/>
      </c:barChart>
      <c:catAx>
        <c:axId val="2119169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2119270512"/>
        <c:crosses val="autoZero"/>
        <c:auto val="1"/>
        <c:lblAlgn val="ctr"/>
        <c:lblOffset val="100"/>
        <c:noMultiLvlLbl val="0"/>
      </c:catAx>
      <c:valAx>
        <c:axId val="21192705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19169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E3DFE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E42-4786-B1AC-0EC67773A5DB}"/>
              </c:ext>
            </c:extLst>
          </c:dPt>
          <c:dPt>
            <c:idx val="1"/>
            <c:bubble3D val="0"/>
            <c:spPr>
              <a:solidFill>
                <a:srgbClr val="5B4F6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E42-4786-B1AC-0EC67773A5DB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6E42-4786-B1AC-0EC67773A5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'MENSUAL JUNIO'!$K$2:$L$2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'MENSUAL JUNIO'!$K$38:$L$38</c:f>
              <c:numCache>
                <c:formatCode>General</c:formatCode>
                <c:ptCount val="2"/>
                <c:pt idx="0">
                  <c:v>36</c:v>
                </c:pt>
                <c:pt idx="1">
                  <c:v>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42-4786-B1AC-0EC67773A5D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482479553306215"/>
          <c:y val="0.3560987100097594"/>
          <c:w val="0.31761120529587472"/>
          <c:h val="0.321202824565786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'MENSUAL JUNIO'!$H$44</c:f>
              <c:strCache>
                <c:ptCount val="1"/>
                <c:pt idx="0">
                  <c:v>Semana  1
01 al 05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JUNIO'!$Q$43:$R$43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'MENSUAL JUNIO'!$Q$44:$R$44</c:f>
              <c:numCache>
                <c:formatCode>General</c:formatCode>
                <c:ptCount val="2"/>
                <c:pt idx="0">
                  <c:v>7</c:v>
                </c:pt>
                <c:pt idx="1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D0-4114-BE34-CA5BDA90B521}"/>
            </c:ext>
          </c:extLst>
        </c:ser>
        <c:ser>
          <c:idx val="1"/>
          <c:order val="1"/>
          <c:tx>
            <c:strRef>
              <c:f>'MENSUAL JUNIO'!$H$45</c:f>
              <c:strCache>
                <c:ptCount val="1"/>
                <c:pt idx="0">
                  <c:v>Semana 2
06 al 12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JUNIO'!$Q$43:$R$43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'MENSUAL JUNIO'!$Q$45:$R$45</c:f>
              <c:numCache>
                <c:formatCode>General</c:formatCode>
                <c:ptCount val="2"/>
                <c:pt idx="0">
                  <c:v>10</c:v>
                </c:pt>
                <c:pt idx="1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D0-4114-BE34-CA5BDA90B521}"/>
            </c:ext>
          </c:extLst>
        </c:ser>
        <c:ser>
          <c:idx val="2"/>
          <c:order val="2"/>
          <c:tx>
            <c:strRef>
              <c:f>'MENSUAL JUNIO'!$H$46</c:f>
              <c:strCache>
                <c:ptCount val="1"/>
                <c:pt idx="0">
                  <c:v>Semana 3
13 al 19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JUNIO'!$Q$43:$R$43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'MENSUAL JUNIO'!$Q$46:$R$46</c:f>
              <c:numCache>
                <c:formatCode>General</c:formatCode>
                <c:ptCount val="2"/>
                <c:pt idx="0">
                  <c:v>7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D0-4114-BE34-CA5BDA90B521}"/>
            </c:ext>
          </c:extLst>
        </c:ser>
        <c:ser>
          <c:idx val="3"/>
          <c:order val="3"/>
          <c:tx>
            <c:strRef>
              <c:f>'MENSUAL JUNIO'!$H$47</c:f>
              <c:strCache>
                <c:ptCount val="1"/>
                <c:pt idx="0">
                  <c:v>Semana 4
20 al 26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JUNIO'!$Q$43:$R$43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'MENSUAL JUNIO'!$Q$47:$R$47</c:f>
              <c:numCache>
                <c:formatCode>General</c:formatCode>
                <c:ptCount val="2"/>
                <c:pt idx="0">
                  <c:v>5</c:v>
                </c:pt>
                <c:pt idx="1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D0-4114-BE34-CA5BDA90B521}"/>
            </c:ext>
          </c:extLst>
        </c:ser>
        <c:ser>
          <c:idx val="4"/>
          <c:order val="4"/>
          <c:tx>
            <c:strRef>
              <c:f>'MENSUAL JUNIO'!$H$48</c:f>
              <c:strCache>
                <c:ptCount val="1"/>
                <c:pt idx="0">
                  <c:v>Semana 5
27 al 30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JUNIO'!$Q$43:$R$43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'MENSUAL JUNIO'!$Q$48:$R$48</c:f>
              <c:numCache>
                <c:formatCode>General</c:formatCode>
                <c:ptCount val="2"/>
                <c:pt idx="0">
                  <c:v>7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D0-4114-BE34-CA5BDA90B52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3596176"/>
        <c:axId val="2112197552"/>
      </c:barChart>
      <c:catAx>
        <c:axId val="163596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2112197552"/>
        <c:crosses val="autoZero"/>
        <c:auto val="1"/>
        <c:lblAlgn val="ctr"/>
        <c:lblOffset val="100"/>
        <c:noMultiLvlLbl val="0"/>
      </c:catAx>
      <c:valAx>
        <c:axId val="21121975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3596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'MENSUAL JUNIO'!$I$52</c:f>
              <c:strCache>
                <c:ptCount val="1"/>
                <c:pt idx="0">
                  <c:v>Total Centro Integral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JUNIO'!$H$53:$H$82</c:f>
              <c:strCache>
                <c:ptCount val="30"/>
                <c:pt idx="0">
                  <c:v>01
MI</c:v>
                </c:pt>
                <c:pt idx="1">
                  <c:v>02
J</c:v>
                </c:pt>
                <c:pt idx="2">
                  <c:v>03
V</c:v>
                </c:pt>
                <c:pt idx="3">
                  <c:v>04
S</c:v>
                </c:pt>
                <c:pt idx="4">
                  <c:v>05
D</c:v>
                </c:pt>
                <c:pt idx="5">
                  <c:v>06
L</c:v>
                </c:pt>
                <c:pt idx="6">
                  <c:v>07
MA</c:v>
                </c:pt>
                <c:pt idx="7">
                  <c:v>08
MI</c:v>
                </c:pt>
                <c:pt idx="8">
                  <c:v>09
J</c:v>
                </c:pt>
                <c:pt idx="9">
                  <c:v>10
V</c:v>
                </c:pt>
                <c:pt idx="10">
                  <c:v>11
S</c:v>
                </c:pt>
                <c:pt idx="11">
                  <c:v>12
D</c:v>
                </c:pt>
                <c:pt idx="12">
                  <c:v>13
L</c:v>
                </c:pt>
                <c:pt idx="13">
                  <c:v>14
MA</c:v>
                </c:pt>
                <c:pt idx="14">
                  <c:v>15
MI</c:v>
                </c:pt>
                <c:pt idx="15">
                  <c:v>16
J</c:v>
                </c:pt>
                <c:pt idx="16">
                  <c:v>17
V</c:v>
                </c:pt>
                <c:pt idx="17">
                  <c:v>18
S</c:v>
                </c:pt>
                <c:pt idx="18">
                  <c:v>19
D</c:v>
                </c:pt>
                <c:pt idx="19">
                  <c:v>20
L</c:v>
                </c:pt>
                <c:pt idx="20">
                  <c:v>21
MA</c:v>
                </c:pt>
                <c:pt idx="21">
                  <c:v>22
MI</c:v>
                </c:pt>
                <c:pt idx="22">
                  <c:v>23
J</c:v>
                </c:pt>
                <c:pt idx="23">
                  <c:v>24
V</c:v>
                </c:pt>
                <c:pt idx="24">
                  <c:v>25
S</c:v>
                </c:pt>
                <c:pt idx="25">
                  <c:v>26
D</c:v>
                </c:pt>
                <c:pt idx="26">
                  <c:v>27
L</c:v>
                </c:pt>
                <c:pt idx="27">
                  <c:v>28
MA</c:v>
                </c:pt>
                <c:pt idx="28">
                  <c:v>29
MI</c:v>
                </c:pt>
                <c:pt idx="29">
                  <c:v>30
J</c:v>
                </c:pt>
              </c:strCache>
            </c:strRef>
          </c:cat>
          <c:val>
            <c:numRef>
              <c:f>'MENSUAL JUNIO'!$I$53:$I$82</c:f>
              <c:numCache>
                <c:formatCode>General</c:formatCode>
                <c:ptCount val="30"/>
                <c:pt idx="0">
                  <c:v>46</c:v>
                </c:pt>
                <c:pt idx="1">
                  <c:v>38</c:v>
                </c:pt>
                <c:pt idx="2">
                  <c:v>52</c:v>
                </c:pt>
                <c:pt idx="3">
                  <c:v>0</c:v>
                </c:pt>
                <c:pt idx="4">
                  <c:v>0</c:v>
                </c:pt>
                <c:pt idx="5">
                  <c:v>49</c:v>
                </c:pt>
                <c:pt idx="6">
                  <c:v>55</c:v>
                </c:pt>
                <c:pt idx="7">
                  <c:v>52</c:v>
                </c:pt>
                <c:pt idx="8">
                  <c:v>43</c:v>
                </c:pt>
                <c:pt idx="9">
                  <c:v>41</c:v>
                </c:pt>
                <c:pt idx="10">
                  <c:v>0</c:v>
                </c:pt>
                <c:pt idx="11">
                  <c:v>0</c:v>
                </c:pt>
                <c:pt idx="12">
                  <c:v>49</c:v>
                </c:pt>
                <c:pt idx="13">
                  <c:v>50</c:v>
                </c:pt>
                <c:pt idx="14">
                  <c:v>37</c:v>
                </c:pt>
                <c:pt idx="15">
                  <c:v>40</c:v>
                </c:pt>
                <c:pt idx="16">
                  <c:v>45</c:v>
                </c:pt>
                <c:pt idx="17">
                  <c:v>0</c:v>
                </c:pt>
                <c:pt idx="18">
                  <c:v>0</c:v>
                </c:pt>
                <c:pt idx="19">
                  <c:v>53</c:v>
                </c:pt>
                <c:pt idx="20">
                  <c:v>58</c:v>
                </c:pt>
                <c:pt idx="21">
                  <c:v>60</c:v>
                </c:pt>
                <c:pt idx="22">
                  <c:v>49</c:v>
                </c:pt>
                <c:pt idx="23">
                  <c:v>27</c:v>
                </c:pt>
                <c:pt idx="24">
                  <c:v>0</c:v>
                </c:pt>
                <c:pt idx="25">
                  <c:v>0</c:v>
                </c:pt>
                <c:pt idx="26">
                  <c:v>42</c:v>
                </c:pt>
                <c:pt idx="27">
                  <c:v>34</c:v>
                </c:pt>
                <c:pt idx="28">
                  <c:v>34</c:v>
                </c:pt>
                <c:pt idx="29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2C-4FF1-8DE1-D94414A63F0E}"/>
            </c:ext>
          </c:extLst>
        </c:ser>
        <c:ser>
          <c:idx val="1"/>
          <c:order val="1"/>
          <c:tx>
            <c:strRef>
              <c:f>'MENSUAL JUNIO'!$J$52</c:f>
              <c:strCache>
                <c:ptCount val="1"/>
                <c:pt idx="0">
                  <c:v>Total Centro de Empoderamiento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JUNIO'!$H$53:$H$82</c:f>
              <c:strCache>
                <c:ptCount val="30"/>
                <c:pt idx="0">
                  <c:v>01
MI</c:v>
                </c:pt>
                <c:pt idx="1">
                  <c:v>02
J</c:v>
                </c:pt>
                <c:pt idx="2">
                  <c:v>03
V</c:v>
                </c:pt>
                <c:pt idx="3">
                  <c:v>04
S</c:v>
                </c:pt>
                <c:pt idx="4">
                  <c:v>05
D</c:v>
                </c:pt>
                <c:pt idx="5">
                  <c:v>06
L</c:v>
                </c:pt>
                <c:pt idx="6">
                  <c:v>07
MA</c:v>
                </c:pt>
                <c:pt idx="7">
                  <c:v>08
MI</c:v>
                </c:pt>
                <c:pt idx="8">
                  <c:v>09
J</c:v>
                </c:pt>
                <c:pt idx="9">
                  <c:v>10
V</c:v>
                </c:pt>
                <c:pt idx="10">
                  <c:v>11
S</c:v>
                </c:pt>
                <c:pt idx="11">
                  <c:v>12
D</c:v>
                </c:pt>
                <c:pt idx="12">
                  <c:v>13
L</c:v>
                </c:pt>
                <c:pt idx="13">
                  <c:v>14
MA</c:v>
                </c:pt>
                <c:pt idx="14">
                  <c:v>15
MI</c:v>
                </c:pt>
                <c:pt idx="15">
                  <c:v>16
J</c:v>
                </c:pt>
                <c:pt idx="16">
                  <c:v>17
V</c:v>
                </c:pt>
                <c:pt idx="17">
                  <c:v>18
S</c:v>
                </c:pt>
                <c:pt idx="18">
                  <c:v>19
D</c:v>
                </c:pt>
                <c:pt idx="19">
                  <c:v>20
L</c:v>
                </c:pt>
                <c:pt idx="20">
                  <c:v>21
MA</c:v>
                </c:pt>
                <c:pt idx="21">
                  <c:v>22
MI</c:v>
                </c:pt>
                <c:pt idx="22">
                  <c:v>23
J</c:v>
                </c:pt>
                <c:pt idx="23">
                  <c:v>24
V</c:v>
                </c:pt>
                <c:pt idx="24">
                  <c:v>25
S</c:v>
                </c:pt>
                <c:pt idx="25">
                  <c:v>26
D</c:v>
                </c:pt>
                <c:pt idx="26">
                  <c:v>27
L</c:v>
                </c:pt>
                <c:pt idx="27">
                  <c:v>28
MA</c:v>
                </c:pt>
                <c:pt idx="28">
                  <c:v>29
MI</c:v>
                </c:pt>
                <c:pt idx="29">
                  <c:v>30
J</c:v>
                </c:pt>
              </c:strCache>
            </c:strRef>
          </c:cat>
          <c:val>
            <c:numRef>
              <c:f>'MENSUAL JUNIO'!$J$53:$J$82</c:f>
              <c:numCache>
                <c:formatCode>General</c:formatCode>
                <c:ptCount val="30"/>
                <c:pt idx="0">
                  <c:v>12</c:v>
                </c:pt>
                <c:pt idx="1">
                  <c:v>11</c:v>
                </c:pt>
                <c:pt idx="2">
                  <c:v>6</c:v>
                </c:pt>
                <c:pt idx="3">
                  <c:v>0</c:v>
                </c:pt>
                <c:pt idx="4">
                  <c:v>0</c:v>
                </c:pt>
                <c:pt idx="5">
                  <c:v>11</c:v>
                </c:pt>
                <c:pt idx="6">
                  <c:v>15</c:v>
                </c:pt>
                <c:pt idx="7">
                  <c:v>10</c:v>
                </c:pt>
                <c:pt idx="8">
                  <c:v>12</c:v>
                </c:pt>
                <c:pt idx="9">
                  <c:v>13</c:v>
                </c:pt>
                <c:pt idx="10">
                  <c:v>0</c:v>
                </c:pt>
                <c:pt idx="11">
                  <c:v>0</c:v>
                </c:pt>
                <c:pt idx="12">
                  <c:v>13</c:v>
                </c:pt>
                <c:pt idx="13">
                  <c:v>6</c:v>
                </c:pt>
                <c:pt idx="14">
                  <c:v>11</c:v>
                </c:pt>
                <c:pt idx="15">
                  <c:v>7</c:v>
                </c:pt>
                <c:pt idx="16">
                  <c:v>15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5</c:v>
                </c:pt>
                <c:pt idx="21">
                  <c:v>11</c:v>
                </c:pt>
                <c:pt idx="22">
                  <c:v>9</c:v>
                </c:pt>
                <c:pt idx="23">
                  <c:v>3</c:v>
                </c:pt>
                <c:pt idx="24">
                  <c:v>0</c:v>
                </c:pt>
                <c:pt idx="25">
                  <c:v>0</c:v>
                </c:pt>
                <c:pt idx="26">
                  <c:v>6</c:v>
                </c:pt>
                <c:pt idx="27">
                  <c:v>11</c:v>
                </c:pt>
                <c:pt idx="28">
                  <c:v>6</c:v>
                </c:pt>
                <c:pt idx="2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2C-4FF1-8DE1-D94414A63F0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9673744"/>
        <c:axId val="102479072"/>
      </c:lineChart>
      <c:catAx>
        <c:axId val="99673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02479072"/>
        <c:crosses val="autoZero"/>
        <c:auto val="1"/>
        <c:lblAlgn val="ctr"/>
        <c:lblOffset val="100"/>
        <c:noMultiLvlLbl val="0"/>
      </c:catAx>
      <c:valAx>
        <c:axId val="1024790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r>
                  <a:rPr lang="es-MX" sz="2000">
                    <a:latin typeface="Adelle Sans Light" panose="02000503000000020004" pitchFamily="50" charset="0"/>
                  </a:rPr>
                  <a:t>Atenciones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elle Sans Light" panose="02000503000000020004" pitchFamily="50" charset="0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crossAx val="99673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r>
              <a:rPr lang="es-MX" sz="2400">
                <a:latin typeface="Adelle Sans Light" panose="02000503000000020004" pitchFamily="50" charset="0"/>
              </a:rPr>
              <a:t>Atenciones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'MAPAS DE CALOR'!$AH$2</c:f>
              <c:strCache>
                <c:ptCount val="1"/>
                <c:pt idx="0">
                  <c:v>Atenciones a mujeres en Centro Integral </c:v>
                </c:pt>
              </c:strCache>
            </c:strRef>
          </c:tx>
          <c:spPr>
            <a:solidFill>
              <a:srgbClr val="E9E5E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'MAPAS DE CALOR'!$AG$3:$AG$9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'MAPAS DE CALOR'!$AH$3:$AH$9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165</c:v>
                </c:pt>
                <c:pt idx="3">
                  <c:v>208</c:v>
                </c:pt>
                <c:pt idx="4">
                  <c:v>229</c:v>
                </c:pt>
                <c:pt idx="5">
                  <c:v>197</c:v>
                </c:pt>
                <c:pt idx="6">
                  <c:v>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6C-42C5-AB51-BEF204F1D3C2}"/>
            </c:ext>
          </c:extLst>
        </c:ser>
        <c:ser>
          <c:idx val="1"/>
          <c:order val="1"/>
          <c:tx>
            <c:strRef>
              <c:f>'MAPAS DE CALOR'!$AI$2</c:f>
              <c:strCache>
                <c:ptCount val="1"/>
                <c:pt idx="0">
                  <c:v>Atenciones a NNyA en Centro de Empoderamiento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996C-42C5-AB51-BEF204F1D3C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996C-42C5-AB51-BEF204F1D3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'MAPAS DE CALOR'!$AG$3:$AG$9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'MAPAS DE CALOR'!$AI$3:$AI$9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37</c:v>
                </c:pt>
                <c:pt idx="3">
                  <c:v>43</c:v>
                </c:pt>
                <c:pt idx="4">
                  <c:v>50</c:v>
                </c:pt>
                <c:pt idx="5">
                  <c:v>37</c:v>
                </c:pt>
                <c:pt idx="6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96C-42C5-AB51-BEF204F1D3C2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100"/>
        <c:axId val="512593072"/>
        <c:axId val="341213888"/>
      </c:barChart>
      <c:catAx>
        <c:axId val="5125930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341213888"/>
        <c:crosses val="autoZero"/>
        <c:auto val="1"/>
        <c:lblAlgn val="ctr"/>
        <c:lblOffset val="100"/>
        <c:noMultiLvlLbl val="0"/>
      </c:catAx>
      <c:valAx>
        <c:axId val="34121388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1259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931967118515045E-2"/>
          <c:y val="6.9203755899076097E-2"/>
          <c:w val="0.44739144516957524"/>
          <c:h val="0.8455033790296409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E3DFE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39-42DB-8014-06B5CF8A0284}"/>
              </c:ext>
            </c:extLst>
          </c:dPt>
          <c:dPt>
            <c:idx val="1"/>
            <c:bubble3D val="0"/>
            <c:spPr>
              <a:solidFill>
                <a:srgbClr val="46244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39-42DB-8014-06B5CF8A0284}"/>
              </c:ext>
            </c:extLst>
          </c:dPt>
          <c:dPt>
            <c:idx val="2"/>
            <c:bubble3D val="0"/>
            <c:spPr>
              <a:solidFill>
                <a:srgbClr val="998BA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E39-42DB-8014-06B5CF8A0284}"/>
              </c:ext>
            </c:extLst>
          </c:dPt>
          <c:dPt>
            <c:idx val="3"/>
            <c:bubble3D val="0"/>
            <c:spPr>
              <a:solidFill>
                <a:srgbClr val="E9D5D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E39-42DB-8014-06B5CF8A0284}"/>
              </c:ext>
            </c:extLst>
          </c:dPt>
          <c:dPt>
            <c:idx val="4"/>
            <c:bubble3D val="0"/>
            <c:spPr>
              <a:solidFill>
                <a:srgbClr val="5B4F6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E39-42DB-8014-06B5CF8A0284}"/>
              </c:ext>
            </c:extLst>
          </c:dPt>
          <c:dPt>
            <c:idx val="5"/>
            <c:bubble3D val="0"/>
            <c:spPr>
              <a:solidFill>
                <a:srgbClr val="46244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E39-42DB-8014-06B5CF8A0284}"/>
              </c:ext>
            </c:extLst>
          </c:dPt>
          <c:dPt>
            <c:idx val="6"/>
            <c:bubble3D val="0"/>
            <c:spPr>
              <a:solidFill>
                <a:srgbClr val="99336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E39-42DB-8014-06B5CF8A0284}"/>
              </c:ext>
            </c:extLst>
          </c:dPt>
          <c:dLbls>
            <c:dLbl>
              <c:idx val="1"/>
              <c:layout>
                <c:manualLayout>
                  <c:x val="7.6620827122834315E-2"/>
                  <c:y val="-0.12066831879155168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E39-42DB-8014-06B5CF8A0284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5E39-42DB-8014-06B5CF8A0284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5E39-42DB-8014-06B5CF8A0284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5E39-42DB-8014-06B5CF8A02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'MENSUAL JUNIO'!$P$2:$V$2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'MENSUAL JUNIO'!$P$38:$V$38</c:f>
              <c:numCache>
                <c:formatCode>General</c:formatCode>
                <c:ptCount val="7"/>
                <c:pt idx="0">
                  <c:v>186</c:v>
                </c:pt>
                <c:pt idx="1">
                  <c:v>0</c:v>
                </c:pt>
                <c:pt idx="2">
                  <c:v>370</c:v>
                </c:pt>
                <c:pt idx="3">
                  <c:v>357</c:v>
                </c:pt>
                <c:pt idx="4">
                  <c:v>178</c:v>
                </c:pt>
                <c:pt idx="5">
                  <c:v>57</c:v>
                </c:pt>
                <c:pt idx="6">
                  <c:v>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39-42DB-8014-06B5CF8A028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9870266348429912"/>
          <c:y val="8.4032762662625105E-2"/>
          <c:w val="0.33541388074743966"/>
          <c:h val="0.872023488410246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'MENSUAL JUNIO'!$H$44</c:f>
              <c:strCache>
                <c:ptCount val="1"/>
                <c:pt idx="0">
                  <c:v>Semana  1
01 al 05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JUNIO'!$T$43:$Z$43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'MENSUAL JUNIO'!$T$44:$Z$44</c:f>
              <c:numCache>
                <c:formatCode>General</c:formatCode>
                <c:ptCount val="7"/>
                <c:pt idx="0">
                  <c:v>18</c:v>
                </c:pt>
                <c:pt idx="1">
                  <c:v>0</c:v>
                </c:pt>
                <c:pt idx="2">
                  <c:v>29</c:v>
                </c:pt>
                <c:pt idx="3">
                  <c:v>23</c:v>
                </c:pt>
                <c:pt idx="4">
                  <c:v>10</c:v>
                </c:pt>
                <c:pt idx="5">
                  <c:v>4</c:v>
                </c:pt>
                <c:pt idx="6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43-4956-BAD5-28E02BC1751F}"/>
            </c:ext>
          </c:extLst>
        </c:ser>
        <c:ser>
          <c:idx val="1"/>
          <c:order val="1"/>
          <c:tx>
            <c:strRef>
              <c:f>'MENSUAL JUNIO'!$H$45</c:f>
              <c:strCache>
                <c:ptCount val="1"/>
                <c:pt idx="0">
                  <c:v>Semana 2
06 al 12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JUNIO'!$T$43:$Z$43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'MENSUAL JUNIO'!$T$45:$Z$45</c:f>
              <c:numCache>
                <c:formatCode>General</c:formatCode>
                <c:ptCount val="7"/>
                <c:pt idx="0">
                  <c:v>47</c:v>
                </c:pt>
                <c:pt idx="1">
                  <c:v>0</c:v>
                </c:pt>
                <c:pt idx="2">
                  <c:v>102</c:v>
                </c:pt>
                <c:pt idx="3">
                  <c:v>62</c:v>
                </c:pt>
                <c:pt idx="4">
                  <c:v>32</c:v>
                </c:pt>
                <c:pt idx="5">
                  <c:v>9</c:v>
                </c:pt>
                <c:pt idx="6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43-4956-BAD5-28E02BC1751F}"/>
            </c:ext>
          </c:extLst>
        </c:ser>
        <c:ser>
          <c:idx val="2"/>
          <c:order val="2"/>
          <c:tx>
            <c:strRef>
              <c:f>'MENSUAL JUNIO'!$H$46</c:f>
              <c:strCache>
                <c:ptCount val="1"/>
                <c:pt idx="0">
                  <c:v>Semana 3
13 al 19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JUNIO'!$T$43:$Z$43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'MENSUAL JUNIO'!$T$46:$Z$46</c:f>
              <c:numCache>
                <c:formatCode>General</c:formatCode>
                <c:ptCount val="7"/>
                <c:pt idx="0">
                  <c:v>42</c:v>
                </c:pt>
                <c:pt idx="1">
                  <c:v>0</c:v>
                </c:pt>
                <c:pt idx="2">
                  <c:v>80</c:v>
                </c:pt>
                <c:pt idx="3">
                  <c:v>94</c:v>
                </c:pt>
                <c:pt idx="4">
                  <c:v>55</c:v>
                </c:pt>
                <c:pt idx="5">
                  <c:v>13</c:v>
                </c:pt>
                <c:pt idx="6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43-4956-BAD5-28E02BC1751F}"/>
            </c:ext>
          </c:extLst>
        </c:ser>
        <c:ser>
          <c:idx val="3"/>
          <c:order val="3"/>
          <c:tx>
            <c:strRef>
              <c:f>'MENSUAL JUNIO'!$H$47</c:f>
              <c:strCache>
                <c:ptCount val="1"/>
                <c:pt idx="0">
                  <c:v>Semana 4
20 al 26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JUNIO'!$T$43:$Z$43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'MENSUAL JUNIO'!$T$47:$Z$47</c:f>
              <c:numCache>
                <c:formatCode>General</c:formatCode>
                <c:ptCount val="7"/>
                <c:pt idx="0">
                  <c:v>48</c:v>
                </c:pt>
                <c:pt idx="1">
                  <c:v>0</c:v>
                </c:pt>
                <c:pt idx="2">
                  <c:v>93</c:v>
                </c:pt>
                <c:pt idx="3">
                  <c:v>113</c:v>
                </c:pt>
                <c:pt idx="4">
                  <c:v>46</c:v>
                </c:pt>
                <c:pt idx="5">
                  <c:v>18</c:v>
                </c:pt>
                <c:pt idx="6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43-4956-BAD5-28E02BC1751F}"/>
            </c:ext>
          </c:extLst>
        </c:ser>
        <c:ser>
          <c:idx val="4"/>
          <c:order val="4"/>
          <c:tx>
            <c:strRef>
              <c:f>'MENSUAL JUNIO'!$H$48</c:f>
              <c:strCache>
                <c:ptCount val="1"/>
                <c:pt idx="0">
                  <c:v>Semana 5
27 al 30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JUNIO'!$T$43:$Z$43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'MENSUAL JUNIO'!$T$48:$Z$48</c:f>
              <c:numCache>
                <c:formatCode>General</c:formatCode>
                <c:ptCount val="7"/>
                <c:pt idx="0">
                  <c:v>31</c:v>
                </c:pt>
                <c:pt idx="1">
                  <c:v>0</c:v>
                </c:pt>
                <c:pt idx="2">
                  <c:v>66</c:v>
                </c:pt>
                <c:pt idx="3">
                  <c:v>65</c:v>
                </c:pt>
                <c:pt idx="4">
                  <c:v>35</c:v>
                </c:pt>
                <c:pt idx="5">
                  <c:v>13</c:v>
                </c:pt>
                <c:pt idx="6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43-4956-BAD5-28E02BC175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6608784"/>
        <c:axId val="2119275504"/>
      </c:barChart>
      <c:catAx>
        <c:axId val="10660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2119275504"/>
        <c:crosses val="autoZero"/>
        <c:auto val="1"/>
        <c:lblAlgn val="ctr"/>
        <c:lblOffset val="100"/>
        <c:noMultiLvlLbl val="0"/>
      </c:catAx>
      <c:valAx>
        <c:axId val="211927550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6608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'MENSUAL JUNIO'!$I$86</c:f>
              <c:strCache>
                <c:ptCount val="1"/>
                <c:pt idx="0">
                  <c:v>Atenciones a mujeres UAM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JUNIO'!$H$87:$H$116</c:f>
              <c:strCache>
                <c:ptCount val="30"/>
                <c:pt idx="0">
                  <c:v>01
MI</c:v>
                </c:pt>
                <c:pt idx="1">
                  <c:v>02
J</c:v>
                </c:pt>
                <c:pt idx="2">
                  <c:v>03
V</c:v>
                </c:pt>
                <c:pt idx="3">
                  <c:v>04
S</c:v>
                </c:pt>
                <c:pt idx="4">
                  <c:v>05
D</c:v>
                </c:pt>
                <c:pt idx="5">
                  <c:v>06
L</c:v>
                </c:pt>
                <c:pt idx="6">
                  <c:v>07
MA</c:v>
                </c:pt>
                <c:pt idx="7">
                  <c:v>08
MI</c:v>
                </c:pt>
                <c:pt idx="8">
                  <c:v>09
J</c:v>
                </c:pt>
                <c:pt idx="9">
                  <c:v>10
V</c:v>
                </c:pt>
                <c:pt idx="10">
                  <c:v>11
S</c:v>
                </c:pt>
                <c:pt idx="11">
                  <c:v>12
D</c:v>
                </c:pt>
                <c:pt idx="12">
                  <c:v>13
L</c:v>
                </c:pt>
                <c:pt idx="13">
                  <c:v>14
MA</c:v>
                </c:pt>
                <c:pt idx="14">
                  <c:v>15
MI</c:v>
                </c:pt>
                <c:pt idx="15">
                  <c:v>16
J</c:v>
                </c:pt>
                <c:pt idx="16">
                  <c:v>17
V</c:v>
                </c:pt>
                <c:pt idx="17">
                  <c:v>18
S</c:v>
                </c:pt>
                <c:pt idx="18">
                  <c:v>19
D</c:v>
                </c:pt>
                <c:pt idx="19">
                  <c:v>20
L</c:v>
                </c:pt>
                <c:pt idx="20">
                  <c:v>21
MA</c:v>
                </c:pt>
                <c:pt idx="21">
                  <c:v>22
MI</c:v>
                </c:pt>
                <c:pt idx="22">
                  <c:v>23
J</c:v>
                </c:pt>
                <c:pt idx="23">
                  <c:v>24
V</c:v>
                </c:pt>
                <c:pt idx="24">
                  <c:v>25
S</c:v>
                </c:pt>
                <c:pt idx="25">
                  <c:v>26
D</c:v>
                </c:pt>
                <c:pt idx="26">
                  <c:v>27
L</c:v>
                </c:pt>
                <c:pt idx="27">
                  <c:v>28
MA</c:v>
                </c:pt>
                <c:pt idx="28">
                  <c:v>29
MI</c:v>
                </c:pt>
                <c:pt idx="29">
                  <c:v>30
J</c:v>
                </c:pt>
              </c:strCache>
            </c:strRef>
          </c:cat>
          <c:val>
            <c:numRef>
              <c:f>'MENSUAL JUNIO'!$I$87:$I$116</c:f>
              <c:numCache>
                <c:formatCode>General</c:formatCode>
                <c:ptCount val="30"/>
                <c:pt idx="0">
                  <c:v>26</c:v>
                </c:pt>
                <c:pt idx="1">
                  <c:v>30</c:v>
                </c:pt>
                <c:pt idx="2">
                  <c:v>28</c:v>
                </c:pt>
                <c:pt idx="3">
                  <c:v>0</c:v>
                </c:pt>
                <c:pt idx="4">
                  <c:v>0</c:v>
                </c:pt>
                <c:pt idx="5">
                  <c:v>41</c:v>
                </c:pt>
                <c:pt idx="6">
                  <c:v>38</c:v>
                </c:pt>
                <c:pt idx="7">
                  <c:v>55</c:v>
                </c:pt>
                <c:pt idx="8">
                  <c:v>62</c:v>
                </c:pt>
                <c:pt idx="9">
                  <c:v>56</c:v>
                </c:pt>
                <c:pt idx="10">
                  <c:v>0</c:v>
                </c:pt>
                <c:pt idx="11">
                  <c:v>0</c:v>
                </c:pt>
                <c:pt idx="12">
                  <c:v>58</c:v>
                </c:pt>
                <c:pt idx="13">
                  <c:v>65</c:v>
                </c:pt>
                <c:pt idx="14">
                  <c:v>62</c:v>
                </c:pt>
                <c:pt idx="15">
                  <c:v>59</c:v>
                </c:pt>
                <c:pt idx="16">
                  <c:v>40</c:v>
                </c:pt>
                <c:pt idx="17">
                  <c:v>0</c:v>
                </c:pt>
                <c:pt idx="18">
                  <c:v>0</c:v>
                </c:pt>
                <c:pt idx="19">
                  <c:v>61</c:v>
                </c:pt>
                <c:pt idx="20">
                  <c:v>69</c:v>
                </c:pt>
                <c:pt idx="21">
                  <c:v>65</c:v>
                </c:pt>
                <c:pt idx="22">
                  <c:v>70</c:v>
                </c:pt>
                <c:pt idx="23">
                  <c:v>53</c:v>
                </c:pt>
                <c:pt idx="24">
                  <c:v>0</c:v>
                </c:pt>
                <c:pt idx="25">
                  <c:v>0</c:v>
                </c:pt>
                <c:pt idx="26">
                  <c:v>53</c:v>
                </c:pt>
                <c:pt idx="27">
                  <c:v>52</c:v>
                </c:pt>
                <c:pt idx="28">
                  <c:v>49</c:v>
                </c:pt>
                <c:pt idx="29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C1-4889-9932-1FC85796E2A6}"/>
            </c:ext>
          </c:extLst>
        </c:ser>
        <c:ser>
          <c:idx val="1"/>
          <c:order val="1"/>
          <c:tx>
            <c:strRef>
              <c:f>'MENSUAL JUNIO'!$J$86</c:f>
              <c:strCache>
                <c:ptCount val="1"/>
                <c:pt idx="0">
                  <c:v>Atenciones de primera vez y subsecuentes NNyA (UAM)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'MENSUAL JUNIO'!$H$87:$H$116</c:f>
              <c:strCache>
                <c:ptCount val="30"/>
                <c:pt idx="0">
                  <c:v>01
MI</c:v>
                </c:pt>
                <c:pt idx="1">
                  <c:v>02
J</c:v>
                </c:pt>
                <c:pt idx="2">
                  <c:v>03
V</c:v>
                </c:pt>
                <c:pt idx="3">
                  <c:v>04
S</c:v>
                </c:pt>
                <c:pt idx="4">
                  <c:v>05
D</c:v>
                </c:pt>
                <c:pt idx="5">
                  <c:v>06
L</c:v>
                </c:pt>
                <c:pt idx="6">
                  <c:v>07
MA</c:v>
                </c:pt>
                <c:pt idx="7">
                  <c:v>08
MI</c:v>
                </c:pt>
                <c:pt idx="8">
                  <c:v>09
J</c:v>
                </c:pt>
                <c:pt idx="9">
                  <c:v>10
V</c:v>
                </c:pt>
                <c:pt idx="10">
                  <c:v>11
S</c:v>
                </c:pt>
                <c:pt idx="11">
                  <c:v>12
D</c:v>
                </c:pt>
                <c:pt idx="12">
                  <c:v>13
L</c:v>
                </c:pt>
                <c:pt idx="13">
                  <c:v>14
MA</c:v>
                </c:pt>
                <c:pt idx="14">
                  <c:v>15
MI</c:v>
                </c:pt>
                <c:pt idx="15">
                  <c:v>16
J</c:v>
                </c:pt>
                <c:pt idx="16">
                  <c:v>17
V</c:v>
                </c:pt>
                <c:pt idx="17">
                  <c:v>18
S</c:v>
                </c:pt>
                <c:pt idx="18">
                  <c:v>19
D</c:v>
                </c:pt>
                <c:pt idx="19">
                  <c:v>20
L</c:v>
                </c:pt>
                <c:pt idx="20">
                  <c:v>21
MA</c:v>
                </c:pt>
                <c:pt idx="21">
                  <c:v>22
MI</c:v>
                </c:pt>
                <c:pt idx="22">
                  <c:v>23
J</c:v>
                </c:pt>
                <c:pt idx="23">
                  <c:v>24
V</c:v>
                </c:pt>
                <c:pt idx="24">
                  <c:v>25
S</c:v>
                </c:pt>
                <c:pt idx="25">
                  <c:v>26
D</c:v>
                </c:pt>
                <c:pt idx="26">
                  <c:v>27
L</c:v>
                </c:pt>
                <c:pt idx="27">
                  <c:v>28
MA</c:v>
                </c:pt>
                <c:pt idx="28">
                  <c:v>29
MI</c:v>
                </c:pt>
                <c:pt idx="29">
                  <c:v>30
J</c:v>
                </c:pt>
              </c:strCache>
            </c:strRef>
          </c:cat>
          <c:val>
            <c:numRef>
              <c:f>'MENSUAL JUNIO'!$J$87:$J$116</c:f>
              <c:numCache>
                <c:formatCode>General</c:formatCode>
                <c:ptCount val="30"/>
                <c:pt idx="0">
                  <c:v>8</c:v>
                </c:pt>
                <c:pt idx="1">
                  <c:v>13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18</c:v>
                </c:pt>
                <c:pt idx="6">
                  <c:v>18</c:v>
                </c:pt>
                <c:pt idx="7">
                  <c:v>15</c:v>
                </c:pt>
                <c:pt idx="8">
                  <c:v>17</c:v>
                </c:pt>
                <c:pt idx="9">
                  <c:v>15</c:v>
                </c:pt>
                <c:pt idx="10">
                  <c:v>0</c:v>
                </c:pt>
                <c:pt idx="11">
                  <c:v>0</c:v>
                </c:pt>
                <c:pt idx="12">
                  <c:v>16</c:v>
                </c:pt>
                <c:pt idx="13">
                  <c:v>26</c:v>
                </c:pt>
                <c:pt idx="14">
                  <c:v>21</c:v>
                </c:pt>
                <c:pt idx="15">
                  <c:v>21</c:v>
                </c:pt>
                <c:pt idx="16">
                  <c:v>14</c:v>
                </c:pt>
                <c:pt idx="17">
                  <c:v>0</c:v>
                </c:pt>
                <c:pt idx="18">
                  <c:v>0</c:v>
                </c:pt>
                <c:pt idx="19">
                  <c:v>22</c:v>
                </c:pt>
                <c:pt idx="20">
                  <c:v>29</c:v>
                </c:pt>
                <c:pt idx="21">
                  <c:v>21</c:v>
                </c:pt>
                <c:pt idx="22">
                  <c:v>21</c:v>
                </c:pt>
                <c:pt idx="23">
                  <c:v>13</c:v>
                </c:pt>
                <c:pt idx="24">
                  <c:v>0</c:v>
                </c:pt>
                <c:pt idx="25">
                  <c:v>0</c:v>
                </c:pt>
                <c:pt idx="26">
                  <c:v>18</c:v>
                </c:pt>
                <c:pt idx="27">
                  <c:v>21</c:v>
                </c:pt>
                <c:pt idx="28">
                  <c:v>15</c:v>
                </c:pt>
                <c:pt idx="29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C1-4889-9932-1FC85796E2A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12596304"/>
        <c:axId val="102469088"/>
      </c:lineChart>
      <c:catAx>
        <c:axId val="2112596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02469088"/>
        <c:crosses val="autoZero"/>
        <c:auto val="1"/>
        <c:lblAlgn val="ctr"/>
        <c:lblOffset val="100"/>
        <c:noMultiLvlLbl val="0"/>
      </c:catAx>
      <c:valAx>
        <c:axId val="1024690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r>
                  <a:rPr lang="es-MX" sz="2000">
                    <a:latin typeface="Adelle Sans Light" panose="02000503000000020004" pitchFamily="50" charset="0"/>
                  </a:rPr>
                  <a:t>Atenciones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elle Sans Light" panose="02000503000000020004" pitchFamily="50" charset="0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crossAx val="2112596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7073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9165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1837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5376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9613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0049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2244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3166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885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2340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26824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3051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6287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7086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67717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81087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55351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3420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9239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161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6164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499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540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3874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5116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mensual de servicios brindados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Junio 2022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528380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440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288793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197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835641DD-7DFD-49C7-95CB-6D5A745BE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655339"/>
              </p:ext>
            </p:extLst>
          </p:nvPr>
        </p:nvGraphicFramePr>
        <p:xfrm>
          <a:off x="3305908" y="2833966"/>
          <a:ext cx="17772185" cy="8597592"/>
        </p:xfrm>
        <a:graphic>
          <a:graphicData uri="http://schemas.openxmlformats.org/drawingml/2006/table">
            <a:tbl>
              <a:tblPr/>
              <a:tblGrid>
                <a:gridCol w="2520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3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3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8204">
                <a:tc gridSpan="4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3600" b="1" i="0" u="none" strike="noStrike" kern="1200" cap="none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Número de atenciones brindadas a niñas, niños y adolescentes semanalmente en el mes de junio según tipo de servicio</a:t>
                      </a: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</a:endParaRPr>
                    </a:p>
                  </a:txBody>
                  <a:tcPr marL="9525" marR="9525" marT="9523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156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s-ES" sz="2000" b="0" i="0" u="none" strike="noStrike" cap="non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de primera vez a niñas, niños y adolescentes</a:t>
                      </a: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Atenciones de seguimiento a niñas, niños y adolescentes</a:t>
                      </a: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Centro de Empoderamiento</a:t>
                      </a: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 al 05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06 al 12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13 al 19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20 al 26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27 al 30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2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alt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alt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577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63734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semanalmente a niñas, niños y adolescentes en Centro de Empoderamiento Infantil según tipo de servicio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7622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197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E6C5E3E0-5872-4BA4-ACB9-79A41790B5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0688061"/>
              </p:ext>
            </p:extLst>
          </p:nvPr>
        </p:nvGraphicFramePr>
        <p:xfrm>
          <a:off x="1905691" y="4056185"/>
          <a:ext cx="20572618" cy="8698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0090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399" y="2040442"/>
            <a:ext cx="20808593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a niñas, niños y adolescentes en Centro de Empoderamiento Infantil en el mes de junio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302897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197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88D4E96-2F1C-4FC9-A453-6C2052ACB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673631"/>
              </p:ext>
            </p:extLst>
          </p:nvPr>
        </p:nvGraphicFramePr>
        <p:xfrm>
          <a:off x="621328" y="5884986"/>
          <a:ext cx="23141344" cy="3943384"/>
        </p:xfrm>
        <a:graphic>
          <a:graphicData uri="http://schemas.openxmlformats.org/drawingml/2006/table">
            <a:tbl>
              <a:tblPr/>
              <a:tblGrid>
                <a:gridCol w="5565634">
                  <a:extLst>
                    <a:ext uri="{9D8B030D-6E8A-4147-A177-3AD203B41FA5}">
                      <a16:colId xmlns:a16="http://schemas.microsoft.com/office/drawing/2014/main" val="2927157933"/>
                    </a:ext>
                  </a:extLst>
                </a:gridCol>
                <a:gridCol w="585857">
                  <a:extLst>
                    <a:ext uri="{9D8B030D-6E8A-4147-A177-3AD203B41FA5}">
                      <a16:colId xmlns:a16="http://schemas.microsoft.com/office/drawing/2014/main" val="3019911222"/>
                    </a:ext>
                  </a:extLst>
                </a:gridCol>
                <a:gridCol w="585857">
                  <a:extLst>
                    <a:ext uri="{9D8B030D-6E8A-4147-A177-3AD203B41FA5}">
                      <a16:colId xmlns:a16="http://schemas.microsoft.com/office/drawing/2014/main" val="1697253209"/>
                    </a:ext>
                  </a:extLst>
                </a:gridCol>
                <a:gridCol w="585857">
                  <a:extLst>
                    <a:ext uri="{9D8B030D-6E8A-4147-A177-3AD203B41FA5}">
                      <a16:colId xmlns:a16="http://schemas.microsoft.com/office/drawing/2014/main" val="3299389477"/>
                    </a:ext>
                  </a:extLst>
                </a:gridCol>
                <a:gridCol w="585857">
                  <a:extLst>
                    <a:ext uri="{9D8B030D-6E8A-4147-A177-3AD203B41FA5}">
                      <a16:colId xmlns:a16="http://schemas.microsoft.com/office/drawing/2014/main" val="99413075"/>
                    </a:ext>
                  </a:extLst>
                </a:gridCol>
                <a:gridCol w="585857">
                  <a:extLst>
                    <a:ext uri="{9D8B030D-6E8A-4147-A177-3AD203B41FA5}">
                      <a16:colId xmlns:a16="http://schemas.microsoft.com/office/drawing/2014/main" val="2002816415"/>
                    </a:ext>
                  </a:extLst>
                </a:gridCol>
                <a:gridCol w="585857">
                  <a:extLst>
                    <a:ext uri="{9D8B030D-6E8A-4147-A177-3AD203B41FA5}">
                      <a16:colId xmlns:a16="http://schemas.microsoft.com/office/drawing/2014/main" val="3523508337"/>
                    </a:ext>
                  </a:extLst>
                </a:gridCol>
                <a:gridCol w="585857">
                  <a:extLst>
                    <a:ext uri="{9D8B030D-6E8A-4147-A177-3AD203B41FA5}">
                      <a16:colId xmlns:a16="http://schemas.microsoft.com/office/drawing/2014/main" val="3560277694"/>
                    </a:ext>
                  </a:extLst>
                </a:gridCol>
                <a:gridCol w="585857">
                  <a:extLst>
                    <a:ext uri="{9D8B030D-6E8A-4147-A177-3AD203B41FA5}">
                      <a16:colId xmlns:a16="http://schemas.microsoft.com/office/drawing/2014/main" val="1749434802"/>
                    </a:ext>
                  </a:extLst>
                </a:gridCol>
                <a:gridCol w="585857">
                  <a:extLst>
                    <a:ext uri="{9D8B030D-6E8A-4147-A177-3AD203B41FA5}">
                      <a16:colId xmlns:a16="http://schemas.microsoft.com/office/drawing/2014/main" val="2012247385"/>
                    </a:ext>
                  </a:extLst>
                </a:gridCol>
                <a:gridCol w="585857">
                  <a:extLst>
                    <a:ext uri="{9D8B030D-6E8A-4147-A177-3AD203B41FA5}">
                      <a16:colId xmlns:a16="http://schemas.microsoft.com/office/drawing/2014/main" val="2116134356"/>
                    </a:ext>
                  </a:extLst>
                </a:gridCol>
                <a:gridCol w="585857">
                  <a:extLst>
                    <a:ext uri="{9D8B030D-6E8A-4147-A177-3AD203B41FA5}">
                      <a16:colId xmlns:a16="http://schemas.microsoft.com/office/drawing/2014/main" val="3943921273"/>
                    </a:ext>
                  </a:extLst>
                </a:gridCol>
                <a:gridCol w="585857">
                  <a:extLst>
                    <a:ext uri="{9D8B030D-6E8A-4147-A177-3AD203B41FA5}">
                      <a16:colId xmlns:a16="http://schemas.microsoft.com/office/drawing/2014/main" val="1966650410"/>
                    </a:ext>
                  </a:extLst>
                </a:gridCol>
                <a:gridCol w="585857">
                  <a:extLst>
                    <a:ext uri="{9D8B030D-6E8A-4147-A177-3AD203B41FA5}">
                      <a16:colId xmlns:a16="http://schemas.microsoft.com/office/drawing/2014/main" val="2492577088"/>
                    </a:ext>
                  </a:extLst>
                </a:gridCol>
                <a:gridCol w="585857">
                  <a:extLst>
                    <a:ext uri="{9D8B030D-6E8A-4147-A177-3AD203B41FA5}">
                      <a16:colId xmlns:a16="http://schemas.microsoft.com/office/drawing/2014/main" val="234570374"/>
                    </a:ext>
                  </a:extLst>
                </a:gridCol>
                <a:gridCol w="585857">
                  <a:extLst>
                    <a:ext uri="{9D8B030D-6E8A-4147-A177-3AD203B41FA5}">
                      <a16:colId xmlns:a16="http://schemas.microsoft.com/office/drawing/2014/main" val="1598717492"/>
                    </a:ext>
                  </a:extLst>
                </a:gridCol>
                <a:gridCol w="585857">
                  <a:extLst>
                    <a:ext uri="{9D8B030D-6E8A-4147-A177-3AD203B41FA5}">
                      <a16:colId xmlns:a16="http://schemas.microsoft.com/office/drawing/2014/main" val="243449958"/>
                    </a:ext>
                  </a:extLst>
                </a:gridCol>
                <a:gridCol w="585857">
                  <a:extLst>
                    <a:ext uri="{9D8B030D-6E8A-4147-A177-3AD203B41FA5}">
                      <a16:colId xmlns:a16="http://schemas.microsoft.com/office/drawing/2014/main" val="1739307707"/>
                    </a:ext>
                  </a:extLst>
                </a:gridCol>
                <a:gridCol w="585857">
                  <a:extLst>
                    <a:ext uri="{9D8B030D-6E8A-4147-A177-3AD203B41FA5}">
                      <a16:colId xmlns:a16="http://schemas.microsoft.com/office/drawing/2014/main" val="3701864756"/>
                    </a:ext>
                  </a:extLst>
                </a:gridCol>
                <a:gridCol w="585857">
                  <a:extLst>
                    <a:ext uri="{9D8B030D-6E8A-4147-A177-3AD203B41FA5}">
                      <a16:colId xmlns:a16="http://schemas.microsoft.com/office/drawing/2014/main" val="1590544846"/>
                    </a:ext>
                  </a:extLst>
                </a:gridCol>
                <a:gridCol w="585857">
                  <a:extLst>
                    <a:ext uri="{9D8B030D-6E8A-4147-A177-3AD203B41FA5}">
                      <a16:colId xmlns:a16="http://schemas.microsoft.com/office/drawing/2014/main" val="2808946405"/>
                    </a:ext>
                  </a:extLst>
                </a:gridCol>
                <a:gridCol w="585857">
                  <a:extLst>
                    <a:ext uri="{9D8B030D-6E8A-4147-A177-3AD203B41FA5}">
                      <a16:colId xmlns:a16="http://schemas.microsoft.com/office/drawing/2014/main" val="1151987268"/>
                    </a:ext>
                  </a:extLst>
                </a:gridCol>
                <a:gridCol w="585857">
                  <a:extLst>
                    <a:ext uri="{9D8B030D-6E8A-4147-A177-3AD203B41FA5}">
                      <a16:colId xmlns:a16="http://schemas.microsoft.com/office/drawing/2014/main" val="2633867586"/>
                    </a:ext>
                  </a:extLst>
                </a:gridCol>
                <a:gridCol w="585857">
                  <a:extLst>
                    <a:ext uri="{9D8B030D-6E8A-4147-A177-3AD203B41FA5}">
                      <a16:colId xmlns:a16="http://schemas.microsoft.com/office/drawing/2014/main" val="3611282845"/>
                    </a:ext>
                  </a:extLst>
                </a:gridCol>
                <a:gridCol w="585857">
                  <a:extLst>
                    <a:ext uri="{9D8B030D-6E8A-4147-A177-3AD203B41FA5}">
                      <a16:colId xmlns:a16="http://schemas.microsoft.com/office/drawing/2014/main" val="1515677993"/>
                    </a:ext>
                  </a:extLst>
                </a:gridCol>
                <a:gridCol w="585857">
                  <a:extLst>
                    <a:ext uri="{9D8B030D-6E8A-4147-A177-3AD203B41FA5}">
                      <a16:colId xmlns:a16="http://schemas.microsoft.com/office/drawing/2014/main" val="1442735605"/>
                    </a:ext>
                  </a:extLst>
                </a:gridCol>
                <a:gridCol w="585857">
                  <a:extLst>
                    <a:ext uri="{9D8B030D-6E8A-4147-A177-3AD203B41FA5}">
                      <a16:colId xmlns:a16="http://schemas.microsoft.com/office/drawing/2014/main" val="1189140469"/>
                    </a:ext>
                  </a:extLst>
                </a:gridCol>
                <a:gridCol w="585857">
                  <a:extLst>
                    <a:ext uri="{9D8B030D-6E8A-4147-A177-3AD203B41FA5}">
                      <a16:colId xmlns:a16="http://schemas.microsoft.com/office/drawing/2014/main" val="2298602019"/>
                    </a:ext>
                  </a:extLst>
                </a:gridCol>
                <a:gridCol w="585857">
                  <a:extLst>
                    <a:ext uri="{9D8B030D-6E8A-4147-A177-3AD203B41FA5}">
                      <a16:colId xmlns:a16="http://schemas.microsoft.com/office/drawing/2014/main" val="2058134131"/>
                    </a:ext>
                  </a:extLst>
                </a:gridCol>
                <a:gridCol w="585857">
                  <a:extLst>
                    <a:ext uri="{9D8B030D-6E8A-4147-A177-3AD203B41FA5}">
                      <a16:colId xmlns:a16="http://schemas.microsoft.com/office/drawing/2014/main" val="2378414278"/>
                    </a:ext>
                  </a:extLst>
                </a:gridCol>
                <a:gridCol w="585857">
                  <a:extLst>
                    <a:ext uri="{9D8B030D-6E8A-4147-A177-3AD203B41FA5}">
                      <a16:colId xmlns:a16="http://schemas.microsoft.com/office/drawing/2014/main" val="1172273441"/>
                    </a:ext>
                  </a:extLst>
                </a:gridCol>
              </a:tblGrid>
              <a:tr h="972342">
                <a:tc>
                  <a:txBody>
                    <a:bodyPr/>
                    <a:lstStyle/>
                    <a:p>
                      <a:pPr algn="l" fontAlgn="ctr"/>
                      <a:r>
                        <a:rPr lang="es-MX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</a:t>
                      </a:r>
                      <a:b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 al 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</a:t>
                      </a:r>
                      <a:b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06 al 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 al 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 al 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</a:t>
                      </a:r>
                      <a:b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27 al 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15754"/>
                  </a:ext>
                </a:extLst>
              </a:tr>
              <a:tr h="918322">
                <a:tc>
                  <a:txBody>
                    <a:bodyPr/>
                    <a:lstStyle/>
                    <a:p>
                      <a:pPr algn="l" fontAlgn="ctr"/>
                      <a:r>
                        <a:rPr lang="es-MX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357678"/>
                  </a:ext>
                </a:extLst>
              </a:tr>
              <a:tr h="1026360">
                <a:tc>
                  <a:txBody>
                    <a:bodyPr/>
                    <a:lstStyle/>
                    <a:p>
                      <a:pPr algn="l" fontAlgn="ctr"/>
                      <a:r>
                        <a:rPr lang="es-MX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 Atenciones de primera vez </a:t>
                      </a:r>
                    </a:p>
                    <a:p>
                      <a:pPr algn="l" fontAlgn="ctr"/>
                      <a:r>
                        <a:rPr lang="es-MX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(Centro de Empoderamiento)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93633"/>
                  </a:ext>
                </a:extLst>
              </a:tr>
              <a:tr h="1026360">
                <a:tc>
                  <a:txBody>
                    <a:bodyPr/>
                    <a:lstStyle/>
                    <a:p>
                      <a:pPr algn="l" fontAlgn="ctr"/>
                      <a:r>
                        <a:rPr lang="es-MX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de seguimiento (Centro de Empoderamiento)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F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79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8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6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79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6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F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F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6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8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F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D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95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161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y 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49434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en Centro Integral y Centro de Empoderamiento en el mes de junio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19076"/>
            <a:ext cx="7420708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mujeres: 992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NNyA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: 197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3C34F3AE-603D-4BED-BAC4-51CC7E05D4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5951078"/>
              </p:ext>
            </p:extLst>
          </p:nvPr>
        </p:nvGraphicFramePr>
        <p:xfrm>
          <a:off x="1055077" y="4344640"/>
          <a:ext cx="22273847" cy="8316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1744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y 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en Centro Integral y Centro de Empoderamiento en el mes de junio por día de la semana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76226"/>
            <a:ext cx="7420708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mujeres: 992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NNyA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: 197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D4966279-8404-4048-ACE9-7432D3804F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5489926"/>
              </p:ext>
            </p:extLst>
          </p:nvPr>
        </p:nvGraphicFramePr>
        <p:xfrm>
          <a:off x="1687470" y="4401789"/>
          <a:ext cx="21009061" cy="8352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7385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1,536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186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178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57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357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370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388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Proporción de atenciones brindadas a mujeres en el mes de junio en las Unidades de Atención a la Mujer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6195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1,536</a:t>
            </a:r>
          </a:p>
        </p:txBody>
      </p:sp>
      <p:sp>
        <p:nvSpPr>
          <p:cNvPr id="13" name="6 CuadroTexto">
            <a:extLst>
              <a:ext uri="{FF2B5EF4-FFF2-40B4-BE49-F238E27FC236}">
                <a16:creationId xmlns:a16="http://schemas.microsoft.com/office/drawing/2014/main" id="{78D06917-D785-4CB8-A11C-AA81970D0578}"/>
              </a:ext>
            </a:extLst>
          </p:cNvPr>
          <p:cNvSpPr txBox="1"/>
          <p:nvPr/>
        </p:nvSpPr>
        <p:spPr bwMode="auto">
          <a:xfrm>
            <a:off x="19966992" y="4886147"/>
            <a:ext cx="758825" cy="47016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186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4" name="8 CuadroTexto">
            <a:extLst>
              <a:ext uri="{FF2B5EF4-FFF2-40B4-BE49-F238E27FC236}">
                <a16:creationId xmlns:a16="http://schemas.microsoft.com/office/drawing/2014/main" id="{51E2CEF2-DECC-4C8F-84C7-ED5AC1B82313}"/>
              </a:ext>
            </a:extLst>
          </p:cNvPr>
          <p:cNvSpPr txBox="1"/>
          <p:nvPr/>
        </p:nvSpPr>
        <p:spPr bwMode="auto">
          <a:xfrm>
            <a:off x="20014067" y="5973334"/>
            <a:ext cx="508000" cy="27146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0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5" name="9 CuadroTexto">
            <a:extLst>
              <a:ext uri="{FF2B5EF4-FFF2-40B4-BE49-F238E27FC236}">
                <a16:creationId xmlns:a16="http://schemas.microsoft.com/office/drawing/2014/main" id="{2B3CBFCD-B557-4580-B8C7-2AE9C6A285B2}"/>
              </a:ext>
            </a:extLst>
          </p:cNvPr>
          <p:cNvSpPr txBox="1"/>
          <p:nvPr/>
        </p:nvSpPr>
        <p:spPr bwMode="auto">
          <a:xfrm>
            <a:off x="19914727" y="7092854"/>
            <a:ext cx="758825" cy="26035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370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6" name="11 CuadroTexto">
            <a:extLst>
              <a:ext uri="{FF2B5EF4-FFF2-40B4-BE49-F238E27FC236}">
                <a16:creationId xmlns:a16="http://schemas.microsoft.com/office/drawing/2014/main" id="{CF6492CA-EA87-4353-9DB1-E2FF67116CD6}"/>
              </a:ext>
            </a:extLst>
          </p:cNvPr>
          <p:cNvSpPr txBox="1"/>
          <p:nvPr/>
        </p:nvSpPr>
        <p:spPr bwMode="auto">
          <a:xfrm>
            <a:off x="19966992" y="8291646"/>
            <a:ext cx="758824" cy="28733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357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8" name="12 CuadroTexto">
            <a:extLst>
              <a:ext uri="{FF2B5EF4-FFF2-40B4-BE49-F238E27FC236}">
                <a16:creationId xmlns:a16="http://schemas.microsoft.com/office/drawing/2014/main" id="{FB23440D-6338-47A1-BD4D-A8E9F344FBA9}"/>
              </a:ext>
            </a:extLst>
          </p:cNvPr>
          <p:cNvSpPr txBox="1"/>
          <p:nvPr/>
        </p:nvSpPr>
        <p:spPr bwMode="auto">
          <a:xfrm>
            <a:off x="19888534" y="9368069"/>
            <a:ext cx="811211" cy="66232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178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9" name="13 CuadroTexto">
            <a:extLst>
              <a:ext uri="{FF2B5EF4-FFF2-40B4-BE49-F238E27FC236}">
                <a16:creationId xmlns:a16="http://schemas.microsoft.com/office/drawing/2014/main" id="{EC6BB693-FF63-4DE5-A77B-DB48DE4A086A}"/>
              </a:ext>
            </a:extLst>
          </p:cNvPr>
          <p:cNvSpPr txBox="1"/>
          <p:nvPr/>
        </p:nvSpPr>
        <p:spPr bwMode="auto">
          <a:xfrm>
            <a:off x="20023471" y="10600643"/>
            <a:ext cx="541337" cy="2873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57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20" name="13 CuadroTexto">
            <a:extLst>
              <a:ext uri="{FF2B5EF4-FFF2-40B4-BE49-F238E27FC236}">
                <a16:creationId xmlns:a16="http://schemas.microsoft.com/office/drawing/2014/main" id="{38590402-5DC6-4D32-8D09-C58786B6C7E5}"/>
              </a:ext>
            </a:extLst>
          </p:cNvPr>
          <p:cNvSpPr txBox="1"/>
          <p:nvPr/>
        </p:nvSpPr>
        <p:spPr bwMode="auto">
          <a:xfrm>
            <a:off x="19966992" y="11921714"/>
            <a:ext cx="758824" cy="2873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388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09B41BD3-7CAA-449D-9659-BE900BA185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5636838"/>
              </p:ext>
            </p:extLst>
          </p:nvPr>
        </p:nvGraphicFramePr>
        <p:xfrm>
          <a:off x="3241431" y="3842859"/>
          <a:ext cx="17901138" cy="9472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18084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440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7" name="3 Tabla">
            <a:extLst>
              <a:ext uri="{FF2B5EF4-FFF2-40B4-BE49-F238E27FC236}">
                <a16:creationId xmlns:a16="http://schemas.microsoft.com/office/drawing/2014/main" id="{3FB84666-0CAD-4BDB-B115-F2C1D0558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344252"/>
              </p:ext>
            </p:extLst>
          </p:nvPr>
        </p:nvGraphicFramePr>
        <p:xfrm>
          <a:off x="2630511" y="2576792"/>
          <a:ext cx="19854484" cy="9068228"/>
        </p:xfrm>
        <a:graphic>
          <a:graphicData uri="http://schemas.openxmlformats.org/drawingml/2006/table">
            <a:tbl>
              <a:tblPr/>
              <a:tblGrid>
                <a:gridCol w="209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0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0164">
                  <a:extLst>
                    <a:ext uri="{9D8B030D-6E8A-4147-A177-3AD203B41FA5}">
                      <a16:colId xmlns:a16="http://schemas.microsoft.com/office/drawing/2014/main" val="2015290615"/>
                    </a:ext>
                  </a:extLst>
                </a:gridCol>
                <a:gridCol w="2140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96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23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05249">
                  <a:extLst>
                    <a:ext uri="{9D8B030D-6E8A-4147-A177-3AD203B41FA5}">
                      <a16:colId xmlns:a16="http://schemas.microsoft.com/office/drawing/2014/main" val="665497136"/>
                    </a:ext>
                  </a:extLst>
                </a:gridCol>
                <a:gridCol w="1873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7832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gridSpan="8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i="0" u="none" strike="noStrike" kern="1200" cap="none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Número de atenciones brindadas a mujeres semanalmente en el mes de junio en Unidades de Atención a Mujeres por tipo de servicio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872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primer contacto presenciales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primer contacto a distancia (UAM) 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Seguimientos de Trabajo Social (UAM)</a:t>
                      </a:r>
                      <a:endParaRPr lang="es-MX" sz="2400" b="1" i="0" u="none" strike="noStrike" cap="none" dirty="0">
                        <a:solidFill>
                          <a:schemeClr val="dk1"/>
                        </a:solidFill>
                        <a:effectLst/>
                        <a:latin typeface="Adelle Sans Light" pitchFamily="50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seguimiento psicológico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Asesorías jurídicas subsecuentes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Acompañamientos jurídicos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de primera vez y subsecuentes a </a:t>
                      </a:r>
                      <a:r>
                        <a:rPr lang="es-MX" sz="2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NNyA</a:t>
                      </a:r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(UAM)</a:t>
                      </a:r>
                    </a:p>
                    <a:p>
                      <a:pPr algn="ctr" fontAlgn="ctr"/>
                      <a:endParaRPr lang="es-MX" sz="2400" b="1" i="0" u="none" strike="noStrike" cap="none" dirty="0">
                        <a:solidFill>
                          <a:schemeClr val="dk1"/>
                        </a:solidFill>
                        <a:effectLst/>
                        <a:latin typeface="Adelle Sans Light" pitchFamily="50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 al 05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06 al 12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335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13 al 19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382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20 al 26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106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424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27 al 30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66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283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501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alt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alt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553925"/>
                  </a:ext>
                </a:extLst>
              </a:tr>
            </a:tbl>
          </a:graphicData>
        </a:graphic>
      </p:graphicFrame>
      <p:sp>
        <p:nvSpPr>
          <p:cNvPr id="21" name="Subtítulo 2">
            <a:extLst>
              <a:ext uri="{FF2B5EF4-FFF2-40B4-BE49-F238E27FC236}">
                <a16:creationId xmlns:a16="http://schemas.microsoft.com/office/drawing/2014/main" id="{3017DCA4-DB1F-4640-8116-C3C3815869AA}"/>
              </a:ext>
            </a:extLst>
          </p:cNvPr>
          <p:cNvSpPr txBox="1">
            <a:spLocks/>
          </p:cNvSpPr>
          <p:nvPr/>
        </p:nvSpPr>
        <p:spPr>
          <a:xfrm>
            <a:off x="3343280" y="585530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22" name="Google Shape;126;p3">
            <a:extLst>
              <a:ext uri="{FF2B5EF4-FFF2-40B4-BE49-F238E27FC236}">
                <a16:creationId xmlns:a16="http://schemas.microsoft.com/office/drawing/2014/main" id="{B2BB029F-6AEB-4B9C-AFD6-592ED7B0D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403093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1,536</a:t>
            </a:r>
          </a:p>
        </p:txBody>
      </p:sp>
    </p:spTree>
    <p:extLst>
      <p:ext uri="{BB962C8B-B14F-4D97-AF65-F5344CB8AC3E}">
        <p14:creationId xmlns:p14="http://schemas.microsoft.com/office/powerpoint/2010/main" val="1558402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69258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semanalmente en el mes de junio a mujeres en Unidades de Atención a Mujeres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3337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1,536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155FDEF8-D911-4ACA-BDE9-A1915D7407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301318"/>
              </p:ext>
            </p:extLst>
          </p:nvPr>
        </p:nvGraphicFramePr>
        <p:xfrm>
          <a:off x="1230924" y="3938954"/>
          <a:ext cx="21922153" cy="8581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21283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a mujeres en el mes de junio en Unidades de Atención a Mujeres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0480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1,536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4FA62717-CCCC-4215-9134-E9295F028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564460"/>
              </p:ext>
            </p:extLst>
          </p:nvPr>
        </p:nvGraphicFramePr>
        <p:xfrm>
          <a:off x="808891" y="4243754"/>
          <a:ext cx="22766218" cy="7579937"/>
        </p:xfrm>
        <a:graphic>
          <a:graphicData uri="http://schemas.openxmlformats.org/drawingml/2006/table">
            <a:tbl>
              <a:tblPr/>
              <a:tblGrid>
                <a:gridCol w="5849368">
                  <a:extLst>
                    <a:ext uri="{9D8B030D-6E8A-4147-A177-3AD203B41FA5}">
                      <a16:colId xmlns:a16="http://schemas.microsoft.com/office/drawing/2014/main" val="3052606091"/>
                    </a:ext>
                  </a:extLst>
                </a:gridCol>
                <a:gridCol w="563895">
                  <a:extLst>
                    <a:ext uri="{9D8B030D-6E8A-4147-A177-3AD203B41FA5}">
                      <a16:colId xmlns:a16="http://schemas.microsoft.com/office/drawing/2014/main" val="455583508"/>
                    </a:ext>
                  </a:extLst>
                </a:gridCol>
                <a:gridCol w="563895">
                  <a:extLst>
                    <a:ext uri="{9D8B030D-6E8A-4147-A177-3AD203B41FA5}">
                      <a16:colId xmlns:a16="http://schemas.microsoft.com/office/drawing/2014/main" val="376249747"/>
                    </a:ext>
                  </a:extLst>
                </a:gridCol>
                <a:gridCol w="563895">
                  <a:extLst>
                    <a:ext uri="{9D8B030D-6E8A-4147-A177-3AD203B41FA5}">
                      <a16:colId xmlns:a16="http://schemas.microsoft.com/office/drawing/2014/main" val="3361689213"/>
                    </a:ext>
                  </a:extLst>
                </a:gridCol>
                <a:gridCol w="563895">
                  <a:extLst>
                    <a:ext uri="{9D8B030D-6E8A-4147-A177-3AD203B41FA5}">
                      <a16:colId xmlns:a16="http://schemas.microsoft.com/office/drawing/2014/main" val="3682764997"/>
                    </a:ext>
                  </a:extLst>
                </a:gridCol>
                <a:gridCol w="563895">
                  <a:extLst>
                    <a:ext uri="{9D8B030D-6E8A-4147-A177-3AD203B41FA5}">
                      <a16:colId xmlns:a16="http://schemas.microsoft.com/office/drawing/2014/main" val="2053342985"/>
                    </a:ext>
                  </a:extLst>
                </a:gridCol>
                <a:gridCol w="563895">
                  <a:extLst>
                    <a:ext uri="{9D8B030D-6E8A-4147-A177-3AD203B41FA5}">
                      <a16:colId xmlns:a16="http://schemas.microsoft.com/office/drawing/2014/main" val="1951690018"/>
                    </a:ext>
                  </a:extLst>
                </a:gridCol>
                <a:gridCol w="563895">
                  <a:extLst>
                    <a:ext uri="{9D8B030D-6E8A-4147-A177-3AD203B41FA5}">
                      <a16:colId xmlns:a16="http://schemas.microsoft.com/office/drawing/2014/main" val="1225498160"/>
                    </a:ext>
                  </a:extLst>
                </a:gridCol>
                <a:gridCol w="563895">
                  <a:extLst>
                    <a:ext uri="{9D8B030D-6E8A-4147-A177-3AD203B41FA5}">
                      <a16:colId xmlns:a16="http://schemas.microsoft.com/office/drawing/2014/main" val="2160364286"/>
                    </a:ext>
                  </a:extLst>
                </a:gridCol>
                <a:gridCol w="563895">
                  <a:extLst>
                    <a:ext uri="{9D8B030D-6E8A-4147-A177-3AD203B41FA5}">
                      <a16:colId xmlns:a16="http://schemas.microsoft.com/office/drawing/2014/main" val="1834363762"/>
                    </a:ext>
                  </a:extLst>
                </a:gridCol>
                <a:gridCol w="563895">
                  <a:extLst>
                    <a:ext uri="{9D8B030D-6E8A-4147-A177-3AD203B41FA5}">
                      <a16:colId xmlns:a16="http://schemas.microsoft.com/office/drawing/2014/main" val="247796813"/>
                    </a:ext>
                  </a:extLst>
                </a:gridCol>
                <a:gridCol w="563895">
                  <a:extLst>
                    <a:ext uri="{9D8B030D-6E8A-4147-A177-3AD203B41FA5}">
                      <a16:colId xmlns:a16="http://schemas.microsoft.com/office/drawing/2014/main" val="1384161539"/>
                    </a:ext>
                  </a:extLst>
                </a:gridCol>
                <a:gridCol w="563895">
                  <a:extLst>
                    <a:ext uri="{9D8B030D-6E8A-4147-A177-3AD203B41FA5}">
                      <a16:colId xmlns:a16="http://schemas.microsoft.com/office/drawing/2014/main" val="3834380313"/>
                    </a:ext>
                  </a:extLst>
                </a:gridCol>
                <a:gridCol w="563895">
                  <a:extLst>
                    <a:ext uri="{9D8B030D-6E8A-4147-A177-3AD203B41FA5}">
                      <a16:colId xmlns:a16="http://schemas.microsoft.com/office/drawing/2014/main" val="1736881966"/>
                    </a:ext>
                  </a:extLst>
                </a:gridCol>
                <a:gridCol w="563895">
                  <a:extLst>
                    <a:ext uri="{9D8B030D-6E8A-4147-A177-3AD203B41FA5}">
                      <a16:colId xmlns:a16="http://schemas.microsoft.com/office/drawing/2014/main" val="1099495516"/>
                    </a:ext>
                  </a:extLst>
                </a:gridCol>
                <a:gridCol w="563895">
                  <a:extLst>
                    <a:ext uri="{9D8B030D-6E8A-4147-A177-3AD203B41FA5}">
                      <a16:colId xmlns:a16="http://schemas.microsoft.com/office/drawing/2014/main" val="3158529085"/>
                    </a:ext>
                  </a:extLst>
                </a:gridCol>
                <a:gridCol w="563895">
                  <a:extLst>
                    <a:ext uri="{9D8B030D-6E8A-4147-A177-3AD203B41FA5}">
                      <a16:colId xmlns:a16="http://schemas.microsoft.com/office/drawing/2014/main" val="1041427726"/>
                    </a:ext>
                  </a:extLst>
                </a:gridCol>
                <a:gridCol w="563895">
                  <a:extLst>
                    <a:ext uri="{9D8B030D-6E8A-4147-A177-3AD203B41FA5}">
                      <a16:colId xmlns:a16="http://schemas.microsoft.com/office/drawing/2014/main" val="3153462057"/>
                    </a:ext>
                  </a:extLst>
                </a:gridCol>
                <a:gridCol w="563895">
                  <a:extLst>
                    <a:ext uri="{9D8B030D-6E8A-4147-A177-3AD203B41FA5}">
                      <a16:colId xmlns:a16="http://schemas.microsoft.com/office/drawing/2014/main" val="2366282966"/>
                    </a:ext>
                  </a:extLst>
                </a:gridCol>
                <a:gridCol w="563895">
                  <a:extLst>
                    <a:ext uri="{9D8B030D-6E8A-4147-A177-3AD203B41FA5}">
                      <a16:colId xmlns:a16="http://schemas.microsoft.com/office/drawing/2014/main" val="925914542"/>
                    </a:ext>
                  </a:extLst>
                </a:gridCol>
                <a:gridCol w="563895">
                  <a:extLst>
                    <a:ext uri="{9D8B030D-6E8A-4147-A177-3AD203B41FA5}">
                      <a16:colId xmlns:a16="http://schemas.microsoft.com/office/drawing/2014/main" val="3263113818"/>
                    </a:ext>
                  </a:extLst>
                </a:gridCol>
                <a:gridCol w="563895">
                  <a:extLst>
                    <a:ext uri="{9D8B030D-6E8A-4147-A177-3AD203B41FA5}">
                      <a16:colId xmlns:a16="http://schemas.microsoft.com/office/drawing/2014/main" val="2466910661"/>
                    </a:ext>
                  </a:extLst>
                </a:gridCol>
                <a:gridCol w="563895">
                  <a:extLst>
                    <a:ext uri="{9D8B030D-6E8A-4147-A177-3AD203B41FA5}">
                      <a16:colId xmlns:a16="http://schemas.microsoft.com/office/drawing/2014/main" val="1749852962"/>
                    </a:ext>
                  </a:extLst>
                </a:gridCol>
                <a:gridCol w="563895">
                  <a:extLst>
                    <a:ext uri="{9D8B030D-6E8A-4147-A177-3AD203B41FA5}">
                      <a16:colId xmlns:a16="http://schemas.microsoft.com/office/drawing/2014/main" val="4117197825"/>
                    </a:ext>
                  </a:extLst>
                </a:gridCol>
                <a:gridCol w="563895">
                  <a:extLst>
                    <a:ext uri="{9D8B030D-6E8A-4147-A177-3AD203B41FA5}">
                      <a16:colId xmlns:a16="http://schemas.microsoft.com/office/drawing/2014/main" val="3398842881"/>
                    </a:ext>
                  </a:extLst>
                </a:gridCol>
                <a:gridCol w="563895">
                  <a:extLst>
                    <a:ext uri="{9D8B030D-6E8A-4147-A177-3AD203B41FA5}">
                      <a16:colId xmlns:a16="http://schemas.microsoft.com/office/drawing/2014/main" val="3150181496"/>
                    </a:ext>
                  </a:extLst>
                </a:gridCol>
                <a:gridCol w="563895">
                  <a:extLst>
                    <a:ext uri="{9D8B030D-6E8A-4147-A177-3AD203B41FA5}">
                      <a16:colId xmlns:a16="http://schemas.microsoft.com/office/drawing/2014/main" val="785992010"/>
                    </a:ext>
                  </a:extLst>
                </a:gridCol>
                <a:gridCol w="563895">
                  <a:extLst>
                    <a:ext uri="{9D8B030D-6E8A-4147-A177-3AD203B41FA5}">
                      <a16:colId xmlns:a16="http://schemas.microsoft.com/office/drawing/2014/main" val="1843910632"/>
                    </a:ext>
                  </a:extLst>
                </a:gridCol>
                <a:gridCol w="563895">
                  <a:extLst>
                    <a:ext uri="{9D8B030D-6E8A-4147-A177-3AD203B41FA5}">
                      <a16:colId xmlns:a16="http://schemas.microsoft.com/office/drawing/2014/main" val="2816902700"/>
                    </a:ext>
                  </a:extLst>
                </a:gridCol>
                <a:gridCol w="563895">
                  <a:extLst>
                    <a:ext uri="{9D8B030D-6E8A-4147-A177-3AD203B41FA5}">
                      <a16:colId xmlns:a16="http://schemas.microsoft.com/office/drawing/2014/main" val="3339977594"/>
                    </a:ext>
                  </a:extLst>
                </a:gridCol>
                <a:gridCol w="563895">
                  <a:extLst>
                    <a:ext uri="{9D8B030D-6E8A-4147-A177-3AD203B41FA5}">
                      <a16:colId xmlns:a16="http://schemas.microsoft.com/office/drawing/2014/main" val="963856863"/>
                    </a:ext>
                  </a:extLst>
                </a:gridCol>
              </a:tblGrid>
              <a:tr h="1134525"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</a:t>
                      </a:r>
                      <a:b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 al 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</a:t>
                      </a:r>
                      <a:b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06 al 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 al 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 al 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</a:t>
                      </a:r>
                      <a:b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27 al 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90711"/>
                  </a:ext>
                </a:extLst>
              </a:tr>
              <a:tr h="751381"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668081"/>
                  </a:ext>
                </a:extLst>
              </a:tr>
              <a:tr h="813433">
                <a:tc>
                  <a:txBody>
                    <a:bodyPr/>
                    <a:lstStyle/>
                    <a:p>
                      <a:pPr algn="l" fontAlgn="ctr"/>
                      <a:r>
                        <a:rPr lang="es-MX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primer contacto presenciales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C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A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C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A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A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472749"/>
                  </a:ext>
                </a:extLst>
              </a:tr>
              <a:tr h="813433">
                <a:tc>
                  <a:txBody>
                    <a:bodyPr/>
                    <a:lstStyle/>
                    <a:p>
                      <a:pPr algn="l" fontAlgn="ctr"/>
                      <a:r>
                        <a:rPr lang="es-MX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primer contacto a distancia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575822"/>
                  </a:ext>
                </a:extLst>
              </a:tr>
              <a:tr h="813433">
                <a:tc>
                  <a:txBody>
                    <a:bodyPr/>
                    <a:lstStyle/>
                    <a:p>
                      <a:pPr algn="l" fontAlgn="ctr"/>
                      <a:r>
                        <a:rPr lang="es-ES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Seguimientos de Trabajo Social 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9F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C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76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91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96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C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91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91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94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9F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8E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C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77265"/>
                  </a:ext>
                </a:extLst>
              </a:tr>
              <a:tr h="813433">
                <a:tc>
                  <a:txBody>
                    <a:bodyPr/>
                    <a:lstStyle/>
                    <a:p>
                      <a:pPr algn="l" fontAlgn="ctr"/>
                      <a:r>
                        <a:rPr lang="es-MX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seguimiento psicológico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C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A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C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94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9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91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8E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89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96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86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86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1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86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96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96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8E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18772"/>
                  </a:ext>
                </a:extLst>
              </a:tr>
              <a:tr h="813433">
                <a:tc>
                  <a:txBody>
                    <a:bodyPr/>
                    <a:lstStyle/>
                    <a:p>
                      <a:pPr algn="l" fontAlgn="ctr"/>
                      <a:r>
                        <a:rPr lang="es-MX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Asesorías jurídicas subsecuentes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BE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A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C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A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C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91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9F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A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A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A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C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4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491092"/>
                  </a:ext>
                </a:extLst>
              </a:tr>
              <a:tr h="813433">
                <a:tc>
                  <a:txBody>
                    <a:bodyPr/>
                    <a:lstStyle/>
                    <a:p>
                      <a:pPr algn="l" fontAlgn="ctr"/>
                      <a:r>
                        <a:rPr lang="es-MX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Acompañamientos jurídicos 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A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562149"/>
                  </a:ext>
                </a:extLst>
              </a:tr>
              <a:tr h="813433">
                <a:tc>
                  <a:txBody>
                    <a:bodyPr/>
                    <a:lstStyle/>
                    <a:p>
                      <a:pPr algn="l" fontAlgn="ctr"/>
                      <a:r>
                        <a:rPr lang="es-ES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de primera vez y subsecuentes a </a:t>
                      </a:r>
                      <a:r>
                        <a:rPr lang="es-ES" sz="2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NNyA</a:t>
                      </a:r>
                      <a:r>
                        <a:rPr lang="es-ES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C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9F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A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91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91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9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94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9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96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7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89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89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C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86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73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89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89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9F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91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89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9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8E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63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63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3191056" y="1223109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1ero al 30 de junio de 2022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6,164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992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197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1,536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3,261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178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4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88124" y="10358564"/>
            <a:ext cx="21974176" cy="3115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1 Reporte elaborado mensualmente. Para el mes de junio se consideran 30 días y las semanas toman en cuenta 7 días (lunes a domingo). Sin embargo, las estadísticas presentadas por área de atención, a excepción de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Telmujer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, se calculan considerando 5 días debido a que las atenciones brindadas en fin de semana se consideran datos atípicos. Para el cálculo de promedios diarios: se redondea a partir de la centésima 56 al entero superior y por debajo de esta, al entero inferior.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en Unidades de Atención a Mujeres y atenciones de primera vez y subsecuentes a </a:t>
            </a:r>
            <a:r>
              <a:rPr lang="es-MX" altLang="es-MX" sz="4000" b="1" dirty="0" err="1">
                <a:solidFill>
                  <a:srgbClr val="5B4F63"/>
                </a:solidFill>
                <a:latin typeface="Adelle Sans" panose="02000503000000020004" pitchFamily="50" charset="0"/>
              </a:rPr>
              <a:t>NNyA</a:t>
            </a: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 en Unidades de Atención a Mujeres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33376"/>
            <a:ext cx="7420708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mujeres: 1,148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NNyA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: 388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B6B3CC3-2742-47E3-8819-F0195593E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9053946"/>
              </p:ext>
            </p:extLst>
          </p:nvPr>
        </p:nvGraphicFramePr>
        <p:xfrm>
          <a:off x="1959952" y="4806461"/>
          <a:ext cx="20464096" cy="8295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93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00090" y="448163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638</a:t>
            </a: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6585" y="8683009"/>
            <a:ext cx="247374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2,623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0" y="1545968"/>
            <a:ext cx="501145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3,261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Proporción de servicios brindados a través de la línea </a:t>
            </a:r>
            <a:r>
              <a:rPr lang="es-MX" altLang="es-MX" sz="4000" b="1" dirty="0" err="1">
                <a:solidFill>
                  <a:srgbClr val="5B4F63"/>
                </a:solidFill>
                <a:latin typeface="Adelle Sans" panose="02000503000000020004" pitchFamily="50" charset="0"/>
              </a:rPr>
              <a:t>Telmujer</a:t>
            </a: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 en el mes de junio según tipo de servicio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3337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3,261</a:t>
            </a:r>
          </a:p>
        </p:txBody>
      </p:sp>
      <p:sp>
        <p:nvSpPr>
          <p:cNvPr id="21" name="6 CuadroTexto">
            <a:extLst>
              <a:ext uri="{FF2B5EF4-FFF2-40B4-BE49-F238E27FC236}">
                <a16:creationId xmlns:a16="http://schemas.microsoft.com/office/drawing/2014/main" id="{5553472E-4ECC-4140-98CD-8DA99377CB57}"/>
              </a:ext>
            </a:extLst>
          </p:cNvPr>
          <p:cNvSpPr txBox="1"/>
          <p:nvPr/>
        </p:nvSpPr>
        <p:spPr bwMode="auto">
          <a:xfrm>
            <a:off x="21065233" y="6509583"/>
            <a:ext cx="956896" cy="4701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638</a:t>
            </a:r>
            <a:endParaRPr lang="es-MX" sz="28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22" name="8 CuadroTexto">
            <a:extLst>
              <a:ext uri="{FF2B5EF4-FFF2-40B4-BE49-F238E27FC236}">
                <a16:creationId xmlns:a16="http://schemas.microsoft.com/office/drawing/2014/main" id="{B1DABA22-E1DE-43AA-8C3C-1C6CA1D985B3}"/>
              </a:ext>
            </a:extLst>
          </p:cNvPr>
          <p:cNvSpPr txBox="1"/>
          <p:nvPr/>
        </p:nvSpPr>
        <p:spPr bwMode="auto">
          <a:xfrm>
            <a:off x="20859102" y="8019073"/>
            <a:ext cx="1369159" cy="4701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2,623</a:t>
            </a:r>
            <a:endParaRPr lang="es-MX" sz="28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C0054679-A623-4E2E-B29A-804B8CAF0E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074961"/>
              </p:ext>
            </p:extLst>
          </p:nvPr>
        </p:nvGraphicFramePr>
        <p:xfrm>
          <a:off x="3446585" y="3892062"/>
          <a:ext cx="17490831" cy="9209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3019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440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56722FB9-A184-4C8E-8D41-275FBE839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29350"/>
              </p:ext>
            </p:extLst>
          </p:nvPr>
        </p:nvGraphicFramePr>
        <p:xfrm>
          <a:off x="2942492" y="2976841"/>
          <a:ext cx="18499016" cy="8794043"/>
        </p:xfrm>
        <a:graphic>
          <a:graphicData uri="http://schemas.openxmlformats.org/drawingml/2006/table">
            <a:tbl>
              <a:tblPr/>
              <a:tblGrid>
                <a:gridCol w="2983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1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1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1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711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3600" b="1" i="0" u="none" strike="noStrike" kern="1200" cap="none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Número de servicios brindados semanalmente en el mes de junio a través de la línea telefónica </a:t>
                      </a:r>
                      <a:r>
                        <a:rPr lang="es-ES" sz="3600" b="1" i="0" u="none" strike="noStrike" kern="1200" cap="none" dirty="0" err="1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Telmujer</a:t>
                      </a:r>
                      <a:r>
                        <a:rPr lang="es-ES" sz="3600" b="1" i="0" u="none" strike="noStrike" kern="1200" cap="none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 según tipo de servicio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21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de asesorías </a:t>
                      </a:r>
                      <a:r>
                        <a:rPr lang="es-ES" sz="2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Telmujer</a:t>
                      </a: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Total de  incidentes de conocimiento </a:t>
                      </a:r>
                      <a:r>
                        <a:rPr lang="es-ES" sz="2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Telmujer</a:t>
                      </a: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</a:t>
                      </a:r>
                      <a:r>
                        <a:rPr lang="es-ES" sz="2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Telmujer</a:t>
                      </a:r>
                      <a:endParaRPr lang="es-ES" sz="2400" b="1" i="0" u="none" strike="noStrike" cap="none" dirty="0">
                        <a:solidFill>
                          <a:schemeClr val="dk1"/>
                        </a:solidFill>
                        <a:effectLst/>
                        <a:latin typeface="Adelle Sans Light" pitchFamily="50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 al 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06 al 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13 al 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20 al 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5295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27 al 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86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alt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alt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2623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3261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63336"/>
                  </a:ext>
                </a:extLst>
              </a:tr>
            </a:tbl>
          </a:graphicData>
        </a:graphic>
      </p:graphicFrame>
      <p:sp>
        <p:nvSpPr>
          <p:cNvPr id="11" name="Subtítulo 2">
            <a:extLst>
              <a:ext uri="{FF2B5EF4-FFF2-40B4-BE49-F238E27FC236}">
                <a16:creationId xmlns:a16="http://schemas.microsoft.com/office/drawing/2014/main" id="{BEC973ED-9EF8-40A8-9911-E47867DA9C9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1CB3699A-7F46-45EB-B7BD-EDAFA184F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545968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3,261</a:t>
            </a:r>
          </a:p>
        </p:txBody>
      </p:sp>
    </p:spTree>
    <p:extLst>
      <p:ext uri="{BB962C8B-B14F-4D97-AF65-F5344CB8AC3E}">
        <p14:creationId xmlns:p14="http://schemas.microsoft.com/office/powerpoint/2010/main" val="1395478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2EAAD076-AD80-416B-8A7D-CCD9EB21F471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Telefónica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3D251BA-A11E-4617-A294-0471DAFD4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6637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Servicios brindados semanalmente en el mes de junio a través de la línea telefónica </a:t>
            </a:r>
            <a:r>
              <a:rPr lang="es-MX" altLang="es-MX" sz="4000" b="1" dirty="0" err="1">
                <a:solidFill>
                  <a:srgbClr val="5B4F63"/>
                </a:solidFill>
                <a:latin typeface="Adelle Sans" panose="02000503000000020004" pitchFamily="50" charset="0"/>
              </a:rPr>
              <a:t>Telmujer</a:t>
            </a:r>
            <a:endParaRPr lang="es-MX" altLang="es-MX" sz="4000" b="1" dirty="0">
              <a:solidFill>
                <a:srgbClr val="5B4F63"/>
              </a:solidFill>
              <a:latin typeface="Adelle Sans" panose="02000503000000020004" pitchFamily="50" charset="0"/>
            </a:endParaRP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12297445-EF40-4AFA-B960-EBD554631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96192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3,261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9021683D-8A16-4398-ACD9-17CB6973EA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4691076"/>
              </p:ext>
            </p:extLst>
          </p:nvPr>
        </p:nvGraphicFramePr>
        <p:xfrm>
          <a:off x="1805354" y="3985846"/>
          <a:ext cx="20773292" cy="9116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Telefónica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Servicios brindados diariamente a través de la línea telefónica </a:t>
            </a:r>
            <a:r>
              <a:rPr lang="es-MX" altLang="es-MX" sz="4000" b="1" dirty="0" err="1">
                <a:solidFill>
                  <a:srgbClr val="5B4F63"/>
                </a:solidFill>
                <a:latin typeface="Adelle Sans" panose="02000503000000020004" pitchFamily="50" charset="0"/>
              </a:rPr>
              <a:t>Telmujer</a:t>
            </a: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 en el mes de junio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6195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3,261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E075C4A-535F-4D29-B509-E869BB1D8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902897"/>
              </p:ext>
            </p:extLst>
          </p:nvPr>
        </p:nvGraphicFramePr>
        <p:xfrm>
          <a:off x="844068" y="5533292"/>
          <a:ext cx="22695865" cy="3892061"/>
        </p:xfrm>
        <a:graphic>
          <a:graphicData uri="http://schemas.openxmlformats.org/drawingml/2006/table">
            <a:tbl>
              <a:tblPr/>
              <a:tblGrid>
                <a:gridCol w="5088165">
                  <a:extLst>
                    <a:ext uri="{9D8B030D-6E8A-4147-A177-3AD203B41FA5}">
                      <a16:colId xmlns:a16="http://schemas.microsoft.com/office/drawing/2014/main" val="522356391"/>
                    </a:ext>
                  </a:extLst>
                </a:gridCol>
                <a:gridCol w="535595">
                  <a:extLst>
                    <a:ext uri="{9D8B030D-6E8A-4147-A177-3AD203B41FA5}">
                      <a16:colId xmlns:a16="http://schemas.microsoft.com/office/drawing/2014/main" val="3387735675"/>
                    </a:ext>
                  </a:extLst>
                </a:gridCol>
                <a:gridCol w="535595">
                  <a:extLst>
                    <a:ext uri="{9D8B030D-6E8A-4147-A177-3AD203B41FA5}">
                      <a16:colId xmlns:a16="http://schemas.microsoft.com/office/drawing/2014/main" val="3480970862"/>
                    </a:ext>
                  </a:extLst>
                </a:gridCol>
                <a:gridCol w="535595">
                  <a:extLst>
                    <a:ext uri="{9D8B030D-6E8A-4147-A177-3AD203B41FA5}">
                      <a16:colId xmlns:a16="http://schemas.microsoft.com/office/drawing/2014/main" val="3398676515"/>
                    </a:ext>
                  </a:extLst>
                </a:gridCol>
                <a:gridCol w="542291">
                  <a:extLst>
                    <a:ext uri="{9D8B030D-6E8A-4147-A177-3AD203B41FA5}">
                      <a16:colId xmlns:a16="http://schemas.microsoft.com/office/drawing/2014/main" val="2289189395"/>
                    </a:ext>
                  </a:extLst>
                </a:gridCol>
                <a:gridCol w="723055">
                  <a:extLst>
                    <a:ext uri="{9D8B030D-6E8A-4147-A177-3AD203B41FA5}">
                      <a16:colId xmlns:a16="http://schemas.microsoft.com/office/drawing/2014/main" val="3016193431"/>
                    </a:ext>
                  </a:extLst>
                </a:gridCol>
                <a:gridCol w="723055">
                  <a:extLst>
                    <a:ext uri="{9D8B030D-6E8A-4147-A177-3AD203B41FA5}">
                      <a16:colId xmlns:a16="http://schemas.microsoft.com/office/drawing/2014/main" val="3147057537"/>
                    </a:ext>
                  </a:extLst>
                </a:gridCol>
                <a:gridCol w="535595">
                  <a:extLst>
                    <a:ext uri="{9D8B030D-6E8A-4147-A177-3AD203B41FA5}">
                      <a16:colId xmlns:a16="http://schemas.microsoft.com/office/drawing/2014/main" val="3868001287"/>
                    </a:ext>
                  </a:extLst>
                </a:gridCol>
                <a:gridCol w="535595">
                  <a:extLst>
                    <a:ext uri="{9D8B030D-6E8A-4147-A177-3AD203B41FA5}">
                      <a16:colId xmlns:a16="http://schemas.microsoft.com/office/drawing/2014/main" val="513626970"/>
                    </a:ext>
                  </a:extLst>
                </a:gridCol>
                <a:gridCol w="535595">
                  <a:extLst>
                    <a:ext uri="{9D8B030D-6E8A-4147-A177-3AD203B41FA5}">
                      <a16:colId xmlns:a16="http://schemas.microsoft.com/office/drawing/2014/main" val="3566530815"/>
                    </a:ext>
                  </a:extLst>
                </a:gridCol>
                <a:gridCol w="535595">
                  <a:extLst>
                    <a:ext uri="{9D8B030D-6E8A-4147-A177-3AD203B41FA5}">
                      <a16:colId xmlns:a16="http://schemas.microsoft.com/office/drawing/2014/main" val="2532953410"/>
                    </a:ext>
                  </a:extLst>
                </a:gridCol>
                <a:gridCol w="535595">
                  <a:extLst>
                    <a:ext uri="{9D8B030D-6E8A-4147-A177-3AD203B41FA5}">
                      <a16:colId xmlns:a16="http://schemas.microsoft.com/office/drawing/2014/main" val="781902163"/>
                    </a:ext>
                  </a:extLst>
                </a:gridCol>
                <a:gridCol w="723055">
                  <a:extLst>
                    <a:ext uri="{9D8B030D-6E8A-4147-A177-3AD203B41FA5}">
                      <a16:colId xmlns:a16="http://schemas.microsoft.com/office/drawing/2014/main" val="3468474522"/>
                    </a:ext>
                  </a:extLst>
                </a:gridCol>
                <a:gridCol w="723055">
                  <a:extLst>
                    <a:ext uri="{9D8B030D-6E8A-4147-A177-3AD203B41FA5}">
                      <a16:colId xmlns:a16="http://schemas.microsoft.com/office/drawing/2014/main" val="784406706"/>
                    </a:ext>
                  </a:extLst>
                </a:gridCol>
                <a:gridCol w="535595">
                  <a:extLst>
                    <a:ext uri="{9D8B030D-6E8A-4147-A177-3AD203B41FA5}">
                      <a16:colId xmlns:a16="http://schemas.microsoft.com/office/drawing/2014/main" val="1459046152"/>
                    </a:ext>
                  </a:extLst>
                </a:gridCol>
                <a:gridCol w="535595">
                  <a:extLst>
                    <a:ext uri="{9D8B030D-6E8A-4147-A177-3AD203B41FA5}">
                      <a16:colId xmlns:a16="http://schemas.microsoft.com/office/drawing/2014/main" val="1929592630"/>
                    </a:ext>
                  </a:extLst>
                </a:gridCol>
                <a:gridCol w="535595">
                  <a:extLst>
                    <a:ext uri="{9D8B030D-6E8A-4147-A177-3AD203B41FA5}">
                      <a16:colId xmlns:a16="http://schemas.microsoft.com/office/drawing/2014/main" val="3292257286"/>
                    </a:ext>
                  </a:extLst>
                </a:gridCol>
                <a:gridCol w="535595">
                  <a:extLst>
                    <a:ext uri="{9D8B030D-6E8A-4147-A177-3AD203B41FA5}">
                      <a16:colId xmlns:a16="http://schemas.microsoft.com/office/drawing/2014/main" val="2316210338"/>
                    </a:ext>
                  </a:extLst>
                </a:gridCol>
                <a:gridCol w="535595">
                  <a:extLst>
                    <a:ext uri="{9D8B030D-6E8A-4147-A177-3AD203B41FA5}">
                      <a16:colId xmlns:a16="http://schemas.microsoft.com/office/drawing/2014/main" val="3902062388"/>
                    </a:ext>
                  </a:extLst>
                </a:gridCol>
                <a:gridCol w="723055">
                  <a:extLst>
                    <a:ext uri="{9D8B030D-6E8A-4147-A177-3AD203B41FA5}">
                      <a16:colId xmlns:a16="http://schemas.microsoft.com/office/drawing/2014/main" val="3038649039"/>
                    </a:ext>
                  </a:extLst>
                </a:gridCol>
                <a:gridCol w="723055">
                  <a:extLst>
                    <a:ext uri="{9D8B030D-6E8A-4147-A177-3AD203B41FA5}">
                      <a16:colId xmlns:a16="http://schemas.microsoft.com/office/drawing/2014/main" val="2363017688"/>
                    </a:ext>
                  </a:extLst>
                </a:gridCol>
                <a:gridCol w="535595">
                  <a:extLst>
                    <a:ext uri="{9D8B030D-6E8A-4147-A177-3AD203B41FA5}">
                      <a16:colId xmlns:a16="http://schemas.microsoft.com/office/drawing/2014/main" val="3732747900"/>
                    </a:ext>
                  </a:extLst>
                </a:gridCol>
                <a:gridCol w="535595">
                  <a:extLst>
                    <a:ext uri="{9D8B030D-6E8A-4147-A177-3AD203B41FA5}">
                      <a16:colId xmlns:a16="http://schemas.microsoft.com/office/drawing/2014/main" val="2903499187"/>
                    </a:ext>
                  </a:extLst>
                </a:gridCol>
                <a:gridCol w="535595">
                  <a:extLst>
                    <a:ext uri="{9D8B030D-6E8A-4147-A177-3AD203B41FA5}">
                      <a16:colId xmlns:a16="http://schemas.microsoft.com/office/drawing/2014/main" val="4117096308"/>
                    </a:ext>
                  </a:extLst>
                </a:gridCol>
                <a:gridCol w="535595">
                  <a:extLst>
                    <a:ext uri="{9D8B030D-6E8A-4147-A177-3AD203B41FA5}">
                      <a16:colId xmlns:a16="http://schemas.microsoft.com/office/drawing/2014/main" val="1466371266"/>
                    </a:ext>
                  </a:extLst>
                </a:gridCol>
                <a:gridCol w="535595">
                  <a:extLst>
                    <a:ext uri="{9D8B030D-6E8A-4147-A177-3AD203B41FA5}">
                      <a16:colId xmlns:a16="http://schemas.microsoft.com/office/drawing/2014/main" val="2059162236"/>
                    </a:ext>
                  </a:extLst>
                </a:gridCol>
                <a:gridCol w="696274">
                  <a:extLst>
                    <a:ext uri="{9D8B030D-6E8A-4147-A177-3AD203B41FA5}">
                      <a16:colId xmlns:a16="http://schemas.microsoft.com/office/drawing/2014/main" val="2356071319"/>
                    </a:ext>
                  </a:extLst>
                </a:gridCol>
                <a:gridCol w="783310">
                  <a:extLst>
                    <a:ext uri="{9D8B030D-6E8A-4147-A177-3AD203B41FA5}">
                      <a16:colId xmlns:a16="http://schemas.microsoft.com/office/drawing/2014/main" val="855809338"/>
                    </a:ext>
                  </a:extLst>
                </a:gridCol>
                <a:gridCol w="535595">
                  <a:extLst>
                    <a:ext uri="{9D8B030D-6E8A-4147-A177-3AD203B41FA5}">
                      <a16:colId xmlns:a16="http://schemas.microsoft.com/office/drawing/2014/main" val="3190042581"/>
                    </a:ext>
                  </a:extLst>
                </a:gridCol>
                <a:gridCol w="535595">
                  <a:extLst>
                    <a:ext uri="{9D8B030D-6E8A-4147-A177-3AD203B41FA5}">
                      <a16:colId xmlns:a16="http://schemas.microsoft.com/office/drawing/2014/main" val="2691485802"/>
                    </a:ext>
                  </a:extLst>
                </a:gridCol>
                <a:gridCol w="535595">
                  <a:extLst>
                    <a:ext uri="{9D8B030D-6E8A-4147-A177-3AD203B41FA5}">
                      <a16:colId xmlns:a16="http://schemas.microsoft.com/office/drawing/2014/main" val="3072889886"/>
                    </a:ext>
                  </a:extLst>
                </a:gridCol>
              </a:tblGrid>
              <a:tr h="1117026">
                <a:tc>
                  <a:txBody>
                    <a:bodyPr/>
                    <a:lstStyle/>
                    <a:p>
                      <a:pPr algn="l" fontAlgn="ctr"/>
                      <a:r>
                        <a:rPr lang="es-MX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</a:t>
                      </a:r>
                      <a:b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 al 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</a:t>
                      </a:r>
                      <a:b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06 al 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 al 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 al 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</a:t>
                      </a:r>
                      <a:b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27 al 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608691"/>
                  </a:ext>
                </a:extLst>
              </a:tr>
              <a:tr h="798757">
                <a:tc>
                  <a:txBody>
                    <a:bodyPr/>
                    <a:lstStyle/>
                    <a:p>
                      <a:pPr algn="l" fontAlgn="ctr"/>
                      <a:r>
                        <a:rPr lang="es-MX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339367"/>
                  </a:ext>
                </a:extLst>
              </a:tr>
              <a:tr h="887893">
                <a:tc>
                  <a:txBody>
                    <a:bodyPr/>
                    <a:lstStyle/>
                    <a:p>
                      <a:pPr algn="l" fontAlgn="ctr"/>
                      <a:r>
                        <a:rPr lang="es-MX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Asesorías </a:t>
                      </a:r>
                      <a:r>
                        <a:rPr lang="es-MX" sz="2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Telmujer</a:t>
                      </a:r>
                      <a:r>
                        <a:rPr lang="es-MX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6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CB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9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C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9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4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7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4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3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7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E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A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CB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6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3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7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C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A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D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9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855847"/>
                  </a:ext>
                </a:extLst>
              </a:tr>
              <a:tr h="1088385">
                <a:tc>
                  <a:txBody>
                    <a:bodyPr/>
                    <a:lstStyle/>
                    <a:p>
                      <a:pPr algn="l" fontAlgn="ctr"/>
                      <a:r>
                        <a:rPr lang="es-MX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Incidentes de conocimiento </a:t>
                      </a:r>
                      <a:r>
                        <a:rPr lang="es-MX" sz="2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Telmujer</a:t>
                      </a:r>
                      <a:r>
                        <a:rPr lang="es-MX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C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9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90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7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B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98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94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89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1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A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92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92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79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8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2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A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B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9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6E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6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9F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97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301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820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Telefónica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780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Servicios brindados diariamente a través de la línea telefónica </a:t>
            </a:r>
            <a:r>
              <a:rPr lang="es-MX" altLang="es-MX" sz="4000" b="1" dirty="0" err="1">
                <a:solidFill>
                  <a:srgbClr val="5B4F63"/>
                </a:solidFill>
                <a:latin typeface="Adelle Sans" panose="02000503000000020004" pitchFamily="50" charset="0"/>
              </a:rPr>
              <a:t>Telmujer</a:t>
            </a: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 en el mes de junio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933351"/>
            <a:ext cx="7420708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3,261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B381F77-6D69-4024-958B-989748A32C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5907715"/>
              </p:ext>
            </p:extLst>
          </p:nvPr>
        </p:nvGraphicFramePr>
        <p:xfrm>
          <a:off x="1641165" y="3751385"/>
          <a:ext cx="21101670" cy="8862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58459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Telefónica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37795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Servicios brindados a través de </a:t>
            </a:r>
            <a:r>
              <a:rPr lang="es-MX" altLang="es-MX" sz="4000" b="1" dirty="0" err="1">
                <a:solidFill>
                  <a:srgbClr val="5B4F63"/>
                </a:solidFill>
                <a:latin typeface="Adelle Sans" panose="02000503000000020004" pitchFamily="50" charset="0"/>
              </a:rPr>
              <a:t>Telmujer</a:t>
            </a: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 en el mes de junio por día de la semana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419001"/>
            <a:ext cx="7420708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3,261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6F275778-A282-44B6-BA41-0D19949DFF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6460867"/>
              </p:ext>
            </p:extLst>
          </p:nvPr>
        </p:nvGraphicFramePr>
        <p:xfrm>
          <a:off x="1905691" y="3773374"/>
          <a:ext cx="20572618" cy="8870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0009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848716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133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282688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356568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45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178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987145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Google Shape;126;p3">
            <a:extLst>
              <a:ext uri="{FF2B5EF4-FFF2-40B4-BE49-F238E27FC236}">
                <a16:creationId xmlns:a16="http://schemas.microsoft.com/office/drawing/2014/main" id="{764333EB-D8C8-4796-9B16-467872821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545968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178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36B105-82C1-46F7-8D28-92BC693F7990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B4C1FD7E-2CE6-4BCF-A320-2082204A5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93001"/>
              </p:ext>
            </p:extLst>
          </p:nvPr>
        </p:nvGraphicFramePr>
        <p:xfrm>
          <a:off x="1676335" y="2598860"/>
          <a:ext cx="21031330" cy="9186775"/>
        </p:xfrm>
        <a:graphic>
          <a:graphicData uri="http://schemas.openxmlformats.org/drawingml/2006/table">
            <a:tbl>
              <a:tblPr/>
              <a:tblGrid>
                <a:gridCol w="3026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1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1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1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585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3600" b="1" i="0" u="none" strike="noStrike" kern="1200" cap="none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Número de ingresos y atenciones brindadas semanalmente en el Refugio según tipo de servicio</a:t>
                      </a: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0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de atenciones psicológicas y jurídicas en Refugio </a:t>
                      </a: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alt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de atenciones psicológicas a niñas, niños y adolescentes en Refugio </a:t>
                      </a: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Total de ingresos al Refugio </a:t>
                      </a: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 al 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06 al 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13 al 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20 al 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0199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27 al 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749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ES" alt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alt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744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93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992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17264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24388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95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52765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52765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333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238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0911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98299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116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0911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98299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9059" y="1158351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200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2EAAD076-AD80-416B-8A7D-CCD9EB21F471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3D251BA-A11E-4617-A294-0471DAFD4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5494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Ingresos y atenciones brindadas semanalmente en el Refugio</a:t>
            </a: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12297445-EF40-4AFA-B960-EBD554631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511274"/>
            <a:ext cx="5153025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178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otal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 de ingresos: 4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D6EB3DB2-27CF-4B2B-A279-87E30978CF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965140"/>
              </p:ext>
            </p:extLst>
          </p:nvPr>
        </p:nvGraphicFramePr>
        <p:xfrm>
          <a:off x="1600200" y="4032737"/>
          <a:ext cx="21183600" cy="8886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3206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49434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Ingresos y atenciones brindadas diariamente en el Refugio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800DC58-9D2B-4EB9-B180-68D5E7E6D78A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0" name="Google Shape;126;p3">
            <a:extLst>
              <a:ext uri="{FF2B5EF4-FFF2-40B4-BE49-F238E27FC236}">
                <a16:creationId xmlns:a16="http://schemas.microsoft.com/office/drawing/2014/main" id="{F5633D65-B6C4-45FE-B6F2-ED24F988D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11299"/>
            <a:ext cx="5153025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178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otal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 de ingresos: 4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DA8138E2-2FC8-41BF-B5A4-ACEA1BB8F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01518"/>
              </p:ext>
            </p:extLst>
          </p:nvPr>
        </p:nvGraphicFramePr>
        <p:xfrm>
          <a:off x="902679" y="5166609"/>
          <a:ext cx="22578642" cy="5345723"/>
        </p:xfrm>
        <a:graphic>
          <a:graphicData uri="http://schemas.openxmlformats.org/drawingml/2006/table">
            <a:tbl>
              <a:tblPr/>
              <a:tblGrid>
                <a:gridCol w="5061881">
                  <a:extLst>
                    <a:ext uri="{9D8B030D-6E8A-4147-A177-3AD203B41FA5}">
                      <a16:colId xmlns:a16="http://schemas.microsoft.com/office/drawing/2014/main" val="2163372458"/>
                    </a:ext>
                  </a:extLst>
                </a:gridCol>
                <a:gridCol w="532829">
                  <a:extLst>
                    <a:ext uri="{9D8B030D-6E8A-4147-A177-3AD203B41FA5}">
                      <a16:colId xmlns:a16="http://schemas.microsoft.com/office/drawing/2014/main" val="2933743422"/>
                    </a:ext>
                  </a:extLst>
                </a:gridCol>
                <a:gridCol w="532829">
                  <a:extLst>
                    <a:ext uri="{9D8B030D-6E8A-4147-A177-3AD203B41FA5}">
                      <a16:colId xmlns:a16="http://schemas.microsoft.com/office/drawing/2014/main" val="670787900"/>
                    </a:ext>
                  </a:extLst>
                </a:gridCol>
                <a:gridCol w="532829">
                  <a:extLst>
                    <a:ext uri="{9D8B030D-6E8A-4147-A177-3AD203B41FA5}">
                      <a16:colId xmlns:a16="http://schemas.microsoft.com/office/drawing/2014/main" val="3557817708"/>
                    </a:ext>
                  </a:extLst>
                </a:gridCol>
                <a:gridCol w="539490">
                  <a:extLst>
                    <a:ext uri="{9D8B030D-6E8A-4147-A177-3AD203B41FA5}">
                      <a16:colId xmlns:a16="http://schemas.microsoft.com/office/drawing/2014/main" val="613996592"/>
                    </a:ext>
                  </a:extLst>
                </a:gridCol>
                <a:gridCol w="719320">
                  <a:extLst>
                    <a:ext uri="{9D8B030D-6E8A-4147-A177-3AD203B41FA5}">
                      <a16:colId xmlns:a16="http://schemas.microsoft.com/office/drawing/2014/main" val="3300281869"/>
                    </a:ext>
                  </a:extLst>
                </a:gridCol>
                <a:gridCol w="719320">
                  <a:extLst>
                    <a:ext uri="{9D8B030D-6E8A-4147-A177-3AD203B41FA5}">
                      <a16:colId xmlns:a16="http://schemas.microsoft.com/office/drawing/2014/main" val="2694782148"/>
                    </a:ext>
                  </a:extLst>
                </a:gridCol>
                <a:gridCol w="532829">
                  <a:extLst>
                    <a:ext uri="{9D8B030D-6E8A-4147-A177-3AD203B41FA5}">
                      <a16:colId xmlns:a16="http://schemas.microsoft.com/office/drawing/2014/main" val="3793331499"/>
                    </a:ext>
                  </a:extLst>
                </a:gridCol>
                <a:gridCol w="532829">
                  <a:extLst>
                    <a:ext uri="{9D8B030D-6E8A-4147-A177-3AD203B41FA5}">
                      <a16:colId xmlns:a16="http://schemas.microsoft.com/office/drawing/2014/main" val="154191077"/>
                    </a:ext>
                  </a:extLst>
                </a:gridCol>
                <a:gridCol w="532829">
                  <a:extLst>
                    <a:ext uri="{9D8B030D-6E8A-4147-A177-3AD203B41FA5}">
                      <a16:colId xmlns:a16="http://schemas.microsoft.com/office/drawing/2014/main" val="4287302165"/>
                    </a:ext>
                  </a:extLst>
                </a:gridCol>
                <a:gridCol w="532829">
                  <a:extLst>
                    <a:ext uri="{9D8B030D-6E8A-4147-A177-3AD203B41FA5}">
                      <a16:colId xmlns:a16="http://schemas.microsoft.com/office/drawing/2014/main" val="1994234505"/>
                    </a:ext>
                  </a:extLst>
                </a:gridCol>
                <a:gridCol w="532829">
                  <a:extLst>
                    <a:ext uri="{9D8B030D-6E8A-4147-A177-3AD203B41FA5}">
                      <a16:colId xmlns:a16="http://schemas.microsoft.com/office/drawing/2014/main" val="2818013994"/>
                    </a:ext>
                  </a:extLst>
                </a:gridCol>
                <a:gridCol w="719320">
                  <a:extLst>
                    <a:ext uri="{9D8B030D-6E8A-4147-A177-3AD203B41FA5}">
                      <a16:colId xmlns:a16="http://schemas.microsoft.com/office/drawing/2014/main" val="3530347674"/>
                    </a:ext>
                  </a:extLst>
                </a:gridCol>
                <a:gridCol w="719320">
                  <a:extLst>
                    <a:ext uri="{9D8B030D-6E8A-4147-A177-3AD203B41FA5}">
                      <a16:colId xmlns:a16="http://schemas.microsoft.com/office/drawing/2014/main" val="1511642845"/>
                    </a:ext>
                  </a:extLst>
                </a:gridCol>
                <a:gridCol w="532829">
                  <a:extLst>
                    <a:ext uri="{9D8B030D-6E8A-4147-A177-3AD203B41FA5}">
                      <a16:colId xmlns:a16="http://schemas.microsoft.com/office/drawing/2014/main" val="440673708"/>
                    </a:ext>
                  </a:extLst>
                </a:gridCol>
                <a:gridCol w="532829">
                  <a:extLst>
                    <a:ext uri="{9D8B030D-6E8A-4147-A177-3AD203B41FA5}">
                      <a16:colId xmlns:a16="http://schemas.microsoft.com/office/drawing/2014/main" val="1688549266"/>
                    </a:ext>
                  </a:extLst>
                </a:gridCol>
                <a:gridCol w="532829">
                  <a:extLst>
                    <a:ext uri="{9D8B030D-6E8A-4147-A177-3AD203B41FA5}">
                      <a16:colId xmlns:a16="http://schemas.microsoft.com/office/drawing/2014/main" val="4077515984"/>
                    </a:ext>
                  </a:extLst>
                </a:gridCol>
                <a:gridCol w="532829">
                  <a:extLst>
                    <a:ext uri="{9D8B030D-6E8A-4147-A177-3AD203B41FA5}">
                      <a16:colId xmlns:a16="http://schemas.microsoft.com/office/drawing/2014/main" val="1922053393"/>
                    </a:ext>
                  </a:extLst>
                </a:gridCol>
                <a:gridCol w="532829">
                  <a:extLst>
                    <a:ext uri="{9D8B030D-6E8A-4147-A177-3AD203B41FA5}">
                      <a16:colId xmlns:a16="http://schemas.microsoft.com/office/drawing/2014/main" val="3859308691"/>
                    </a:ext>
                  </a:extLst>
                </a:gridCol>
                <a:gridCol w="719320">
                  <a:extLst>
                    <a:ext uri="{9D8B030D-6E8A-4147-A177-3AD203B41FA5}">
                      <a16:colId xmlns:a16="http://schemas.microsoft.com/office/drawing/2014/main" val="429443339"/>
                    </a:ext>
                  </a:extLst>
                </a:gridCol>
                <a:gridCol w="719320">
                  <a:extLst>
                    <a:ext uri="{9D8B030D-6E8A-4147-A177-3AD203B41FA5}">
                      <a16:colId xmlns:a16="http://schemas.microsoft.com/office/drawing/2014/main" val="2793413400"/>
                    </a:ext>
                  </a:extLst>
                </a:gridCol>
                <a:gridCol w="532829">
                  <a:extLst>
                    <a:ext uri="{9D8B030D-6E8A-4147-A177-3AD203B41FA5}">
                      <a16:colId xmlns:a16="http://schemas.microsoft.com/office/drawing/2014/main" val="4255764588"/>
                    </a:ext>
                  </a:extLst>
                </a:gridCol>
                <a:gridCol w="532829">
                  <a:extLst>
                    <a:ext uri="{9D8B030D-6E8A-4147-A177-3AD203B41FA5}">
                      <a16:colId xmlns:a16="http://schemas.microsoft.com/office/drawing/2014/main" val="1669096395"/>
                    </a:ext>
                  </a:extLst>
                </a:gridCol>
                <a:gridCol w="532829">
                  <a:extLst>
                    <a:ext uri="{9D8B030D-6E8A-4147-A177-3AD203B41FA5}">
                      <a16:colId xmlns:a16="http://schemas.microsoft.com/office/drawing/2014/main" val="711306472"/>
                    </a:ext>
                  </a:extLst>
                </a:gridCol>
                <a:gridCol w="532829">
                  <a:extLst>
                    <a:ext uri="{9D8B030D-6E8A-4147-A177-3AD203B41FA5}">
                      <a16:colId xmlns:a16="http://schemas.microsoft.com/office/drawing/2014/main" val="1695098178"/>
                    </a:ext>
                  </a:extLst>
                </a:gridCol>
                <a:gridCol w="532829">
                  <a:extLst>
                    <a:ext uri="{9D8B030D-6E8A-4147-A177-3AD203B41FA5}">
                      <a16:colId xmlns:a16="http://schemas.microsoft.com/office/drawing/2014/main" val="3294455424"/>
                    </a:ext>
                  </a:extLst>
                </a:gridCol>
                <a:gridCol w="692678">
                  <a:extLst>
                    <a:ext uri="{9D8B030D-6E8A-4147-A177-3AD203B41FA5}">
                      <a16:colId xmlns:a16="http://schemas.microsoft.com/office/drawing/2014/main" val="3466120940"/>
                    </a:ext>
                  </a:extLst>
                </a:gridCol>
                <a:gridCol w="779264">
                  <a:extLst>
                    <a:ext uri="{9D8B030D-6E8A-4147-A177-3AD203B41FA5}">
                      <a16:colId xmlns:a16="http://schemas.microsoft.com/office/drawing/2014/main" val="3806807070"/>
                    </a:ext>
                  </a:extLst>
                </a:gridCol>
                <a:gridCol w="532829">
                  <a:extLst>
                    <a:ext uri="{9D8B030D-6E8A-4147-A177-3AD203B41FA5}">
                      <a16:colId xmlns:a16="http://schemas.microsoft.com/office/drawing/2014/main" val="207060896"/>
                    </a:ext>
                  </a:extLst>
                </a:gridCol>
                <a:gridCol w="532829">
                  <a:extLst>
                    <a:ext uri="{9D8B030D-6E8A-4147-A177-3AD203B41FA5}">
                      <a16:colId xmlns:a16="http://schemas.microsoft.com/office/drawing/2014/main" val="3644400720"/>
                    </a:ext>
                  </a:extLst>
                </a:gridCol>
                <a:gridCol w="532829">
                  <a:extLst>
                    <a:ext uri="{9D8B030D-6E8A-4147-A177-3AD203B41FA5}">
                      <a16:colId xmlns:a16="http://schemas.microsoft.com/office/drawing/2014/main" val="678141506"/>
                    </a:ext>
                  </a:extLst>
                </a:gridCol>
              </a:tblGrid>
              <a:tr h="1262184">
                <a:tc>
                  <a:txBody>
                    <a:bodyPr/>
                    <a:lstStyle/>
                    <a:p>
                      <a:pPr algn="l" fontAlgn="ctr"/>
                      <a:r>
                        <a:rPr lang="es-MX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</a:t>
                      </a:r>
                      <a:b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 al 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</a:t>
                      </a:r>
                      <a:b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06 al 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 al 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 al 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</a:t>
                      </a:r>
                      <a:b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27 al 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17503"/>
                  </a:ext>
                </a:extLst>
              </a:tr>
              <a:tr h="841457">
                <a:tc>
                  <a:txBody>
                    <a:bodyPr/>
                    <a:lstStyle/>
                    <a:p>
                      <a:pPr algn="l" fontAlgn="ctr"/>
                      <a:r>
                        <a:rPr lang="es-MX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590775"/>
                  </a:ext>
                </a:extLst>
              </a:tr>
              <a:tr h="940451">
                <a:tc>
                  <a:txBody>
                    <a:bodyPr/>
                    <a:lstStyle/>
                    <a:p>
                      <a:pPr algn="l" fontAlgn="ctr"/>
                      <a:r>
                        <a:rPr lang="es-ES" sz="26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   Atenciones psicológicas y jurídicas en Refugio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86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A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91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74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91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74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3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417989"/>
                  </a:ext>
                </a:extLst>
              </a:tr>
              <a:tr h="1410678">
                <a:tc>
                  <a:txBody>
                    <a:bodyPr/>
                    <a:lstStyle/>
                    <a:p>
                      <a:pPr algn="l" fontAlgn="ctr"/>
                      <a:r>
                        <a:rPr lang="es-ES" sz="26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Atención psicológica de primera vez y subsecuente a NNyA en Refugio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417596"/>
                  </a:ext>
                </a:extLst>
              </a:tr>
              <a:tr h="890953">
                <a:tc>
                  <a:txBody>
                    <a:bodyPr/>
                    <a:lstStyle/>
                    <a:p>
                      <a:pPr algn="l" fontAlgn="ctr"/>
                      <a:r>
                        <a:rPr lang="es-MX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Ingresos al Refugio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522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63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4351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Ingresos y atenciones brindadas diariamente en el Refugio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5442DB6E-669F-4366-80FF-2513AC016183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1" name="Google Shape;126;p3">
            <a:extLst>
              <a:ext uri="{FF2B5EF4-FFF2-40B4-BE49-F238E27FC236}">
                <a16:creationId xmlns:a16="http://schemas.microsoft.com/office/drawing/2014/main" id="{5CEFBE8F-C43C-46C8-A6FB-11A48C6BB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425549"/>
            <a:ext cx="5153025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178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otal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 de ingresos: 4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FDB0FEF4-DBE8-4350-A96D-88E9DAEEA9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7020655"/>
              </p:ext>
            </p:extLst>
          </p:nvPr>
        </p:nvGraphicFramePr>
        <p:xfrm>
          <a:off x="1633984" y="3751113"/>
          <a:ext cx="21116032" cy="9350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21894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520834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Ingresos y atenciones brindadas en Refugio en el mes de junio por día de la semana 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977C068-BCA8-40AB-812A-22393E881A7D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0" name="Google Shape;126;p3">
            <a:extLst>
              <a:ext uri="{FF2B5EF4-FFF2-40B4-BE49-F238E27FC236}">
                <a16:creationId xmlns:a16="http://schemas.microsoft.com/office/drawing/2014/main" id="{F3CA64DE-88D0-4F85-968D-E1665C4B1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482699"/>
            <a:ext cx="5153025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178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otal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 de ingresos: 4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3602841F-89D8-4DB6-A991-B01E7E02C5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6016340"/>
              </p:ext>
            </p:extLst>
          </p:nvPr>
        </p:nvGraphicFramePr>
        <p:xfrm>
          <a:off x="1759153" y="4032738"/>
          <a:ext cx="20865694" cy="8464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85548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180000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EF24CB7-8A03-48FC-8C7A-3DD596DB5615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en el mes de mayo a mujeres, niñas, niños y adolescentes por área de atención 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BDF39DFB-EA5F-410F-946D-1B5466083E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058828"/>
              </p:ext>
            </p:extLst>
          </p:nvPr>
        </p:nvGraphicFramePr>
        <p:xfrm>
          <a:off x="1952997" y="2823135"/>
          <a:ext cx="20478006" cy="10278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33692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994620"/>
              </p:ext>
            </p:extLst>
          </p:nvPr>
        </p:nvGraphicFramePr>
        <p:xfrm>
          <a:off x="1828799" y="2937165"/>
          <a:ext cx="20420219" cy="8451848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Junio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992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170129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Junio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197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524839"/>
              </p:ext>
            </p:extLst>
          </p:nvPr>
        </p:nvGraphicFramePr>
        <p:xfrm>
          <a:off x="1617785" y="2879260"/>
          <a:ext cx="21148430" cy="897987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Junio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6092" y="1545968"/>
            <a:ext cx="545679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1,536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796100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Junio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148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3,261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636583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Junio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178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Proporción de atenciones brindadas a mujeres en el mes de junio en Centro Integral según tipo de atención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270" y="3410235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992</a:t>
            </a:r>
          </a:p>
        </p:txBody>
      </p:sp>
      <p:sp>
        <p:nvSpPr>
          <p:cNvPr id="10" name="6 CuadroTexto">
            <a:extLst>
              <a:ext uri="{FF2B5EF4-FFF2-40B4-BE49-F238E27FC236}">
                <a16:creationId xmlns:a16="http://schemas.microsoft.com/office/drawing/2014/main" id="{767B9DD6-9FCF-4D00-8A42-97A5CD593D1C}"/>
              </a:ext>
            </a:extLst>
          </p:cNvPr>
          <p:cNvSpPr txBox="1"/>
          <p:nvPr/>
        </p:nvSpPr>
        <p:spPr bwMode="auto">
          <a:xfrm>
            <a:off x="20189236" y="5000969"/>
            <a:ext cx="758825" cy="47016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95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1" name="8 CuadroTexto">
            <a:extLst>
              <a:ext uri="{FF2B5EF4-FFF2-40B4-BE49-F238E27FC236}">
                <a16:creationId xmlns:a16="http://schemas.microsoft.com/office/drawing/2014/main" id="{3649E68E-4EEA-4B3C-9560-5399D92B2407}"/>
              </a:ext>
            </a:extLst>
          </p:cNvPr>
          <p:cNvSpPr txBox="1"/>
          <p:nvPr/>
        </p:nvSpPr>
        <p:spPr bwMode="auto">
          <a:xfrm>
            <a:off x="20338094" y="5999773"/>
            <a:ext cx="508000" cy="27146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7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2" name="9 CuadroTexto">
            <a:extLst>
              <a:ext uri="{FF2B5EF4-FFF2-40B4-BE49-F238E27FC236}">
                <a16:creationId xmlns:a16="http://schemas.microsoft.com/office/drawing/2014/main" id="{4091FAF0-D2B3-47D2-BF92-8D44906180AC}"/>
              </a:ext>
            </a:extLst>
          </p:cNvPr>
          <p:cNvSpPr txBox="1"/>
          <p:nvPr/>
        </p:nvSpPr>
        <p:spPr bwMode="auto">
          <a:xfrm>
            <a:off x="20189236" y="6904648"/>
            <a:ext cx="758825" cy="26035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333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3" name="11 CuadroTexto">
            <a:extLst>
              <a:ext uri="{FF2B5EF4-FFF2-40B4-BE49-F238E27FC236}">
                <a16:creationId xmlns:a16="http://schemas.microsoft.com/office/drawing/2014/main" id="{55FB14FB-99F4-43AE-913B-68E40259728F}"/>
              </a:ext>
            </a:extLst>
          </p:cNvPr>
          <p:cNvSpPr txBox="1"/>
          <p:nvPr/>
        </p:nvSpPr>
        <p:spPr bwMode="auto">
          <a:xfrm>
            <a:off x="20189236" y="7901597"/>
            <a:ext cx="758824" cy="28733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23</a:t>
            </a:r>
            <a:r>
              <a:rPr lang="es-MX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8</a:t>
            </a:r>
          </a:p>
        </p:txBody>
      </p:sp>
      <p:sp>
        <p:nvSpPr>
          <p:cNvPr id="14" name="12 CuadroTexto">
            <a:extLst>
              <a:ext uri="{FF2B5EF4-FFF2-40B4-BE49-F238E27FC236}">
                <a16:creationId xmlns:a16="http://schemas.microsoft.com/office/drawing/2014/main" id="{59415EEA-14FB-4DA9-BE24-AE2DE33EF81E}"/>
              </a:ext>
            </a:extLst>
          </p:cNvPr>
          <p:cNvSpPr txBox="1"/>
          <p:nvPr/>
        </p:nvSpPr>
        <p:spPr bwMode="auto">
          <a:xfrm>
            <a:off x="20163043" y="8908407"/>
            <a:ext cx="811211" cy="66232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</a:t>
            </a:r>
            <a:r>
              <a:rPr lang="es-MX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16</a:t>
            </a:r>
          </a:p>
        </p:txBody>
      </p:sp>
      <p:sp>
        <p:nvSpPr>
          <p:cNvPr id="15" name="13 CuadroTexto">
            <a:extLst>
              <a:ext uri="{FF2B5EF4-FFF2-40B4-BE49-F238E27FC236}">
                <a16:creationId xmlns:a16="http://schemas.microsoft.com/office/drawing/2014/main" id="{A921C5A7-C44B-44C9-87C6-A916C7EB1125}"/>
              </a:ext>
            </a:extLst>
          </p:cNvPr>
          <p:cNvSpPr txBox="1"/>
          <p:nvPr/>
        </p:nvSpPr>
        <p:spPr bwMode="auto">
          <a:xfrm>
            <a:off x="20281311" y="9910179"/>
            <a:ext cx="541337" cy="2873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3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6" name="13 CuadroTexto">
            <a:extLst>
              <a:ext uri="{FF2B5EF4-FFF2-40B4-BE49-F238E27FC236}">
                <a16:creationId xmlns:a16="http://schemas.microsoft.com/office/drawing/2014/main" id="{2E6F8953-B8EE-4D72-A9B5-242789A4318F}"/>
              </a:ext>
            </a:extLst>
          </p:cNvPr>
          <p:cNvSpPr txBox="1"/>
          <p:nvPr/>
        </p:nvSpPr>
        <p:spPr bwMode="auto">
          <a:xfrm>
            <a:off x="20189236" y="11064936"/>
            <a:ext cx="758824" cy="2873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200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009E0A1B-2E76-4ED4-9C7F-2D9010BFC7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9917541"/>
              </p:ext>
            </p:extLst>
          </p:nvPr>
        </p:nvGraphicFramePr>
        <p:xfrm>
          <a:off x="3106616" y="4187333"/>
          <a:ext cx="18170769" cy="9270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980272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>
                <a:solidFill>
                  <a:srgbClr val="7F7F7F"/>
                </a:solidFill>
              </a:rPr>
              <a:t>22 23 03 48 00 Ext. 3227 y 3228</a:t>
            </a:r>
            <a:endParaRPr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>
                <a:solidFill>
                  <a:srgbClr val="7F7F7F"/>
                </a:solidFill>
              </a:rPr>
              <a:t>sis.puebla.gob.mx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>
                <a:solidFill>
                  <a:srgbClr val="7F7F7F"/>
                </a:solidFill>
              </a:rPr>
              <a:t>@IgualdadGobPue</a:t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440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2E8BD96-DC5E-4BFE-A677-14AEDC981791}"/>
              </a:ext>
            </a:extLst>
          </p:cNvPr>
          <p:cNvSpPr txBox="1">
            <a:spLocks/>
          </p:cNvSpPr>
          <p:nvPr/>
        </p:nvSpPr>
        <p:spPr>
          <a:xfrm>
            <a:off x="3343280" y="528380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graphicFrame>
        <p:nvGraphicFramePr>
          <p:cNvPr id="10" name="3 Tabla">
            <a:extLst>
              <a:ext uri="{FF2B5EF4-FFF2-40B4-BE49-F238E27FC236}">
                <a16:creationId xmlns:a16="http://schemas.microsoft.com/office/drawing/2014/main" id="{7D894E5A-0D16-91DE-D051-8D199722F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996"/>
              </p:ext>
            </p:extLst>
          </p:nvPr>
        </p:nvGraphicFramePr>
        <p:xfrm>
          <a:off x="2165871" y="2686050"/>
          <a:ext cx="20052259" cy="9029699"/>
        </p:xfrm>
        <a:graphic>
          <a:graphicData uri="http://schemas.openxmlformats.org/drawingml/2006/table">
            <a:tbl>
              <a:tblPr/>
              <a:tblGrid>
                <a:gridCol w="2634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5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5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55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47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39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17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345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25807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gridSpan="8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u="none" strike="noStrike" kern="1200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</a:rPr>
                        <a:t>Número de atenciones brindadas a mujeres semanalmente en el mes de junio en Centro Integral según tipo de servicio</a:t>
                      </a: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601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Atenciones primer contacto presenciales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Atenciones primer contacto a distancia 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Atenciones seguimiento psicológico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  Atenciones vía </a:t>
                      </a:r>
                      <a:r>
                        <a:rPr lang="es-MX" sz="2400" b="1" u="none" strike="noStrike" dirty="0" err="1">
                          <a:effectLst/>
                          <a:latin typeface="Adelle Sans Light" pitchFamily="50" charset="0"/>
                        </a:rPr>
                        <a:t>WhatsApp</a:t>
                      </a:r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 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Asesorías jurídicas subsecuentes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Acompañamientos jurídicos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itchFamily="50" charset="0"/>
                        </a:rPr>
                        <a:t>Seguimientos de Trabajo Social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Total Centro Integral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01 al 05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06 al 12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33832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13 al 19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44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35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221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20 al 26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247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27 al 30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148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7602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s-E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  <a:sym typeface="Arial"/>
                        </a:rPr>
                        <a:t>Total mensual</a:t>
                      </a:r>
                      <a:endParaRPr kumimoji="0" lang="es-MX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333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238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116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200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992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88A1757B-B835-4B7E-A0BC-AA4AB9B94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345943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992</a:t>
            </a:r>
          </a:p>
        </p:txBody>
      </p:sp>
    </p:spTree>
    <p:extLst>
      <p:ext uri="{BB962C8B-B14F-4D97-AF65-F5344CB8AC3E}">
        <p14:creationId xmlns:p14="http://schemas.microsoft.com/office/powerpoint/2010/main" val="357617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semanalmente en el mes de junio a mujeres en el Centro Integral según tipo de servicio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33376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992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8472B2A0-2800-4649-9EBD-539D6A6C72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8552269"/>
              </p:ext>
            </p:extLst>
          </p:nvPr>
        </p:nvGraphicFramePr>
        <p:xfrm>
          <a:off x="2200275" y="3718111"/>
          <a:ext cx="19983450" cy="9237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4554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45153"/>
            <a:ext cx="1998345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a mujeres en el mes de junio en Centro Integral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59045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992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4A0C8088-10B1-469C-8425-C9CB45ECE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531657"/>
              </p:ext>
            </p:extLst>
          </p:nvPr>
        </p:nvGraphicFramePr>
        <p:xfrm>
          <a:off x="1582554" y="4243754"/>
          <a:ext cx="21218893" cy="7901352"/>
        </p:xfrm>
        <a:graphic>
          <a:graphicData uri="http://schemas.openxmlformats.org/drawingml/2006/table">
            <a:tbl>
              <a:tblPr/>
              <a:tblGrid>
                <a:gridCol w="5103283">
                  <a:extLst>
                    <a:ext uri="{9D8B030D-6E8A-4147-A177-3AD203B41FA5}">
                      <a16:colId xmlns:a16="http://schemas.microsoft.com/office/drawing/2014/main" val="2094785714"/>
                    </a:ext>
                  </a:extLst>
                </a:gridCol>
                <a:gridCol w="537187">
                  <a:extLst>
                    <a:ext uri="{9D8B030D-6E8A-4147-A177-3AD203B41FA5}">
                      <a16:colId xmlns:a16="http://schemas.microsoft.com/office/drawing/2014/main" val="336389025"/>
                    </a:ext>
                  </a:extLst>
                </a:gridCol>
                <a:gridCol w="537187">
                  <a:extLst>
                    <a:ext uri="{9D8B030D-6E8A-4147-A177-3AD203B41FA5}">
                      <a16:colId xmlns:a16="http://schemas.microsoft.com/office/drawing/2014/main" val="3053063427"/>
                    </a:ext>
                  </a:extLst>
                </a:gridCol>
                <a:gridCol w="537187">
                  <a:extLst>
                    <a:ext uri="{9D8B030D-6E8A-4147-A177-3AD203B41FA5}">
                      <a16:colId xmlns:a16="http://schemas.microsoft.com/office/drawing/2014/main" val="1391833716"/>
                    </a:ext>
                  </a:extLst>
                </a:gridCol>
                <a:gridCol w="537187">
                  <a:extLst>
                    <a:ext uri="{9D8B030D-6E8A-4147-A177-3AD203B41FA5}">
                      <a16:colId xmlns:a16="http://schemas.microsoft.com/office/drawing/2014/main" val="478336084"/>
                    </a:ext>
                  </a:extLst>
                </a:gridCol>
                <a:gridCol w="537187">
                  <a:extLst>
                    <a:ext uri="{9D8B030D-6E8A-4147-A177-3AD203B41FA5}">
                      <a16:colId xmlns:a16="http://schemas.microsoft.com/office/drawing/2014/main" val="3241790650"/>
                    </a:ext>
                  </a:extLst>
                </a:gridCol>
                <a:gridCol w="537187">
                  <a:extLst>
                    <a:ext uri="{9D8B030D-6E8A-4147-A177-3AD203B41FA5}">
                      <a16:colId xmlns:a16="http://schemas.microsoft.com/office/drawing/2014/main" val="2440680692"/>
                    </a:ext>
                  </a:extLst>
                </a:gridCol>
                <a:gridCol w="537187">
                  <a:extLst>
                    <a:ext uri="{9D8B030D-6E8A-4147-A177-3AD203B41FA5}">
                      <a16:colId xmlns:a16="http://schemas.microsoft.com/office/drawing/2014/main" val="1480930586"/>
                    </a:ext>
                  </a:extLst>
                </a:gridCol>
                <a:gridCol w="537187">
                  <a:extLst>
                    <a:ext uri="{9D8B030D-6E8A-4147-A177-3AD203B41FA5}">
                      <a16:colId xmlns:a16="http://schemas.microsoft.com/office/drawing/2014/main" val="4201199879"/>
                    </a:ext>
                  </a:extLst>
                </a:gridCol>
                <a:gridCol w="537187">
                  <a:extLst>
                    <a:ext uri="{9D8B030D-6E8A-4147-A177-3AD203B41FA5}">
                      <a16:colId xmlns:a16="http://schemas.microsoft.com/office/drawing/2014/main" val="581831345"/>
                    </a:ext>
                  </a:extLst>
                </a:gridCol>
                <a:gridCol w="537187">
                  <a:extLst>
                    <a:ext uri="{9D8B030D-6E8A-4147-A177-3AD203B41FA5}">
                      <a16:colId xmlns:a16="http://schemas.microsoft.com/office/drawing/2014/main" val="577611842"/>
                    </a:ext>
                  </a:extLst>
                </a:gridCol>
                <a:gridCol w="537187">
                  <a:extLst>
                    <a:ext uri="{9D8B030D-6E8A-4147-A177-3AD203B41FA5}">
                      <a16:colId xmlns:a16="http://schemas.microsoft.com/office/drawing/2014/main" val="17544991"/>
                    </a:ext>
                  </a:extLst>
                </a:gridCol>
                <a:gridCol w="537187">
                  <a:extLst>
                    <a:ext uri="{9D8B030D-6E8A-4147-A177-3AD203B41FA5}">
                      <a16:colId xmlns:a16="http://schemas.microsoft.com/office/drawing/2014/main" val="444203682"/>
                    </a:ext>
                  </a:extLst>
                </a:gridCol>
                <a:gridCol w="537187">
                  <a:extLst>
                    <a:ext uri="{9D8B030D-6E8A-4147-A177-3AD203B41FA5}">
                      <a16:colId xmlns:a16="http://schemas.microsoft.com/office/drawing/2014/main" val="2147952372"/>
                    </a:ext>
                  </a:extLst>
                </a:gridCol>
                <a:gridCol w="537187">
                  <a:extLst>
                    <a:ext uri="{9D8B030D-6E8A-4147-A177-3AD203B41FA5}">
                      <a16:colId xmlns:a16="http://schemas.microsoft.com/office/drawing/2014/main" val="1158428660"/>
                    </a:ext>
                  </a:extLst>
                </a:gridCol>
                <a:gridCol w="537187">
                  <a:extLst>
                    <a:ext uri="{9D8B030D-6E8A-4147-A177-3AD203B41FA5}">
                      <a16:colId xmlns:a16="http://schemas.microsoft.com/office/drawing/2014/main" val="2802903140"/>
                    </a:ext>
                  </a:extLst>
                </a:gridCol>
                <a:gridCol w="537187">
                  <a:extLst>
                    <a:ext uri="{9D8B030D-6E8A-4147-A177-3AD203B41FA5}">
                      <a16:colId xmlns:a16="http://schemas.microsoft.com/office/drawing/2014/main" val="2685514643"/>
                    </a:ext>
                  </a:extLst>
                </a:gridCol>
                <a:gridCol w="537187">
                  <a:extLst>
                    <a:ext uri="{9D8B030D-6E8A-4147-A177-3AD203B41FA5}">
                      <a16:colId xmlns:a16="http://schemas.microsoft.com/office/drawing/2014/main" val="892005699"/>
                    </a:ext>
                  </a:extLst>
                </a:gridCol>
                <a:gridCol w="537187">
                  <a:extLst>
                    <a:ext uri="{9D8B030D-6E8A-4147-A177-3AD203B41FA5}">
                      <a16:colId xmlns:a16="http://schemas.microsoft.com/office/drawing/2014/main" val="3271506395"/>
                    </a:ext>
                  </a:extLst>
                </a:gridCol>
                <a:gridCol w="537187">
                  <a:extLst>
                    <a:ext uri="{9D8B030D-6E8A-4147-A177-3AD203B41FA5}">
                      <a16:colId xmlns:a16="http://schemas.microsoft.com/office/drawing/2014/main" val="2285296821"/>
                    </a:ext>
                  </a:extLst>
                </a:gridCol>
                <a:gridCol w="537187">
                  <a:extLst>
                    <a:ext uri="{9D8B030D-6E8A-4147-A177-3AD203B41FA5}">
                      <a16:colId xmlns:a16="http://schemas.microsoft.com/office/drawing/2014/main" val="168063395"/>
                    </a:ext>
                  </a:extLst>
                </a:gridCol>
                <a:gridCol w="537187">
                  <a:extLst>
                    <a:ext uri="{9D8B030D-6E8A-4147-A177-3AD203B41FA5}">
                      <a16:colId xmlns:a16="http://schemas.microsoft.com/office/drawing/2014/main" val="2951402138"/>
                    </a:ext>
                  </a:extLst>
                </a:gridCol>
                <a:gridCol w="537187">
                  <a:extLst>
                    <a:ext uri="{9D8B030D-6E8A-4147-A177-3AD203B41FA5}">
                      <a16:colId xmlns:a16="http://schemas.microsoft.com/office/drawing/2014/main" val="872498172"/>
                    </a:ext>
                  </a:extLst>
                </a:gridCol>
                <a:gridCol w="537187">
                  <a:extLst>
                    <a:ext uri="{9D8B030D-6E8A-4147-A177-3AD203B41FA5}">
                      <a16:colId xmlns:a16="http://schemas.microsoft.com/office/drawing/2014/main" val="2709356829"/>
                    </a:ext>
                  </a:extLst>
                </a:gridCol>
                <a:gridCol w="537187">
                  <a:extLst>
                    <a:ext uri="{9D8B030D-6E8A-4147-A177-3AD203B41FA5}">
                      <a16:colId xmlns:a16="http://schemas.microsoft.com/office/drawing/2014/main" val="3739327132"/>
                    </a:ext>
                  </a:extLst>
                </a:gridCol>
                <a:gridCol w="537187">
                  <a:extLst>
                    <a:ext uri="{9D8B030D-6E8A-4147-A177-3AD203B41FA5}">
                      <a16:colId xmlns:a16="http://schemas.microsoft.com/office/drawing/2014/main" val="323098439"/>
                    </a:ext>
                  </a:extLst>
                </a:gridCol>
                <a:gridCol w="537187">
                  <a:extLst>
                    <a:ext uri="{9D8B030D-6E8A-4147-A177-3AD203B41FA5}">
                      <a16:colId xmlns:a16="http://schemas.microsoft.com/office/drawing/2014/main" val="371497100"/>
                    </a:ext>
                  </a:extLst>
                </a:gridCol>
                <a:gridCol w="537187">
                  <a:extLst>
                    <a:ext uri="{9D8B030D-6E8A-4147-A177-3AD203B41FA5}">
                      <a16:colId xmlns:a16="http://schemas.microsoft.com/office/drawing/2014/main" val="4275496177"/>
                    </a:ext>
                  </a:extLst>
                </a:gridCol>
                <a:gridCol w="537187">
                  <a:extLst>
                    <a:ext uri="{9D8B030D-6E8A-4147-A177-3AD203B41FA5}">
                      <a16:colId xmlns:a16="http://schemas.microsoft.com/office/drawing/2014/main" val="2650960283"/>
                    </a:ext>
                  </a:extLst>
                </a:gridCol>
                <a:gridCol w="537187">
                  <a:extLst>
                    <a:ext uri="{9D8B030D-6E8A-4147-A177-3AD203B41FA5}">
                      <a16:colId xmlns:a16="http://schemas.microsoft.com/office/drawing/2014/main" val="2934811027"/>
                    </a:ext>
                  </a:extLst>
                </a:gridCol>
                <a:gridCol w="537187">
                  <a:extLst>
                    <a:ext uri="{9D8B030D-6E8A-4147-A177-3AD203B41FA5}">
                      <a16:colId xmlns:a16="http://schemas.microsoft.com/office/drawing/2014/main" val="3115628681"/>
                    </a:ext>
                  </a:extLst>
                </a:gridCol>
              </a:tblGrid>
              <a:tr h="1116612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 al 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06 al 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 al 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 al 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27 al 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117399"/>
                  </a:ext>
                </a:extLst>
              </a:tr>
              <a:tr h="903923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820564"/>
                  </a:ext>
                </a:extLst>
              </a:tr>
              <a:tr h="1010267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primer contacto presenciales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C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C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C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C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C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C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C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135650"/>
                  </a:ext>
                </a:extLst>
              </a:tr>
              <a:tr h="1010267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primer contacto a distancia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829584"/>
                  </a:ext>
                </a:extLst>
              </a:tr>
              <a:tr h="1010267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seguimiento psicológico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86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83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86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83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91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94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89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89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83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0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89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91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9A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94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3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313482"/>
                  </a:ext>
                </a:extLst>
              </a:tr>
              <a:tr h="712504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vía WhatsApp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91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0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91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83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89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C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51682"/>
                  </a:ext>
                </a:extLst>
              </a:tr>
              <a:tr h="712504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Asesorías jurídicas subsecuentes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0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C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C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C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C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651011"/>
                  </a:ext>
                </a:extLst>
              </a:tr>
              <a:tr h="712504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Acompañamientos jurídicos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C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082509"/>
                  </a:ext>
                </a:extLst>
              </a:tr>
              <a:tr h="712504">
                <a:tc>
                  <a:txBody>
                    <a:bodyPr/>
                    <a:lstStyle/>
                    <a:p>
                      <a:pPr algn="l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Seguimientos de Trabajo Social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94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9A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0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0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C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C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9A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433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95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54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8800" y="1545968"/>
            <a:ext cx="489408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197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36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161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Proporción de atenciones brindadas a niñas, niños y adolescentes en el mes de junio en el Centro de Empoderamiento Infantil según tipo de atención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6195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197</a:t>
            </a:r>
          </a:p>
        </p:txBody>
      </p:sp>
      <p:sp>
        <p:nvSpPr>
          <p:cNvPr id="10" name="6 CuadroTexto">
            <a:extLst>
              <a:ext uri="{FF2B5EF4-FFF2-40B4-BE49-F238E27FC236}">
                <a16:creationId xmlns:a16="http://schemas.microsoft.com/office/drawing/2014/main" id="{767B9DD6-9FCF-4D00-8A42-97A5CD593D1C}"/>
              </a:ext>
            </a:extLst>
          </p:cNvPr>
          <p:cNvSpPr txBox="1"/>
          <p:nvPr/>
        </p:nvSpPr>
        <p:spPr bwMode="auto">
          <a:xfrm>
            <a:off x="20924471" y="7273049"/>
            <a:ext cx="758825" cy="47016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36</a:t>
            </a:r>
            <a:endParaRPr lang="es-MX" sz="28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1" name="8 CuadroTexto">
            <a:extLst>
              <a:ext uri="{FF2B5EF4-FFF2-40B4-BE49-F238E27FC236}">
                <a16:creationId xmlns:a16="http://schemas.microsoft.com/office/drawing/2014/main" id="{3649E68E-4EEA-4B3C-9560-5399D92B2407}"/>
              </a:ext>
            </a:extLst>
          </p:cNvPr>
          <p:cNvSpPr txBox="1"/>
          <p:nvPr/>
        </p:nvSpPr>
        <p:spPr bwMode="auto">
          <a:xfrm>
            <a:off x="20901025" y="8925414"/>
            <a:ext cx="758824" cy="4701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161</a:t>
            </a:r>
            <a:endParaRPr lang="es-MX" sz="28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32781A63-3740-41D7-B886-D15162A0A6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7600216"/>
              </p:ext>
            </p:extLst>
          </p:nvPr>
        </p:nvGraphicFramePr>
        <p:xfrm>
          <a:off x="2579688" y="4056185"/>
          <a:ext cx="19224624" cy="8745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931436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7055</TotalTime>
  <Words>3759</Words>
  <Application>Microsoft Office PowerPoint</Application>
  <PresentationFormat>Personalizado</PresentationFormat>
  <Paragraphs>1401</Paragraphs>
  <Slides>40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7" baseType="lpstr">
      <vt:lpstr>MS PGothic</vt:lpstr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414</cp:revision>
  <dcterms:modified xsi:type="dcterms:W3CDTF">2022-07-13T17:13:55Z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