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4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63" r:id="rId5"/>
    <p:sldId id="264" r:id="rId6"/>
    <p:sldId id="272" r:id="rId7"/>
    <p:sldId id="282" r:id="rId8"/>
    <p:sldId id="283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4" r:id="rId17"/>
    <p:sldId id="280" r:id="rId18"/>
    <p:sldId id="281" r:id="rId19"/>
  </p:sldIdLst>
  <p:sldSz cx="12192000" cy="6858000"/>
  <p:notesSz cx="6858000" cy="9144000"/>
  <p:custDataLst>
    <p:tags r:id="rId21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bel Herrera" initials="AH" lastIdx="7" clrIdx="0">
    <p:extLst>
      <p:ext uri="{19B8F6BF-5375-455C-9EA6-DF929625EA0E}">
        <p15:presenceInfo xmlns:p15="http://schemas.microsoft.com/office/powerpoint/2012/main" userId="e60d7255747d9b82" providerId="Windows Live"/>
      </p:ext>
    </p:extLst>
  </p:cmAuthor>
  <p:cmAuthor id="2" name="Microsoft Office User" initials="MOU" lastIdx="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5407" autoAdjust="0"/>
  </p:normalViewPr>
  <p:slideViewPr>
    <p:cSldViewPr snapToGrid="0">
      <p:cViewPr varScale="1">
        <p:scale>
          <a:sx n="82" d="100"/>
          <a:sy n="82" d="100"/>
        </p:scale>
        <p:origin x="77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28%20feb%20a%206%20marz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28%20feb%20a%206%20marz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28%20feb%20a%206%20marz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28%20feb%20a%206%20marz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28%20feb%20a%206%20marz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28%20feb%20a%206%20marz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2'!$B$3</c:f>
              <c:strCache>
                <c:ptCount val="1"/>
                <c:pt idx="0">
                  <c:v>Lunes
14/03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2'!$C$3:$I$3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19</c:v>
                </c:pt>
                <c:pt idx="3">
                  <c:v>6</c:v>
                </c:pt>
                <c:pt idx="4">
                  <c:v>9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59-4918-8268-E7CCCF968850}"/>
            </c:ext>
          </c:extLst>
        </c:ser>
        <c:ser>
          <c:idx val="1"/>
          <c:order val="1"/>
          <c:tx>
            <c:strRef>
              <c:f>'Marzo 2022 sem 2'!$B$4</c:f>
              <c:strCache>
                <c:ptCount val="1"/>
                <c:pt idx="0">
                  <c:v>Martes
15/03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2'!$C$4:$I$4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15</c:v>
                </c:pt>
                <c:pt idx="3">
                  <c:v>2</c:v>
                </c:pt>
                <c:pt idx="4">
                  <c:v>7</c:v>
                </c:pt>
                <c:pt idx="5">
                  <c:v>2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59-4918-8268-E7CCCF968850}"/>
            </c:ext>
          </c:extLst>
        </c:ser>
        <c:ser>
          <c:idx val="2"/>
          <c:order val="2"/>
          <c:tx>
            <c:strRef>
              <c:f>'Marzo 2022 sem 2'!$B$5</c:f>
              <c:strCache>
                <c:ptCount val="1"/>
                <c:pt idx="0">
                  <c:v>Miércoles
16/03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2'!$C$5:$I$5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20</c:v>
                </c:pt>
                <c:pt idx="3">
                  <c:v>8</c:v>
                </c:pt>
                <c:pt idx="4">
                  <c:v>7</c:v>
                </c:pt>
                <c:pt idx="5">
                  <c:v>0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59-4918-8268-E7CCCF968850}"/>
            </c:ext>
          </c:extLst>
        </c:ser>
        <c:ser>
          <c:idx val="3"/>
          <c:order val="3"/>
          <c:tx>
            <c:strRef>
              <c:f>'Marzo 2022 sem 2'!$B$6</c:f>
              <c:strCache>
                <c:ptCount val="1"/>
                <c:pt idx="0">
                  <c:v>Jueves
17/03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2'!$C$6:$I$6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18</c:v>
                </c:pt>
                <c:pt idx="3">
                  <c:v>2</c:v>
                </c:pt>
                <c:pt idx="4">
                  <c:v>8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59-4918-8268-E7CCCF968850}"/>
            </c:ext>
          </c:extLst>
        </c:ser>
        <c:ser>
          <c:idx val="4"/>
          <c:order val="4"/>
          <c:tx>
            <c:strRef>
              <c:f>'Marzo 2022 sem 2'!$B$7</c:f>
              <c:strCache>
                <c:ptCount val="1"/>
                <c:pt idx="0">
                  <c:v>Viernes
18/03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2'!$C$7:$I$7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15</c:v>
                </c:pt>
                <c:pt idx="3">
                  <c:v>7</c:v>
                </c:pt>
                <c:pt idx="4">
                  <c:v>9</c:v>
                </c:pt>
                <c:pt idx="5">
                  <c:v>0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59-4918-8268-E7CCCF968850}"/>
            </c:ext>
          </c:extLst>
        </c:ser>
        <c:ser>
          <c:idx val="5"/>
          <c:order val="5"/>
          <c:tx>
            <c:strRef>
              <c:f>'Marzo 2022 sem 2'!$B$8</c:f>
              <c:strCache>
                <c:ptCount val="1"/>
                <c:pt idx="0">
                  <c:v>Sábado
19/03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2'!$C$8:$I$8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859-4918-8268-E7CCCF968850}"/>
            </c:ext>
          </c:extLst>
        </c:ser>
        <c:ser>
          <c:idx val="6"/>
          <c:order val="6"/>
          <c:tx>
            <c:strRef>
              <c:f>'Marzo 2022 sem 2'!$B$9</c:f>
              <c:strCache>
                <c:ptCount val="1"/>
                <c:pt idx="0">
                  <c:v>Domingo
20/03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2'!$C$9:$I$9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859-4918-8268-E7CCCF9688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2'!$B$3</c:f>
              <c:strCache>
                <c:ptCount val="1"/>
                <c:pt idx="0">
                  <c:v>Lunes
14/03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2'!$J$3:$K$3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0-4439-9EFF-C9CB5E1B4694}"/>
            </c:ext>
          </c:extLst>
        </c:ser>
        <c:ser>
          <c:idx val="1"/>
          <c:order val="1"/>
          <c:tx>
            <c:strRef>
              <c:f>'Marzo 2022 sem 2'!$B$4</c:f>
              <c:strCache>
                <c:ptCount val="1"/>
                <c:pt idx="0">
                  <c:v>Martes
15/03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2'!$J$4:$K$4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0-4439-9EFF-C9CB5E1B4694}"/>
            </c:ext>
          </c:extLst>
        </c:ser>
        <c:ser>
          <c:idx val="2"/>
          <c:order val="2"/>
          <c:tx>
            <c:strRef>
              <c:f>'Marzo 2022 sem 2'!$B$5</c:f>
              <c:strCache>
                <c:ptCount val="1"/>
                <c:pt idx="0">
                  <c:v>Miércoles
16/03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2'!$J$5:$K$5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A0-4439-9EFF-C9CB5E1B4694}"/>
            </c:ext>
          </c:extLst>
        </c:ser>
        <c:ser>
          <c:idx val="3"/>
          <c:order val="3"/>
          <c:tx>
            <c:strRef>
              <c:f>'Marzo 2022 sem 2'!$B$6</c:f>
              <c:strCache>
                <c:ptCount val="1"/>
                <c:pt idx="0">
                  <c:v>Jueves
17/03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2'!$J$6:$K$6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A0-4439-9EFF-C9CB5E1B4694}"/>
            </c:ext>
          </c:extLst>
        </c:ser>
        <c:ser>
          <c:idx val="4"/>
          <c:order val="4"/>
          <c:tx>
            <c:strRef>
              <c:f>'Marzo 2022 sem 2'!$B$7</c:f>
              <c:strCache>
                <c:ptCount val="1"/>
                <c:pt idx="0">
                  <c:v>Viernes
18/03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2'!$J$7:$K$7</c:f>
              <c:numCache>
                <c:formatCode>General</c:formatCode>
                <c:ptCount val="2"/>
                <c:pt idx="0">
                  <c:v>1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A0-4439-9EFF-C9CB5E1B4694}"/>
            </c:ext>
          </c:extLst>
        </c:ser>
        <c:ser>
          <c:idx val="5"/>
          <c:order val="5"/>
          <c:tx>
            <c:strRef>
              <c:f>'Marzo 2022 sem 2'!$B$8</c:f>
              <c:strCache>
                <c:ptCount val="1"/>
                <c:pt idx="0">
                  <c:v>Sábado
19/03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2'!$J$8:$K$8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1A0-4439-9EFF-C9CB5E1B4694}"/>
            </c:ext>
          </c:extLst>
        </c:ser>
        <c:ser>
          <c:idx val="6"/>
          <c:order val="6"/>
          <c:tx>
            <c:strRef>
              <c:f>'Marzo 2022 sem 2'!$B$9</c:f>
              <c:strCache>
                <c:ptCount val="1"/>
                <c:pt idx="0">
                  <c:v>Domingo
20/03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2'!$J$9:$K$9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A0-4439-9EFF-C9CB5E1B46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2'!$B$3</c:f>
              <c:strCache>
                <c:ptCount val="1"/>
                <c:pt idx="0">
                  <c:v>Lunes
14/03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2'!$L$3:$N$3</c:f>
              <c:numCache>
                <c:formatCode>General</c:formatCode>
                <c:ptCount val="3"/>
                <c:pt idx="0">
                  <c:v>19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F-41B9-8AA8-D6D2BC30D5D4}"/>
            </c:ext>
          </c:extLst>
        </c:ser>
        <c:ser>
          <c:idx val="1"/>
          <c:order val="1"/>
          <c:tx>
            <c:strRef>
              <c:f>'Marzo 2022 sem 2'!$B$4</c:f>
              <c:strCache>
                <c:ptCount val="1"/>
                <c:pt idx="0">
                  <c:v>Martes
15/03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2'!$L$4:$N$4</c:f>
              <c:numCache>
                <c:formatCode>General</c:formatCode>
                <c:ptCount val="3"/>
                <c:pt idx="0">
                  <c:v>16</c:v>
                </c:pt>
                <c:pt idx="1">
                  <c:v>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6F-41B9-8AA8-D6D2BC30D5D4}"/>
            </c:ext>
          </c:extLst>
        </c:ser>
        <c:ser>
          <c:idx val="2"/>
          <c:order val="2"/>
          <c:tx>
            <c:strRef>
              <c:f>'Marzo 2022 sem 2'!$B$5</c:f>
              <c:strCache>
                <c:ptCount val="1"/>
                <c:pt idx="0">
                  <c:v>Miércoles
16/03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2'!$L$5:$N$5</c:f>
              <c:numCache>
                <c:formatCode>General</c:formatCode>
                <c:ptCount val="3"/>
                <c:pt idx="0">
                  <c:v>14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6F-41B9-8AA8-D6D2BC30D5D4}"/>
            </c:ext>
          </c:extLst>
        </c:ser>
        <c:ser>
          <c:idx val="3"/>
          <c:order val="3"/>
          <c:tx>
            <c:strRef>
              <c:f>'Marzo 2022 sem 2'!$B$6</c:f>
              <c:strCache>
                <c:ptCount val="1"/>
                <c:pt idx="0">
                  <c:v>Jueves
17/03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2'!$L$6:$N$6</c:f>
              <c:numCache>
                <c:formatCode>General</c:formatCode>
                <c:ptCount val="3"/>
                <c:pt idx="0">
                  <c:v>20</c:v>
                </c:pt>
                <c:pt idx="1">
                  <c:v>16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6F-41B9-8AA8-D6D2BC30D5D4}"/>
            </c:ext>
          </c:extLst>
        </c:ser>
        <c:ser>
          <c:idx val="4"/>
          <c:order val="4"/>
          <c:tx>
            <c:strRef>
              <c:f>'Marzo 2022 sem 2'!$B$7</c:f>
              <c:strCache>
                <c:ptCount val="1"/>
                <c:pt idx="0">
                  <c:v>Viernes
18/03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2'!$L$7:$N$7</c:f>
              <c:numCache>
                <c:formatCode>General</c:formatCode>
                <c:ptCount val="3"/>
                <c:pt idx="0">
                  <c:v>12</c:v>
                </c:pt>
                <c:pt idx="1">
                  <c:v>14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6F-41B9-8AA8-D6D2BC30D5D4}"/>
            </c:ext>
          </c:extLst>
        </c:ser>
        <c:ser>
          <c:idx val="5"/>
          <c:order val="5"/>
          <c:tx>
            <c:strRef>
              <c:f>'Marzo 2022 sem 2'!$B$8</c:f>
              <c:strCache>
                <c:ptCount val="1"/>
                <c:pt idx="0">
                  <c:v>Sábado
19/03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2'!$L$8:$N$8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96F-41B9-8AA8-D6D2BC30D5D4}"/>
            </c:ext>
          </c:extLst>
        </c:ser>
        <c:ser>
          <c:idx val="6"/>
          <c:order val="6"/>
          <c:tx>
            <c:strRef>
              <c:f>'Marzo 2022 sem 2'!$B$9</c:f>
              <c:strCache>
                <c:ptCount val="1"/>
                <c:pt idx="0">
                  <c:v>Domingo
20/03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2'!$L$9:$N$9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6F-41B9-8AA8-D6D2BC30D5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2'!$B$3</c:f>
              <c:strCache>
                <c:ptCount val="1"/>
                <c:pt idx="0">
                  <c:v>Lunes
14/03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2'!$O$3:$P$3</c:f>
              <c:numCache>
                <c:formatCode>General</c:formatCode>
                <c:ptCount val="2"/>
                <c:pt idx="0">
                  <c:v>34</c:v>
                </c:pt>
                <c:pt idx="1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D-4500-9B71-68812FB16CB6}"/>
            </c:ext>
          </c:extLst>
        </c:ser>
        <c:ser>
          <c:idx val="1"/>
          <c:order val="1"/>
          <c:tx>
            <c:strRef>
              <c:f>'Marzo 2022 sem 2'!$B$4</c:f>
              <c:strCache>
                <c:ptCount val="1"/>
                <c:pt idx="0">
                  <c:v>Martes
15/03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2'!$O$4:$P$4</c:f>
              <c:numCache>
                <c:formatCode>General</c:formatCode>
                <c:ptCount val="2"/>
                <c:pt idx="0">
                  <c:v>19</c:v>
                </c:pt>
                <c:pt idx="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0D-4500-9B71-68812FB16CB6}"/>
            </c:ext>
          </c:extLst>
        </c:ser>
        <c:ser>
          <c:idx val="2"/>
          <c:order val="2"/>
          <c:tx>
            <c:strRef>
              <c:f>'Marzo 2022 sem 2'!$B$5</c:f>
              <c:strCache>
                <c:ptCount val="1"/>
                <c:pt idx="0">
                  <c:v>Miércoles
16/03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2'!$O$5:$P$5</c:f>
              <c:numCache>
                <c:formatCode>General</c:formatCode>
                <c:ptCount val="2"/>
                <c:pt idx="0">
                  <c:v>19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0D-4500-9B71-68812FB16CB6}"/>
            </c:ext>
          </c:extLst>
        </c:ser>
        <c:ser>
          <c:idx val="3"/>
          <c:order val="3"/>
          <c:tx>
            <c:strRef>
              <c:f>'Marzo 2022 sem 2'!$B$6</c:f>
              <c:strCache>
                <c:ptCount val="1"/>
                <c:pt idx="0">
                  <c:v>Jueves
17/03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2'!$O$6:$P$6</c:f>
              <c:numCache>
                <c:formatCode>General</c:formatCode>
                <c:ptCount val="2"/>
                <c:pt idx="0">
                  <c:v>15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0D-4500-9B71-68812FB16CB6}"/>
            </c:ext>
          </c:extLst>
        </c:ser>
        <c:ser>
          <c:idx val="4"/>
          <c:order val="4"/>
          <c:tx>
            <c:strRef>
              <c:f>'Marzo 2022 sem 2'!$B$7</c:f>
              <c:strCache>
                <c:ptCount val="1"/>
                <c:pt idx="0">
                  <c:v>Viernes
18/03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2'!$O$7:$P$7</c:f>
              <c:numCache>
                <c:formatCode>General</c:formatCode>
                <c:ptCount val="2"/>
                <c:pt idx="0">
                  <c:v>25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0D-4500-9B71-68812FB16CB6}"/>
            </c:ext>
          </c:extLst>
        </c:ser>
        <c:ser>
          <c:idx val="5"/>
          <c:order val="5"/>
          <c:tx>
            <c:strRef>
              <c:f>'Marzo 2022 sem 2'!$B$8</c:f>
              <c:strCache>
                <c:ptCount val="1"/>
                <c:pt idx="0">
                  <c:v>Sábado
19/03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2'!$O$8:$P$8</c:f>
              <c:numCache>
                <c:formatCode>General</c:formatCode>
                <c:ptCount val="2"/>
                <c:pt idx="0">
                  <c:v>21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10D-4500-9B71-68812FB16CB6}"/>
            </c:ext>
          </c:extLst>
        </c:ser>
        <c:ser>
          <c:idx val="6"/>
          <c:order val="6"/>
          <c:tx>
            <c:strRef>
              <c:f>'Marzo 2022 sem 2'!$B$9</c:f>
              <c:strCache>
                <c:ptCount val="1"/>
                <c:pt idx="0">
                  <c:v>Domingo
20/03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2'!$O$9:$P$9</c:f>
              <c:numCache>
                <c:formatCode>General</c:formatCode>
                <c:ptCount val="2"/>
                <c:pt idx="0">
                  <c:v>21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10D-4500-9B71-68812FB16C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2'!$B$3</c:f>
              <c:strCache>
                <c:ptCount val="1"/>
                <c:pt idx="0">
                  <c:v>Lunes
14/03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2'!$Q$3:$S$3</c:f>
              <c:numCache>
                <c:formatCode>General</c:formatCode>
                <c:ptCount val="3"/>
                <c:pt idx="0">
                  <c:v>7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E9-4D62-B894-0D1175554FB8}"/>
            </c:ext>
          </c:extLst>
        </c:ser>
        <c:ser>
          <c:idx val="1"/>
          <c:order val="1"/>
          <c:tx>
            <c:strRef>
              <c:f>'Marzo 2022 sem 2'!$B$4</c:f>
              <c:strCache>
                <c:ptCount val="1"/>
                <c:pt idx="0">
                  <c:v>Martes
15/03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2'!$Q$4:$S$4</c:f>
              <c:numCache>
                <c:formatCode>General</c:formatCode>
                <c:ptCount val="3"/>
                <c:pt idx="0">
                  <c:v>18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E9-4D62-B894-0D1175554FB8}"/>
            </c:ext>
          </c:extLst>
        </c:ser>
        <c:ser>
          <c:idx val="2"/>
          <c:order val="2"/>
          <c:tx>
            <c:strRef>
              <c:f>'Marzo 2022 sem 2'!$B$5</c:f>
              <c:strCache>
                <c:ptCount val="1"/>
                <c:pt idx="0">
                  <c:v>Miércoles
16/03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2'!$Q$5:$S$5</c:f>
              <c:numCache>
                <c:formatCode>General</c:formatCode>
                <c:ptCount val="3"/>
                <c:pt idx="0">
                  <c:v>7</c:v>
                </c:pt>
                <c:pt idx="1">
                  <c:v>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E9-4D62-B894-0D1175554FB8}"/>
            </c:ext>
          </c:extLst>
        </c:ser>
        <c:ser>
          <c:idx val="3"/>
          <c:order val="3"/>
          <c:tx>
            <c:strRef>
              <c:f>'Marzo 2022 sem 2'!$B$6</c:f>
              <c:strCache>
                <c:ptCount val="1"/>
                <c:pt idx="0">
                  <c:v>Jueves
17/03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2'!$Q$6:$S$6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E9-4D62-B894-0D1175554FB8}"/>
            </c:ext>
          </c:extLst>
        </c:ser>
        <c:ser>
          <c:idx val="4"/>
          <c:order val="4"/>
          <c:tx>
            <c:strRef>
              <c:f>'Marzo 2022 sem 2'!$B$7</c:f>
              <c:strCache>
                <c:ptCount val="1"/>
                <c:pt idx="0">
                  <c:v>Viernes
18/03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2'!$Q$7:$S$7</c:f>
              <c:numCache>
                <c:formatCode>General</c:formatCode>
                <c:ptCount val="3"/>
                <c:pt idx="0">
                  <c:v>12</c:v>
                </c:pt>
                <c:pt idx="1">
                  <c:v>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E9-4D62-B894-0D1175554FB8}"/>
            </c:ext>
          </c:extLst>
        </c:ser>
        <c:ser>
          <c:idx val="5"/>
          <c:order val="5"/>
          <c:tx>
            <c:strRef>
              <c:f>'Marzo 2022 sem 2'!$B$8</c:f>
              <c:strCache>
                <c:ptCount val="1"/>
                <c:pt idx="0">
                  <c:v>Sábado
19/03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2'!$Q$8:$S$8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AE9-4D62-B894-0D1175554FB8}"/>
            </c:ext>
          </c:extLst>
        </c:ser>
        <c:ser>
          <c:idx val="6"/>
          <c:order val="6"/>
          <c:tx>
            <c:strRef>
              <c:f>'Marzo 2022 sem 2'!$B$9</c:f>
              <c:strCache>
                <c:ptCount val="1"/>
                <c:pt idx="0">
                  <c:v>Domingo
20/03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2'!$Q$9:$S$9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E9-4D62-B894-0D1175554F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2'!$B$17:$B$21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2'!$C$17:$C$21</c:f>
              <c:numCache>
                <c:formatCode>General</c:formatCode>
                <c:ptCount val="5"/>
                <c:pt idx="0">
                  <c:v>250</c:v>
                </c:pt>
                <c:pt idx="1">
                  <c:v>38</c:v>
                </c:pt>
                <c:pt idx="2">
                  <c:v>135</c:v>
                </c:pt>
                <c:pt idx="3">
                  <c:v>756</c:v>
                </c:pt>
                <c:pt idx="4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EB-47B5-B143-392051A0E4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11AD4-7CD1-4F10-9F4C-6EF08D829D40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93FCB-F45B-43A2-AB31-A209464CDA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26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3FCB-F45B-43A2-AB31-A209464CDA48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99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3FCB-F45B-43A2-AB31-A209464CDA4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45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39B8-91F1-4B10-AC74-FDCD284D9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46E46-0EBC-40AA-938B-B77D70FFE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5B27-4619-4A19-AE27-90F9ACED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587A-A0B0-4F77-B7B1-67EFED1E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002B-701D-4F6D-A634-580C229E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06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FFF8-9141-4565-B73B-2AC7B3B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13EF2-015F-4FF2-AB7C-A19B9289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39A8-8BAE-4328-8C44-C1002967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7AF7-B612-44BA-AD12-B96E71CA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5461-B832-4EE4-9415-364A6E96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58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0AC8E-8EE4-47C9-B74D-DFA0326B0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95BC1-1E95-4C0B-9E81-2D9B47842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D19C-E4CF-435E-BBF3-DB7C1043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44CE-2011-49FF-921D-E6200090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0036-71AA-4FB2-AD5B-F7E6A854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33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047C-572B-413A-83F1-6734AA07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05D6-9065-4E8C-A8E3-9CE86B46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553C-2F9F-4D98-BEED-7EA2A27C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BC93-445A-4ADE-94D2-11893284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4EFC-661F-4CB5-BC75-75BB6C1B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1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4BAC-5957-4C01-B61A-F3353651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D07C-45FB-4CE0-9F32-D529C5BF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023-3FA3-401F-AE82-37222F32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50B17-8470-4C11-A1EC-3E8C127D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A6BB-0FF3-4138-A552-3A7D16DE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07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BFD6-1F3A-41E3-A6DF-1F4B767A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6D8F-703D-413C-BDAD-932BEBD38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15DC0-8C60-4DE6-932E-1F1C1CF94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F76A6-20EE-4B0F-8348-D5EA8A24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A77E0-3602-44C4-8365-0626A46D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00AB-1287-4F3A-9838-41A8D4EC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79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154C-0FD0-41A6-B446-2CE9D8D6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3279A-6C12-47D2-8AAF-FC503083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BEC6-80C8-4CEE-B118-CB7AA6B1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7575F-00F5-4952-BDC1-B52485B3F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5B9A8-A72D-4B80-98BB-E1EE95291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0159A-3911-4534-A0FC-E64E67FD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32DA-D4B1-47D3-A852-A062044D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B9C9C-897D-4E6E-90E5-0C0B544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85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DDA4-DBD0-400D-BE20-068D6D4D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2166D-D558-4A4D-826F-15158F22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263C-A610-4CEA-BA91-73EA9865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766-3775-4EC6-BA89-CDC6D92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0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45C36-A86B-4605-9493-A2C4B106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AB9D-3199-440E-AA4E-1477EAA1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4FEBE-CA3C-47C3-846B-6782AB4E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23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3B3E-24DB-4B83-9928-BF4A0B19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6784-E347-4804-B092-7A62971C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E5113-DECE-4A2E-92BB-CAFAE96E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AFE0D-B06D-4961-820A-C588CCDA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8FE3-2B76-4134-8ABA-EBC6487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466B2-0CE8-4A5B-9EE1-94E8C19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3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15DB-B57E-400E-9C7F-34AF0F17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3058F-B122-4257-A1BB-F165C1085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EF5B-CCD8-4FA4-B450-0095B3A5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38581-94F2-4DBD-A0BD-60EBC58C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F6F07-3FF1-4E18-A2EE-B6BEF5EF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1CE4-1605-43E5-9134-03690E3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09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F8E83-2336-4E39-A837-066B35A2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0025-63D4-463F-B15F-23BB3C13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9C50-6EE6-484D-918F-829E9C750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9EC0-3FB7-42ED-AC1C-39FCAB4B428B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8173-0736-407B-B18D-9D7461A79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B829-2623-41F4-B2A2-92A28985B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microsoft.com/office/2007/relationships/hdphoto" Target="../media/hdphoto3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1DCF9FF-8ECB-4CB0-9822-606375D7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493"/>
            <a:ext cx="12512116" cy="7010986"/>
          </a:xfrm>
          <a:prstGeom prst="rect">
            <a:avLst/>
          </a:prstGeom>
        </p:spPr>
      </p:pic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61144157-AB9B-4F19-8909-888848BD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4345781"/>
            <a:ext cx="7873700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2400" b="1" dirty="0">
              <a:solidFill>
                <a:schemeClr val="bg1"/>
              </a:solidFill>
              <a:latin typeface="Adelle Sans" panose="02000503000000020004" pitchFamily="50" charset="0"/>
              <a:ea typeface="+mn-ea"/>
            </a:endParaRPr>
          </a:p>
        </p:txBody>
      </p:sp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D24FC6CD-E128-48C7-B9B2-58B0DC039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5247751"/>
            <a:ext cx="7222189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Reporte semanal de servicios brindadas por la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Dirección de Atención a  Mujeres Víctimas de  Violencia</a:t>
            </a:r>
            <a:endParaRPr lang="es-MX" altLang="es-MX" sz="2000" b="1" dirty="0">
              <a:solidFill>
                <a:schemeClr val="bg1"/>
              </a:solidFill>
              <a:latin typeface="Adelle Sans" panose="02000503000000020004" pitchFamily="50" charset="0"/>
              <a:ea typeface="+mn-ea"/>
            </a:endParaRPr>
          </a:p>
        </p:txBody>
      </p:sp>
      <p:sp>
        <p:nvSpPr>
          <p:cNvPr id="7" name="Google Shape;90;p1">
            <a:extLst>
              <a:ext uri="{FF2B5EF4-FFF2-40B4-BE49-F238E27FC236}">
                <a16:creationId xmlns:a16="http://schemas.microsoft.com/office/drawing/2014/main" id="{E8AFEC84-1574-4916-A929-9A1DDCED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6026611"/>
            <a:ext cx="5670703" cy="40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14 al 20 de marzo de 2022</a:t>
            </a:r>
            <a:endParaRPr lang="es-MX" altLang="es-MX" sz="2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14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9053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756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375039"/>
              </p:ext>
            </p:extLst>
          </p:nvPr>
        </p:nvGraphicFramePr>
        <p:xfrm>
          <a:off x="756869" y="1723292"/>
          <a:ext cx="10678263" cy="451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4974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03" y="2149887"/>
            <a:ext cx="4172580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2157483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2149887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45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282" y="3632825"/>
            <a:ext cx="4494023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de primera vez y subsecuentes a niñas, niños y adolescentes en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79962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75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353558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351816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85495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27" name="Google Shape;103;p3">
            <a:extLst>
              <a:ext uri="{FF2B5EF4-FFF2-40B4-BE49-F238E27FC236}">
                <a16:creationId xmlns:a16="http://schemas.microsoft.com/office/drawing/2014/main" id="{43AE36D8-3543-43E7-B829-02A921858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884" y="5178639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Ingresos al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Google Shape;102;p3">
            <a:extLst>
              <a:ext uri="{FF2B5EF4-FFF2-40B4-BE49-F238E27FC236}">
                <a16:creationId xmlns:a16="http://schemas.microsoft.com/office/drawing/2014/main" id="{C6A9A233-7783-4A4E-BCBC-E92806BC2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5081396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9" name="Google Shape;111;p3">
            <a:extLst>
              <a:ext uri="{FF2B5EF4-FFF2-40B4-BE49-F238E27FC236}">
                <a16:creationId xmlns:a16="http://schemas.microsoft.com/office/drawing/2014/main" id="{0DB28DAF-8828-4A3B-8F40-DCCBB6B0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5063983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1" name="Gráfico 10" descr="Casa">
            <a:extLst>
              <a:ext uri="{FF2B5EF4-FFF2-40B4-BE49-F238E27FC236}">
                <a16:creationId xmlns:a16="http://schemas.microsoft.com/office/drawing/2014/main" id="{2BEF2651-16A4-4BFA-B100-4DB03D63E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59" y="4783153"/>
            <a:ext cx="1207950" cy="12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áfico 14" descr="Carpeta abierta">
            <a:extLst>
              <a:ext uri="{FF2B5EF4-FFF2-40B4-BE49-F238E27FC236}">
                <a16:creationId xmlns:a16="http://schemas.microsoft.com/office/drawing/2014/main" id="{844D75C6-8F06-4546-BE73-69E745FF8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32" y="1851644"/>
            <a:ext cx="1207950" cy="12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áfico 60" descr="Grupo de mujeres">
            <a:extLst>
              <a:ext uri="{FF2B5EF4-FFF2-40B4-BE49-F238E27FC236}">
                <a16:creationId xmlns:a16="http://schemas.microsoft.com/office/drawing/2014/main" id="{36F79702-DC4C-4CDA-B194-27F1F02D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32" y="3429000"/>
            <a:ext cx="1209600" cy="12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510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094933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00466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74921"/>
              </p:ext>
            </p:extLst>
          </p:nvPr>
        </p:nvGraphicFramePr>
        <p:xfrm>
          <a:off x="920262" y="1606062"/>
          <a:ext cx="10351477" cy="4651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4920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00466"/>
            <a:ext cx="107134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T</a:t>
            </a:r>
            <a:r>
              <a:rPr lang="es-MX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otal</a:t>
            </a:r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 de servicios semanales a mujeres, niñas, niños y adolescentes por área de atención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821952"/>
              </p:ext>
            </p:extLst>
          </p:nvPr>
        </p:nvGraphicFramePr>
        <p:xfrm>
          <a:off x="868238" y="1617785"/>
          <a:ext cx="10455525" cy="4639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9072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EC76B4E-4CEF-4083-A67D-02A4AA341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75651"/>
              </p:ext>
            </p:extLst>
          </p:nvPr>
        </p:nvGraphicFramePr>
        <p:xfrm>
          <a:off x="1314450" y="1742288"/>
          <a:ext cx="9734849" cy="3904133"/>
        </p:xfrm>
        <a:graphic>
          <a:graphicData uri="http://schemas.openxmlformats.org/drawingml/2006/table">
            <a:tbl>
              <a:tblPr/>
              <a:tblGrid>
                <a:gridCol w="120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8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6498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789144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14 al 20 de marzo de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26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ubtítulo 2">
            <a:extLst>
              <a:ext uri="{FF2B5EF4-FFF2-40B4-BE49-F238E27FC236}">
                <a16:creationId xmlns:a16="http://schemas.microsoft.com/office/drawing/2014/main" id="{2E0D6C94-F61C-4FFF-B02A-3C3AD6EA4703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13B51CB2-1B0F-45C3-A268-05545FA74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250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8C0E79-5651-4B88-9669-AA4957EF894A}"/>
              </a:ext>
            </a:extLst>
          </p:cNvPr>
          <p:cNvSpPr txBox="1"/>
          <p:nvPr/>
        </p:nvSpPr>
        <p:spPr>
          <a:xfrm>
            <a:off x="1314450" y="6066219"/>
            <a:ext cx="9883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4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3 Tabla">
            <a:extLst>
              <a:ext uri="{FF2B5EF4-FFF2-40B4-BE49-F238E27FC236}">
                <a16:creationId xmlns:a16="http://schemas.microsoft.com/office/drawing/2014/main" id="{3012953A-3207-4DFD-AEF6-63F926BD7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19987"/>
              </p:ext>
            </p:extLst>
          </p:nvPr>
        </p:nvGraphicFramePr>
        <p:xfrm>
          <a:off x="1369285" y="1555600"/>
          <a:ext cx="9453430" cy="4223657"/>
        </p:xfrm>
        <a:graphic>
          <a:graphicData uri="http://schemas.openxmlformats.org/drawingml/2006/table">
            <a:tbl>
              <a:tblPr/>
              <a:tblGrid>
                <a:gridCol w="25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5027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14 al 20 de marzo de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7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766778C-0B7D-4439-A137-55DDB105D45B}"/>
              </a:ext>
            </a:extLst>
          </p:cNvPr>
          <p:cNvSpPr txBox="1"/>
          <p:nvPr/>
        </p:nvSpPr>
        <p:spPr>
          <a:xfrm>
            <a:off x="1176291" y="6191595"/>
            <a:ext cx="983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6B463C4-2093-4BCF-A145-C652AB2A579F}"/>
              </a:ext>
            </a:extLst>
          </p:cNvPr>
          <p:cNvSpPr txBox="1">
            <a:spLocks/>
          </p:cNvSpPr>
          <p:nvPr/>
        </p:nvSpPr>
        <p:spPr>
          <a:xfrm>
            <a:off x="1960230" y="435572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EC756E30-C682-4150-BF98-9FADDA26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969" y="1001715"/>
            <a:ext cx="2626986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34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3C56D7B-2024-441F-AC02-172C5727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60931"/>
              </p:ext>
            </p:extLst>
          </p:nvPr>
        </p:nvGraphicFramePr>
        <p:xfrm>
          <a:off x="1257300" y="1545774"/>
          <a:ext cx="9677400" cy="4240783"/>
        </p:xfrm>
        <a:graphic>
          <a:graphicData uri="http://schemas.openxmlformats.org/drawingml/2006/table">
            <a:tbl>
              <a:tblPr/>
              <a:tblGrid>
                <a:gridCol w="1715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1040672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Unidades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14 al 20 de marzo de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71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Asesorías jurídicas subsecuentes (UAM)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Acompañamientos jurídicos (UAM)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16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16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2A05E031-E142-40E4-91D8-1F9EDC965A40}"/>
              </a:ext>
            </a:extLst>
          </p:cNvPr>
          <p:cNvSpPr txBox="1"/>
          <p:nvPr/>
        </p:nvSpPr>
        <p:spPr>
          <a:xfrm>
            <a:off x="1045866" y="6152369"/>
            <a:ext cx="1010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B23C275-5F9F-4F15-9884-DC27B3CB4C2B}"/>
              </a:ext>
            </a:extLst>
          </p:cNvPr>
          <p:cNvSpPr txBox="1">
            <a:spLocks/>
          </p:cNvSpPr>
          <p:nvPr/>
        </p:nvSpPr>
        <p:spPr>
          <a:xfrm>
            <a:off x="1957754" y="499426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F7626B9-1F5A-49BF-BAC9-5B5A0BF912D2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8B231A39-9E44-457C-B2A0-8C334E60F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9569" y="1112417"/>
            <a:ext cx="2776910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574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D07E18F-DACC-4807-A5B1-F31E82916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265219"/>
              </p:ext>
            </p:extLst>
          </p:nvPr>
        </p:nvGraphicFramePr>
        <p:xfrm>
          <a:off x="1819747" y="1646206"/>
          <a:ext cx="8552506" cy="3892202"/>
        </p:xfrm>
        <a:graphic>
          <a:graphicData uri="http://schemas.openxmlformats.org/drawingml/2006/table">
            <a:tbl>
              <a:tblPr/>
              <a:tblGrid>
                <a:gridCol w="203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12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14 al 20 de marzo de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64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22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86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34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131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63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Subtítulo 2">
            <a:extLst>
              <a:ext uri="{FF2B5EF4-FFF2-40B4-BE49-F238E27FC236}">
                <a16:creationId xmlns:a16="http://schemas.microsoft.com/office/drawing/2014/main" id="{3A58B202-8215-48C3-AC1E-51A6128C6A6A}"/>
              </a:ext>
            </a:extLst>
          </p:cNvPr>
          <p:cNvSpPr txBox="1">
            <a:spLocks/>
          </p:cNvSpPr>
          <p:nvPr/>
        </p:nvSpPr>
        <p:spPr>
          <a:xfrm>
            <a:off x="1960230" y="435572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4E9FB434-0028-4C04-B2D0-35861F1B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2710" y="1001715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756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770B3A-F6EA-416C-83BA-E6C23CA73FA2}"/>
              </a:ext>
            </a:extLst>
          </p:cNvPr>
          <p:cNvSpPr txBox="1"/>
          <p:nvPr/>
        </p:nvSpPr>
        <p:spPr>
          <a:xfrm>
            <a:off x="920850" y="6076276"/>
            <a:ext cx="1071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*Debido a que la línea de emergencia opera las 24 horas de los 365 días del año, las estadísticas se calculan tomando en cuenta 7 días de la semana.</a:t>
            </a:r>
          </a:p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7063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3C56D7B-2024-441F-AC02-172C5727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7942"/>
              </p:ext>
            </p:extLst>
          </p:nvPr>
        </p:nvGraphicFramePr>
        <p:xfrm>
          <a:off x="1257300" y="1545774"/>
          <a:ext cx="9677400" cy="4240783"/>
        </p:xfrm>
        <a:graphic>
          <a:graphicData uri="http://schemas.openxmlformats.org/drawingml/2006/table">
            <a:tbl>
              <a:tblPr/>
              <a:tblGrid>
                <a:gridCol w="1715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1040672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14 al 20 de marzo de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71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18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F4186F38-B1FE-4896-A917-25942410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472" y="930848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75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FA92727-6F85-407E-9058-1A5E81A70077}"/>
              </a:ext>
            </a:extLst>
          </p:cNvPr>
          <p:cNvSpPr txBox="1"/>
          <p:nvPr/>
        </p:nvSpPr>
        <p:spPr>
          <a:xfrm>
            <a:off x="634284" y="446668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05E031-E142-40E4-91D8-1F9EDC965A40}"/>
              </a:ext>
            </a:extLst>
          </p:cNvPr>
          <p:cNvSpPr txBox="1"/>
          <p:nvPr/>
        </p:nvSpPr>
        <p:spPr>
          <a:xfrm>
            <a:off x="1045866" y="6152369"/>
            <a:ext cx="1010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38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B9345318-325C-4DCE-BC60-A2827B6C6250}"/>
              </a:ext>
            </a:extLst>
          </p:cNvPr>
          <p:cNvSpPr txBox="1">
            <a:spLocks/>
          </p:cNvSpPr>
          <p:nvPr/>
        </p:nvSpPr>
        <p:spPr>
          <a:xfrm>
            <a:off x="5017477" y="624388"/>
            <a:ext cx="6329002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Notas Metodológicas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51C600-5C1C-484B-903E-53A20564BDB8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A7FC0629-DAFF-4C4F-93E3-54A27FD4B6FD}"/>
              </a:ext>
            </a:extLst>
          </p:cNvPr>
          <p:cNvSpPr txBox="1">
            <a:spLocks noChangeArrowheads="1"/>
          </p:cNvSpPr>
          <p:nvPr/>
        </p:nvSpPr>
        <p:spPr>
          <a:xfrm>
            <a:off x="490020" y="1679036"/>
            <a:ext cx="10721929" cy="3294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82" indent="-342900" algn="just">
              <a:spcBef>
                <a:spcPct val="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14 al 20 de marzo de 2022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dirty="0">
              <a:latin typeface="Adelle Sans Light" panose="02000503000000020004" pitchFamily="50" charset="0"/>
            </a:endParaRPr>
          </a:p>
          <a:p>
            <a:pPr marL="685782" indent="-342900" algn="just">
              <a:spcBef>
                <a:spcPct val="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1254 servicios de atención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-250 atenciones en el Centro Integral de Mujeres en Situación de Violencia</a:t>
            </a:r>
            <a:endParaRPr lang="es-ES" altLang="es-MX" sz="22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-38 atenciones en Centro de Empoderamiento Infantil</a:t>
            </a:r>
            <a:endParaRPr lang="es-ES" altLang="es-MX" sz="22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-135 atenciones en las Unidades de Atención a Mujeres (</a:t>
            </a:r>
            <a:r>
              <a:rPr lang="es-ES" altLang="es-MX" sz="22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22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-756 servicios a través de la línea telefónica TelMujer</a:t>
            </a:r>
            <a:r>
              <a:rPr lang="es-ES" altLang="es-MX" sz="22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22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</a:rPr>
              <a:t>-75 atenciones psicológicas y jurídicas a mujeres, niñas, niños y adolescentes en el Refugio para Mujeres, sus Hijas e Hijos en Situación de Violencia Extrema</a:t>
            </a:r>
            <a:endParaRPr lang="es-ES" altLang="es-MX" sz="22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endParaRPr lang="es-ES" altLang="es-MX" sz="20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 </a:t>
            </a:r>
            <a:endParaRPr lang="es-ES" altLang="es-MX" dirty="0">
              <a:latin typeface="Adelle Sans Light" panose="02000503000000020004" pitchFamily="50" charset="0"/>
            </a:endParaRPr>
          </a:p>
        </p:txBody>
      </p:sp>
      <p:sp>
        <p:nvSpPr>
          <p:cNvPr id="13" name="Google Shape;97;p2">
            <a:extLst>
              <a:ext uri="{FF2B5EF4-FFF2-40B4-BE49-F238E27FC236}">
                <a16:creationId xmlns:a16="http://schemas.microsoft.com/office/drawing/2014/main" id="{0F262C7F-554F-40F0-8810-F9FB93CDCE4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25993" y="5228966"/>
            <a:ext cx="10623520" cy="151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1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1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66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3;p3">
            <a:extLst>
              <a:ext uri="{FF2B5EF4-FFF2-40B4-BE49-F238E27FC236}">
                <a16:creationId xmlns:a16="http://schemas.microsoft.com/office/drawing/2014/main" id="{3358F663-7A26-4ABD-8FEE-9A148168A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562" y="1790261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Google Shape;102;p3">
            <a:extLst>
              <a:ext uri="{FF2B5EF4-FFF2-40B4-BE49-F238E27FC236}">
                <a16:creationId xmlns:a16="http://schemas.microsoft.com/office/drawing/2014/main" id="{7B797608-9E92-4FE9-BBB0-EC09A25A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176" y="18404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" name="Google Shape;111;p3">
            <a:extLst>
              <a:ext uri="{FF2B5EF4-FFF2-40B4-BE49-F238E27FC236}">
                <a16:creationId xmlns:a16="http://schemas.microsoft.com/office/drawing/2014/main" id="{24DC55D2-88C4-4D2E-A2A6-D52DB5D0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099" y="1855466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</a:t>
            </a:r>
          </a:p>
        </p:txBody>
      </p:sp>
      <p:sp>
        <p:nvSpPr>
          <p:cNvPr id="42" name="CuadroTexto 6">
            <a:extLst>
              <a:ext uri="{FF2B5EF4-FFF2-40B4-BE49-F238E27FC236}">
                <a16:creationId xmlns:a16="http://schemas.microsoft.com/office/drawing/2014/main" id="{D221B9AB-7E07-46CB-9B76-787B0267B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7337" y="1587710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47" name="Google Shape;103;p3">
            <a:extLst>
              <a:ext uri="{FF2B5EF4-FFF2-40B4-BE49-F238E27FC236}">
                <a16:creationId xmlns:a16="http://schemas.microsoft.com/office/drawing/2014/main" id="{F3C39E3C-3C9C-4CD6-8DA2-2F56D950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718" y="2985547"/>
            <a:ext cx="2155085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Google Shape;102;p3">
            <a:extLst>
              <a:ext uri="{FF2B5EF4-FFF2-40B4-BE49-F238E27FC236}">
                <a16:creationId xmlns:a16="http://schemas.microsoft.com/office/drawing/2014/main" id="{7381B2D1-DD77-4A30-8E79-7C5ED34E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176" y="3091891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11;p3">
            <a:extLst>
              <a:ext uri="{FF2B5EF4-FFF2-40B4-BE49-F238E27FC236}">
                <a16:creationId xmlns:a16="http://schemas.microsoft.com/office/drawing/2014/main" id="{1C08ECA3-9F8A-46EE-B5F9-A2E1D60A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099" y="3091891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87</a:t>
            </a:r>
          </a:p>
        </p:txBody>
      </p:sp>
      <p:sp>
        <p:nvSpPr>
          <p:cNvPr id="50" name="CuadroTexto 6">
            <a:extLst>
              <a:ext uri="{FF2B5EF4-FFF2-40B4-BE49-F238E27FC236}">
                <a16:creationId xmlns:a16="http://schemas.microsoft.com/office/drawing/2014/main" id="{2212658F-806E-4144-A181-E3EEDFC4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263" y="2920717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WhatsApp</a:t>
            </a:r>
          </a:p>
        </p:txBody>
      </p:sp>
      <p:sp>
        <p:nvSpPr>
          <p:cNvPr id="54" name="Google Shape;103;p3">
            <a:extLst>
              <a:ext uri="{FF2B5EF4-FFF2-40B4-BE49-F238E27FC236}">
                <a16:creationId xmlns:a16="http://schemas.microsoft.com/office/drawing/2014/main" id="{4AD71874-7AC4-4E5E-991B-6014F5FE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718" y="4468473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Google Shape;102;p3">
            <a:extLst>
              <a:ext uri="{FF2B5EF4-FFF2-40B4-BE49-F238E27FC236}">
                <a16:creationId xmlns:a16="http://schemas.microsoft.com/office/drawing/2014/main" id="{C7095408-78F6-4B33-8283-BFF4D9D5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176" y="451080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4CE59684-7F07-4F26-B8B0-917DD1C14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099" y="451080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40</a:t>
            </a:r>
          </a:p>
        </p:txBody>
      </p:sp>
      <p:sp>
        <p:nvSpPr>
          <p:cNvPr id="57" name="CuadroTexto 6">
            <a:extLst>
              <a:ext uri="{FF2B5EF4-FFF2-40B4-BE49-F238E27FC236}">
                <a16:creationId xmlns:a16="http://schemas.microsoft.com/office/drawing/2014/main" id="{230D31ED-9474-49BF-BD66-06A8C2B65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263" y="4265922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70" name="Google Shape;103;p3">
            <a:extLst>
              <a:ext uri="{FF2B5EF4-FFF2-40B4-BE49-F238E27FC236}">
                <a16:creationId xmlns:a16="http://schemas.microsoft.com/office/drawing/2014/main" id="{FD5B40F6-A8B0-465D-8EB5-ABD81123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295" y="5651526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Google Shape;102;p3">
            <a:extLst>
              <a:ext uri="{FF2B5EF4-FFF2-40B4-BE49-F238E27FC236}">
                <a16:creationId xmlns:a16="http://schemas.microsoft.com/office/drawing/2014/main" id="{1818EF71-AD99-4E5B-83FD-B5AB4165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160" y="568028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3" name="Google Shape;111;p3">
            <a:extLst>
              <a:ext uri="{FF2B5EF4-FFF2-40B4-BE49-F238E27FC236}">
                <a16:creationId xmlns:a16="http://schemas.microsoft.com/office/drawing/2014/main" id="{EE0FE025-6F6B-41C1-9DEB-F6A3A5035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083" y="568028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72</a:t>
            </a:r>
          </a:p>
        </p:txBody>
      </p:sp>
      <p:pic>
        <p:nvPicPr>
          <p:cNvPr id="74" name="Google Shape;114;p3" descr="Dos mujeres">
            <a:extLst>
              <a:ext uri="{FF2B5EF4-FFF2-40B4-BE49-F238E27FC236}">
                <a16:creationId xmlns:a16="http://schemas.microsoft.com/office/drawing/2014/main" id="{E2A86030-6463-4AA3-84E1-52FCB7B79C7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61" y="1621201"/>
            <a:ext cx="947967" cy="94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áfico 50" descr="Teléfono en altavoz">
            <a:extLst>
              <a:ext uri="{FF2B5EF4-FFF2-40B4-BE49-F238E27FC236}">
                <a16:creationId xmlns:a16="http://schemas.microsoft.com/office/drawing/2014/main" id="{4427E0C5-EAD3-4568-A80A-EBC052EB2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209" y="1614496"/>
            <a:ext cx="1127409" cy="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6C895AB8-26AD-446C-85EB-8F6E7814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5925" y="2881373"/>
            <a:ext cx="1481753" cy="852424"/>
          </a:xfrm>
          <a:prstGeom prst="rect">
            <a:avLst/>
          </a:prstGeom>
        </p:spPr>
      </p:pic>
      <p:pic>
        <p:nvPicPr>
          <p:cNvPr id="77" name="Google Shape;112;p3" descr="Chat">
            <a:extLst>
              <a:ext uri="{FF2B5EF4-FFF2-40B4-BE49-F238E27FC236}">
                <a16:creationId xmlns:a16="http://schemas.microsoft.com/office/drawing/2014/main" id="{F6D69546-8308-441C-A529-E6EC058EA1A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30" y="2857198"/>
            <a:ext cx="1054757" cy="105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áfico 52" descr="Balanza de la justicia">
            <a:extLst>
              <a:ext uri="{FF2B5EF4-FFF2-40B4-BE49-F238E27FC236}">
                <a16:creationId xmlns:a16="http://schemas.microsoft.com/office/drawing/2014/main" id="{5EBCB4B8-3353-4FCD-AF13-28B4933CD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27" y="4237655"/>
            <a:ext cx="1073101" cy="107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áfico 1024" descr="Martillo de juez">
            <a:extLst>
              <a:ext uri="{FF2B5EF4-FFF2-40B4-BE49-F238E27FC236}">
                <a16:creationId xmlns:a16="http://schemas.microsoft.com/office/drawing/2014/main" id="{A91DDF06-571A-4F77-870C-303807E6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58" y="4135297"/>
            <a:ext cx="1277816" cy="127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Google Shape;102;p3">
            <a:extLst>
              <a:ext uri="{FF2B5EF4-FFF2-40B4-BE49-F238E27FC236}">
                <a16:creationId xmlns:a16="http://schemas.microsoft.com/office/drawing/2014/main" id="{67C14AF5-8FB3-4BDD-A1CF-A837ED54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858" y="18404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" name="Google Shape;102;p3">
            <a:extLst>
              <a:ext uri="{FF2B5EF4-FFF2-40B4-BE49-F238E27FC236}">
                <a16:creationId xmlns:a16="http://schemas.microsoft.com/office/drawing/2014/main" id="{F7C25547-EC79-4D42-A940-1EDF015A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858" y="3091891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2" name="Google Shape;102;p3">
            <a:extLst>
              <a:ext uri="{FF2B5EF4-FFF2-40B4-BE49-F238E27FC236}">
                <a16:creationId xmlns:a16="http://schemas.microsoft.com/office/drawing/2014/main" id="{57A8AAFE-DBA4-4F4F-A9E1-92DA2DA1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702" y="451080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3" name="Google Shape;111;p3">
            <a:extLst>
              <a:ext uri="{FF2B5EF4-FFF2-40B4-BE49-F238E27FC236}">
                <a16:creationId xmlns:a16="http://schemas.microsoft.com/office/drawing/2014/main" id="{F289CA4C-1554-411E-964A-22C618F46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4781" y="1855466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84" name="Google Shape;111;p3">
            <a:extLst>
              <a:ext uri="{FF2B5EF4-FFF2-40B4-BE49-F238E27FC236}">
                <a16:creationId xmlns:a16="http://schemas.microsoft.com/office/drawing/2014/main" id="{D379FBA6-7420-43BA-BE0E-03C2451D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625" y="3091891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25</a:t>
            </a:r>
          </a:p>
        </p:txBody>
      </p:sp>
      <p:sp>
        <p:nvSpPr>
          <p:cNvPr id="85" name="Google Shape;111;p3">
            <a:extLst>
              <a:ext uri="{FF2B5EF4-FFF2-40B4-BE49-F238E27FC236}">
                <a16:creationId xmlns:a16="http://schemas.microsoft.com/office/drawing/2014/main" id="{F7EED380-6FF4-4127-B2C3-51DD2807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4781" y="451080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86" name="Subtítulo 2">
            <a:extLst>
              <a:ext uri="{FF2B5EF4-FFF2-40B4-BE49-F238E27FC236}">
                <a16:creationId xmlns:a16="http://schemas.microsoft.com/office/drawing/2014/main" id="{388625E7-6FF6-43C7-86C9-779B9A714200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193FF2A0-7E24-44AF-A130-4D9CD638DCA2}"/>
              </a:ext>
            </a:extLst>
          </p:cNvPr>
          <p:cNvSpPr/>
          <p:nvPr/>
        </p:nvSpPr>
        <p:spPr>
          <a:xfrm>
            <a:off x="11285181" y="446668"/>
            <a:ext cx="164332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/>
          </a:p>
        </p:txBody>
      </p:sp>
      <p:sp>
        <p:nvSpPr>
          <p:cNvPr id="88" name="Google Shape;126;p3">
            <a:extLst>
              <a:ext uri="{FF2B5EF4-FFF2-40B4-BE49-F238E27FC236}">
                <a16:creationId xmlns:a16="http://schemas.microsoft.com/office/drawing/2014/main" id="{EA7598DF-C3D0-46EB-9567-91F0DC81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250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08B27F79-EF45-4243-85DA-F2BF68E1C5B6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176427" y="5577065"/>
            <a:ext cx="801075" cy="9134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342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9047942-A60A-4D92-AEE7-2F19C701C375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52BB2B9-B203-46A1-8A62-7FA0438BF0B0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202962C0-D5CF-46B5-AE71-55600AFE5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250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662714"/>
              </p:ext>
            </p:extLst>
          </p:nvPr>
        </p:nvGraphicFramePr>
        <p:xfrm>
          <a:off x="647466" y="1473502"/>
          <a:ext cx="10897069" cy="4845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363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Gráfico 56" descr="Centro educativo">
            <a:extLst>
              <a:ext uri="{FF2B5EF4-FFF2-40B4-BE49-F238E27FC236}">
                <a16:creationId xmlns:a16="http://schemas.microsoft.com/office/drawing/2014/main" id="{C164373D-A732-47C1-ADF1-C1931CA8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89" y="1559822"/>
            <a:ext cx="1478889" cy="148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áfico 60" descr="Grupo de mujeres">
            <a:extLst>
              <a:ext uri="{FF2B5EF4-FFF2-40B4-BE49-F238E27FC236}">
                <a16:creationId xmlns:a16="http://schemas.microsoft.com/office/drawing/2014/main" id="{95DFC542-FEF2-4AC7-A088-62883E0F7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75" y="4037936"/>
            <a:ext cx="1351117" cy="135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430" y="1994622"/>
            <a:ext cx="3174716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735" y="199462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195" y="197720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379" y="4407762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1190531"/>
            <a:ext cx="2611176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38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735" y="440776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195" y="439034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95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246" y="1190531"/>
            <a:ext cx="2636233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38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022713"/>
              </p:ext>
            </p:extLst>
          </p:nvPr>
        </p:nvGraphicFramePr>
        <p:xfrm>
          <a:off x="885822" y="1671640"/>
          <a:ext cx="10420356" cy="4811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2103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499426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373" y="3360208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0954" y="1190531"/>
            <a:ext cx="283552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135</a:t>
            </a:r>
          </a:p>
        </p:txBody>
      </p:sp>
      <p:sp>
        <p:nvSpPr>
          <p:cNvPr id="17" name="Google Shape;103;p3">
            <a:extLst>
              <a:ext uri="{FF2B5EF4-FFF2-40B4-BE49-F238E27FC236}">
                <a16:creationId xmlns:a16="http://schemas.microsoft.com/office/drawing/2014/main" id="{E4C70AE5-18A7-4E6E-AA33-28B02AB05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7" y="1977209"/>
            <a:ext cx="3040744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Google Shape;103;p3">
            <a:extLst>
              <a:ext uri="{FF2B5EF4-FFF2-40B4-BE49-F238E27FC236}">
                <a16:creationId xmlns:a16="http://schemas.microsoft.com/office/drawing/2014/main" id="{BBCB937B-A220-44CC-9CCB-EAAC08307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3048" y="3395033"/>
            <a:ext cx="2675569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CuadroTexto 6">
            <a:extLst>
              <a:ext uri="{FF2B5EF4-FFF2-40B4-BE49-F238E27FC236}">
                <a16:creationId xmlns:a16="http://schemas.microsoft.com/office/drawing/2014/main" id="{0C585983-031B-4F88-9F6E-0C0099678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355" y="4713494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pic>
        <p:nvPicPr>
          <p:cNvPr id="28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6DD74753-C274-461F-BA7B-225194D0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882710" y="1856729"/>
            <a:ext cx="1481753" cy="852424"/>
          </a:xfrm>
          <a:prstGeom prst="rect">
            <a:avLst/>
          </a:prstGeom>
        </p:spPr>
      </p:pic>
      <p:pic>
        <p:nvPicPr>
          <p:cNvPr id="30" name="Gráfico 52" descr="Balanza de la justicia">
            <a:extLst>
              <a:ext uri="{FF2B5EF4-FFF2-40B4-BE49-F238E27FC236}">
                <a16:creationId xmlns:a16="http://schemas.microsoft.com/office/drawing/2014/main" id="{9A2EAB54-7D59-458A-BD04-E49119E09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035" y="3221695"/>
            <a:ext cx="1073101" cy="107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áfico 1024" descr="Martillo de juez">
            <a:extLst>
              <a:ext uri="{FF2B5EF4-FFF2-40B4-BE49-F238E27FC236}">
                <a16:creationId xmlns:a16="http://schemas.microsoft.com/office/drawing/2014/main" id="{45E3FB23-EA14-4270-9E7A-AEE85F99F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54" y="4702089"/>
            <a:ext cx="1098000" cy="109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Google Shape;102;p3">
            <a:extLst>
              <a:ext uri="{FF2B5EF4-FFF2-40B4-BE49-F238E27FC236}">
                <a16:creationId xmlns:a16="http://schemas.microsoft.com/office/drawing/2014/main" id="{3E8E4638-82B9-4300-ABEC-AC8DE1703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913" y="3377621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Google Shape;111;p3">
            <a:extLst>
              <a:ext uri="{FF2B5EF4-FFF2-40B4-BE49-F238E27FC236}">
                <a16:creationId xmlns:a16="http://schemas.microsoft.com/office/drawing/2014/main" id="{DB49667E-B90C-476B-B29B-EBF16D079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373" y="3360208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54</a:t>
            </a:r>
          </a:p>
        </p:txBody>
      </p:sp>
      <p:sp>
        <p:nvSpPr>
          <p:cNvPr id="38" name="Google Shape;102;p3">
            <a:extLst>
              <a:ext uri="{FF2B5EF4-FFF2-40B4-BE49-F238E27FC236}">
                <a16:creationId xmlns:a16="http://schemas.microsoft.com/office/drawing/2014/main" id="{068AA1B3-D54D-44BC-9A17-2ACA14FC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913" y="4916045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" name="Google Shape;111;p3">
            <a:extLst>
              <a:ext uri="{FF2B5EF4-FFF2-40B4-BE49-F238E27FC236}">
                <a16:creationId xmlns:a16="http://schemas.microsoft.com/office/drawing/2014/main" id="{38C8F74E-EB99-409D-B5FF-A1BA1C753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373" y="4898632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0" name="Google Shape;111;p3">
            <a:extLst>
              <a:ext uri="{FF2B5EF4-FFF2-40B4-BE49-F238E27FC236}">
                <a16:creationId xmlns:a16="http://schemas.microsoft.com/office/drawing/2014/main" id="{126F0D54-B7B0-457E-AABC-F46EA2553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373" y="200635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41" name="Google Shape;102;p3">
            <a:extLst>
              <a:ext uri="{FF2B5EF4-FFF2-40B4-BE49-F238E27FC236}">
                <a16:creationId xmlns:a16="http://schemas.microsoft.com/office/drawing/2014/main" id="{9FA887CE-65F0-4E51-9119-CA096CAFE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913" y="202377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2" name="Google Shape;111;p3">
            <a:extLst>
              <a:ext uri="{FF2B5EF4-FFF2-40B4-BE49-F238E27FC236}">
                <a16:creationId xmlns:a16="http://schemas.microsoft.com/office/drawing/2014/main" id="{A694F7B1-AD1F-4CB1-BBA4-0D146370D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373" y="200635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94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89DF5091-48A1-4A81-B179-A74E591E9600}"/>
              </a:ext>
            </a:extLst>
          </p:cNvPr>
          <p:cNvSpPr txBox="1">
            <a:spLocks/>
          </p:cNvSpPr>
          <p:nvPr/>
        </p:nvSpPr>
        <p:spPr>
          <a:xfrm>
            <a:off x="1957754" y="499426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0A2C9FD-923B-4113-82BD-A77F74E6F9AD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6BA4AB9B-C8AA-4A17-9C09-35F95DDEB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9569" y="1190531"/>
            <a:ext cx="2776910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135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126605"/>
              </p:ext>
            </p:extLst>
          </p:nvPr>
        </p:nvGraphicFramePr>
        <p:xfrm>
          <a:off x="856515" y="1711570"/>
          <a:ext cx="10478971" cy="4647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465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741" y="2271521"/>
            <a:ext cx="3174716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20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0019" y="2271521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5479" y="2254108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154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690" y="4465100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Incidentes de conocimiento </a:t>
            </a:r>
            <a:r>
              <a:rPr lang="es-MX" altLang="es-MX" sz="20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9053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756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0019" y="4465100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3782" y="4447687"/>
            <a:ext cx="1071363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602</a:t>
            </a:r>
          </a:p>
        </p:txBody>
      </p:sp>
      <p:pic>
        <p:nvPicPr>
          <p:cNvPr id="17" name="Gráfico 8" descr="Centro de llamadas">
            <a:extLst>
              <a:ext uri="{FF2B5EF4-FFF2-40B4-BE49-F238E27FC236}">
                <a16:creationId xmlns:a16="http://schemas.microsoft.com/office/drawing/2014/main" id="{789596D3-0C38-403E-8793-02CF3554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219" y="1989907"/>
            <a:ext cx="1176987" cy="117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áfico 10" descr="Papel">
            <a:extLst>
              <a:ext uri="{FF2B5EF4-FFF2-40B4-BE49-F238E27FC236}">
                <a16:creationId xmlns:a16="http://schemas.microsoft.com/office/drawing/2014/main" id="{A7CDA27C-0C4A-4BF1-AD96-610D97F28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219" y="4182339"/>
            <a:ext cx="1176987" cy="11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0891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4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1174</Words>
  <Application>Microsoft Office PowerPoint</Application>
  <PresentationFormat>Panorámica</PresentationFormat>
  <Paragraphs>192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ACER-01</dc:creator>
  <cp:lastModifiedBy>Usuario1</cp:lastModifiedBy>
  <cp:revision>107</cp:revision>
  <dcterms:created xsi:type="dcterms:W3CDTF">2021-03-30T00:42:49Z</dcterms:created>
  <dcterms:modified xsi:type="dcterms:W3CDTF">2022-03-22T16:40:07Z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53EB1F68-DEE2-4808-AD01-7339AD9F82D3</vt:lpwstr>
  </property>
  <property fmtid="{D5CDD505-2E9C-101B-9397-08002B2CF9AE}" pid="3" name="ArticulatePath">
    <vt:lpwstr>(7) Capacitación. Discriminación y diversidad sexual (2)</vt:lpwstr>
  </property>
</Properties>
</file>