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9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20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23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28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29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30.xml" ContentType="application/vnd.openxmlformats-officedocument.presentationml.notesSlide+xml"/>
  <Override PartName="/ppt/tags/tag5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74" r:id="rId4"/>
    <p:sldId id="291" r:id="rId5"/>
    <p:sldId id="292" r:id="rId6"/>
    <p:sldId id="293" r:id="rId7"/>
    <p:sldId id="294" r:id="rId8"/>
    <p:sldId id="276" r:id="rId9"/>
    <p:sldId id="295" r:id="rId10"/>
    <p:sldId id="277" r:id="rId11"/>
    <p:sldId id="296" r:id="rId12"/>
    <p:sldId id="297" r:id="rId13"/>
    <p:sldId id="298" r:id="rId14"/>
    <p:sldId id="299" r:id="rId15"/>
    <p:sldId id="288" r:id="rId16"/>
    <p:sldId id="300" r:id="rId17"/>
    <p:sldId id="301" r:id="rId18"/>
    <p:sldId id="302" r:id="rId19"/>
    <p:sldId id="303" r:id="rId20"/>
    <p:sldId id="304" r:id="rId21"/>
    <p:sldId id="278" r:id="rId22"/>
    <p:sldId id="305" r:id="rId23"/>
    <p:sldId id="306" r:id="rId24"/>
    <p:sldId id="279" r:id="rId25"/>
    <p:sldId id="307" r:id="rId26"/>
    <p:sldId id="308" r:id="rId27"/>
    <p:sldId id="309" r:id="rId28"/>
    <p:sldId id="280" r:id="rId29"/>
    <p:sldId id="311" r:id="rId30"/>
    <p:sldId id="310" r:id="rId31"/>
    <p:sldId id="312" r:id="rId32"/>
    <p:sldId id="313" r:id="rId33"/>
    <p:sldId id="314" r:id="rId34"/>
    <p:sldId id="315" r:id="rId35"/>
    <p:sldId id="284" r:id="rId36"/>
    <p:sldId id="285" r:id="rId37"/>
    <p:sldId id="290" r:id="rId38"/>
    <p:sldId id="286" r:id="rId39"/>
    <p:sldId id="287" r:id="rId40"/>
    <p:sldId id="259" r:id="rId41"/>
  </p:sldIdLst>
  <p:sldSz cx="24384000" cy="13716000"/>
  <p:notesSz cx="6858000" cy="9144000"/>
  <p:custDataLst>
    <p:tags r:id="rId43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4F63"/>
    <a:srgbClr val="998BA3"/>
    <a:srgbClr val="54002A"/>
    <a:srgbClr val="E3DFE5"/>
    <a:srgbClr val="993366"/>
    <a:srgbClr val="46244C"/>
    <a:srgbClr val="E9D5DA"/>
    <a:srgbClr val="4D4C7D"/>
    <a:srgbClr val="97899F"/>
    <a:srgbClr val="584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41" d="100"/>
          <a:sy n="41" d="100"/>
        </p:scale>
        <p:origin x="66" y="72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de%20Mayo%20de%202022_concentrado%20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de%20Mayo%20de%202022_concentrado%20final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MAYO\Reporte%20diario%20de%20Mayo%20de%202022_concentrado%20final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MAYO\Reporte%20diario%20de%20Mayo%20de%202022_concentrado%20final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MAYO\Reporte%20diario%20de%20Mayo%20de%202022_concentrado%20final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MAYO\Reporte%20diario%20de%20Mayo%20de%202022_concentrado%20final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MAYO\Reporte%20diario%20de%20Mayo%20de%202022_concentrado%20final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MAYO\Reporte%20diario%20de%20Mayo%20de%202022_concentrado%20final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MAYO\Reporte%20diario%20de%20Mayo%20de%202022_concentrado%20final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MAYO\Reporte%20diario%20de%20Mayo%20de%202022_concentrado%20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de%20Mayo%20de%202022_concentrado%20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MAYO\Reporte%20diario%20de%20Mayo%20de%202022_concentrado%20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MAYO\Reporte%20diario%20de%20Mayo%20de%202022_concentrado%20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MAYO\Reporte%20diario%20de%20Mayo%20de%202022_concentrado%20fin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de%20Mayo%20de%202022_concentrado%20fina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MAYO\Reporte%20diario%20de%20Mayo%20de%202022_concentrado%20fina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MAYO\Reporte%20diario%20de%20Mayo%20de%202022_concentrado%20fina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E3DFE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6FC-4875-95F5-0CB30250B240}"/>
              </c:ext>
            </c:extLst>
          </c:dPt>
          <c:dPt>
            <c:idx val="1"/>
            <c:bubble3D val="0"/>
            <c:spPr>
              <a:solidFill>
                <a:srgbClr val="4D4C7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6FC-4875-95F5-0CB30250B240}"/>
              </c:ext>
            </c:extLst>
          </c:dPt>
          <c:dPt>
            <c:idx val="2"/>
            <c:bubble3D val="0"/>
            <c:spPr>
              <a:solidFill>
                <a:srgbClr val="998BA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6FC-4875-95F5-0CB30250B240}"/>
              </c:ext>
            </c:extLst>
          </c:dPt>
          <c:dPt>
            <c:idx val="3"/>
            <c:bubble3D val="0"/>
            <c:spPr>
              <a:solidFill>
                <a:srgbClr val="E9D5D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6FC-4875-95F5-0CB30250B240}"/>
              </c:ext>
            </c:extLst>
          </c:dPt>
          <c:dPt>
            <c:idx val="4"/>
            <c:bubble3D val="0"/>
            <c:spPr>
              <a:solidFill>
                <a:srgbClr val="5B4F6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6FC-4875-95F5-0CB30250B240}"/>
              </c:ext>
            </c:extLst>
          </c:dPt>
          <c:dPt>
            <c:idx val="5"/>
            <c:bubble3D val="0"/>
            <c:spPr>
              <a:solidFill>
                <a:srgbClr val="46244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6FC-4875-95F5-0CB30250B240}"/>
              </c:ext>
            </c:extLst>
          </c:dPt>
          <c:dPt>
            <c:idx val="6"/>
            <c:bubble3D val="0"/>
            <c:spPr>
              <a:solidFill>
                <a:srgbClr val="99336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6FC-4875-95F5-0CB30250B240}"/>
              </c:ext>
            </c:extLst>
          </c:dPt>
          <c:dLbls>
            <c:dLbl>
              <c:idx val="1"/>
              <c:layout>
                <c:manualLayout>
                  <c:x val="7.4254447496751169E-2"/>
                  <c:y val="-0.14065377022325046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6FC-4875-95F5-0CB30250B240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A6FC-4875-95F5-0CB30250B240}"/>
                </c:ext>
              </c:extLst>
            </c:dLbl>
            <c:dLbl>
              <c:idx val="5"/>
              <c:layout>
                <c:manualLayout>
                  <c:x val="-0.10473785225857535"/>
                  <c:y val="3.5911600908063945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6FC-4875-95F5-0CB30250B240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A6FC-4875-95F5-0CB30250B2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MENSUAL!$C$2:$I$2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 </c:v>
                </c:pt>
                <c:pt idx="2">
                  <c:v>Atenciones seguimiento psicológico</c:v>
                </c:pt>
                <c:pt idx="3">
                  <c:v>Atenciones vía WhatsApp 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 </c:v>
                </c:pt>
              </c:strCache>
            </c:strRef>
          </c:cat>
          <c:val>
            <c:numRef>
              <c:f>MENSUAL!$C$40:$I$40</c:f>
              <c:numCache>
                <c:formatCode>General</c:formatCode>
                <c:ptCount val="7"/>
                <c:pt idx="0">
                  <c:v>104</c:v>
                </c:pt>
                <c:pt idx="1">
                  <c:v>15</c:v>
                </c:pt>
                <c:pt idx="2">
                  <c:v>397</c:v>
                </c:pt>
                <c:pt idx="3">
                  <c:v>138</c:v>
                </c:pt>
                <c:pt idx="4">
                  <c:v>179</c:v>
                </c:pt>
                <c:pt idx="5">
                  <c:v>9</c:v>
                </c:pt>
                <c:pt idx="6">
                  <c:v>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6FC-4875-95F5-0CB30250B24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559372631466218"/>
          <c:y val="0.15391290352833836"/>
          <c:w val="0.32971651910659561"/>
          <c:h val="0.66075154214876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998BA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614-42EE-9585-4D2A963C47A5}"/>
              </c:ext>
            </c:extLst>
          </c:dPt>
          <c:dPt>
            <c:idx val="1"/>
            <c:bubble3D val="0"/>
            <c:spPr>
              <a:solidFill>
                <a:srgbClr val="5B4F6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614-42EE-9585-4D2A963C47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250" b="0" i="0" u="none" strike="noStrike" kern="1200" baseline="0">
                    <a:solidFill>
                      <a:schemeClr val="bg1"/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MENSUAL!$M$2:$N$2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MENSUAL!$M$40:$N$40</c:f>
              <c:numCache>
                <c:formatCode>General</c:formatCode>
                <c:ptCount val="2"/>
                <c:pt idx="0">
                  <c:v>709</c:v>
                </c:pt>
                <c:pt idx="1">
                  <c:v>3089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14-42EE-9585-4D2A963C47A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23692038495188"/>
          <c:y val="0.30536743825689106"/>
          <c:w val="0.30734951881014871"/>
          <c:h val="0.3280577515847081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MENSUAL!$G$50</c:f>
              <c:strCache>
                <c:ptCount val="1"/>
                <c:pt idx="0">
                  <c:v>Semana 1
01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MENSUAL!$AA$49:$AB$49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MENSUAL!$AA$50:$AB$50</c:f>
              <c:numCache>
                <c:formatCode>General</c:formatCode>
                <c:ptCount val="2"/>
                <c:pt idx="0">
                  <c:v>30</c:v>
                </c:pt>
                <c:pt idx="1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2C-4209-A7AA-E963397DB6B9}"/>
            </c:ext>
          </c:extLst>
        </c:ser>
        <c:ser>
          <c:idx val="1"/>
          <c:order val="1"/>
          <c:tx>
            <c:strRef>
              <c:f>MENSUAL!$G$51</c:f>
              <c:strCache>
                <c:ptCount val="1"/>
                <c:pt idx="0">
                  <c:v>Semana 2
02 al 08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MENSUAL!$AA$49:$AB$49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MENSUAL!$AA$51:$AB$51</c:f>
              <c:numCache>
                <c:formatCode>General</c:formatCode>
                <c:ptCount val="2"/>
                <c:pt idx="0">
                  <c:v>158</c:v>
                </c:pt>
                <c:pt idx="1">
                  <c:v>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2C-4209-A7AA-E963397DB6B9}"/>
            </c:ext>
          </c:extLst>
        </c:ser>
        <c:ser>
          <c:idx val="2"/>
          <c:order val="2"/>
          <c:tx>
            <c:strRef>
              <c:f>MENSUAL!$G$52</c:f>
              <c:strCache>
                <c:ptCount val="1"/>
                <c:pt idx="0">
                  <c:v>Semana 3
09 al 15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MENSUAL!$AA$49:$AB$49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MENSUAL!$AA$52:$AB$52</c:f>
              <c:numCache>
                <c:formatCode>General</c:formatCode>
                <c:ptCount val="2"/>
                <c:pt idx="0">
                  <c:v>134</c:v>
                </c:pt>
                <c:pt idx="1">
                  <c:v>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2C-4209-A7AA-E963397DB6B9}"/>
            </c:ext>
          </c:extLst>
        </c:ser>
        <c:ser>
          <c:idx val="3"/>
          <c:order val="3"/>
          <c:tx>
            <c:strRef>
              <c:f>MENSUAL!$G$53</c:f>
              <c:strCache>
                <c:ptCount val="1"/>
                <c:pt idx="0">
                  <c:v>Semana 4
16 al 22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MENSUAL!$AA$49:$AB$49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MENSUAL!$AA$53:$AB$53</c:f>
              <c:numCache>
                <c:formatCode>General</c:formatCode>
                <c:ptCount val="2"/>
                <c:pt idx="0">
                  <c:v>155</c:v>
                </c:pt>
                <c:pt idx="1">
                  <c:v>648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12C-4209-A7AA-E963397DB6B9}"/>
            </c:ext>
          </c:extLst>
        </c:ser>
        <c:ser>
          <c:idx val="4"/>
          <c:order val="4"/>
          <c:tx>
            <c:strRef>
              <c:f>MENSUAL!$G$54</c:f>
              <c:strCache>
                <c:ptCount val="1"/>
                <c:pt idx="0">
                  <c:v>Semana 5
23 al 29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MENSUAL!$AA$49:$AB$49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MENSUAL!$AA$54:$AB$54</c:f>
              <c:numCache>
                <c:formatCode>General</c:formatCode>
                <c:ptCount val="2"/>
                <c:pt idx="0">
                  <c:v>172</c:v>
                </c:pt>
                <c:pt idx="1">
                  <c:v>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12C-4209-A7AA-E963397DB6B9}"/>
            </c:ext>
          </c:extLst>
        </c:ser>
        <c:ser>
          <c:idx val="5"/>
          <c:order val="5"/>
          <c:tx>
            <c:strRef>
              <c:f>MENSUAL!$G$55</c:f>
              <c:strCache>
                <c:ptCount val="1"/>
                <c:pt idx="0">
                  <c:v>Semana 6
30 al 31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MENSUAL!$AA$49:$AB$49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MENSUAL!$AA$55:$AB$55</c:f>
              <c:numCache>
                <c:formatCode>General</c:formatCode>
                <c:ptCount val="2"/>
                <c:pt idx="0">
                  <c:v>60</c:v>
                </c:pt>
                <c:pt idx="1">
                  <c:v>186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12C-4209-A7AA-E963397DB6B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89697823"/>
        <c:axId val="844660399"/>
      </c:barChart>
      <c:catAx>
        <c:axId val="989697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844660399"/>
        <c:crosses val="autoZero"/>
        <c:auto val="1"/>
        <c:lblAlgn val="ctr"/>
        <c:lblOffset val="100"/>
        <c:noMultiLvlLbl val="0"/>
      </c:catAx>
      <c:valAx>
        <c:axId val="844660399"/>
        <c:scaling>
          <c:orientation val="minMax"/>
          <c:max val="800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989697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MENSUAL!$M$59</c:f>
              <c:strCache>
                <c:ptCount val="1"/>
                <c:pt idx="0">
                  <c:v>Asesorías Telmujer 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MENSUAL!$H$60:$H$90</c:f>
              <c:strCache>
                <c:ptCount val="31"/>
                <c:pt idx="0">
                  <c:v>01
D</c:v>
                </c:pt>
                <c:pt idx="1">
                  <c:v>02
L</c:v>
                </c:pt>
                <c:pt idx="2">
                  <c:v>03
MA</c:v>
                </c:pt>
                <c:pt idx="3">
                  <c:v>04
MI</c:v>
                </c:pt>
                <c:pt idx="4">
                  <c:v>05
J</c:v>
                </c:pt>
                <c:pt idx="5">
                  <c:v>06
V</c:v>
                </c:pt>
                <c:pt idx="6">
                  <c:v>07
S</c:v>
                </c:pt>
                <c:pt idx="7">
                  <c:v>08
D</c:v>
                </c:pt>
                <c:pt idx="8">
                  <c:v>09
L</c:v>
                </c:pt>
                <c:pt idx="9">
                  <c:v>10
MA</c:v>
                </c:pt>
                <c:pt idx="10">
                  <c:v>11
MI</c:v>
                </c:pt>
                <c:pt idx="11">
                  <c:v>12
J</c:v>
                </c:pt>
                <c:pt idx="12">
                  <c:v>13
V</c:v>
                </c:pt>
                <c:pt idx="13">
                  <c:v>14
S</c:v>
                </c:pt>
                <c:pt idx="14">
                  <c:v>15
D</c:v>
                </c:pt>
                <c:pt idx="15">
                  <c:v>16
L</c:v>
                </c:pt>
                <c:pt idx="16">
                  <c:v>17
MA</c:v>
                </c:pt>
                <c:pt idx="17">
                  <c:v>18
MI</c:v>
                </c:pt>
                <c:pt idx="18">
                  <c:v>19
J</c:v>
                </c:pt>
                <c:pt idx="19">
                  <c:v>20
V</c:v>
                </c:pt>
                <c:pt idx="20">
                  <c:v>21
S</c:v>
                </c:pt>
                <c:pt idx="21">
                  <c:v>22
D</c:v>
                </c:pt>
                <c:pt idx="22">
                  <c:v>23
L</c:v>
                </c:pt>
                <c:pt idx="23">
                  <c:v>24
MA</c:v>
                </c:pt>
                <c:pt idx="24">
                  <c:v>25
MI</c:v>
                </c:pt>
                <c:pt idx="25">
                  <c:v>26
J</c:v>
                </c:pt>
                <c:pt idx="26">
                  <c:v>27
V</c:v>
                </c:pt>
                <c:pt idx="27">
                  <c:v>28
S</c:v>
                </c:pt>
                <c:pt idx="28">
                  <c:v>29
D</c:v>
                </c:pt>
                <c:pt idx="29">
                  <c:v>30
L</c:v>
                </c:pt>
                <c:pt idx="30">
                  <c:v>31
MA</c:v>
                </c:pt>
              </c:strCache>
            </c:strRef>
          </c:cat>
          <c:val>
            <c:numRef>
              <c:f>MENSUAL!$M$60:$M$90</c:f>
              <c:numCache>
                <c:formatCode>General</c:formatCode>
                <c:ptCount val="31"/>
                <c:pt idx="0">
                  <c:v>30</c:v>
                </c:pt>
                <c:pt idx="1">
                  <c:v>24</c:v>
                </c:pt>
                <c:pt idx="2">
                  <c:v>29</c:v>
                </c:pt>
                <c:pt idx="3">
                  <c:v>24</c:v>
                </c:pt>
                <c:pt idx="4">
                  <c:v>20</c:v>
                </c:pt>
                <c:pt idx="5">
                  <c:v>21</c:v>
                </c:pt>
                <c:pt idx="6">
                  <c:v>17</c:v>
                </c:pt>
                <c:pt idx="7">
                  <c:v>23</c:v>
                </c:pt>
                <c:pt idx="8">
                  <c:v>30</c:v>
                </c:pt>
                <c:pt idx="9">
                  <c:v>21</c:v>
                </c:pt>
                <c:pt idx="10">
                  <c:v>22</c:v>
                </c:pt>
                <c:pt idx="11">
                  <c:v>11</c:v>
                </c:pt>
                <c:pt idx="12">
                  <c:v>19</c:v>
                </c:pt>
                <c:pt idx="13">
                  <c:v>15</c:v>
                </c:pt>
                <c:pt idx="14">
                  <c:v>16</c:v>
                </c:pt>
                <c:pt idx="15">
                  <c:v>23</c:v>
                </c:pt>
                <c:pt idx="16">
                  <c:v>17</c:v>
                </c:pt>
                <c:pt idx="17">
                  <c:v>22</c:v>
                </c:pt>
                <c:pt idx="18">
                  <c:v>28</c:v>
                </c:pt>
                <c:pt idx="19">
                  <c:v>32</c:v>
                </c:pt>
                <c:pt idx="20">
                  <c:v>17</c:v>
                </c:pt>
                <c:pt idx="21">
                  <c:v>16</c:v>
                </c:pt>
                <c:pt idx="22">
                  <c:v>23</c:v>
                </c:pt>
                <c:pt idx="23">
                  <c:v>26</c:v>
                </c:pt>
                <c:pt idx="24">
                  <c:v>24</c:v>
                </c:pt>
                <c:pt idx="25">
                  <c:v>26</c:v>
                </c:pt>
                <c:pt idx="26">
                  <c:v>21</c:v>
                </c:pt>
                <c:pt idx="27">
                  <c:v>24</c:v>
                </c:pt>
                <c:pt idx="28">
                  <c:v>28</c:v>
                </c:pt>
                <c:pt idx="29">
                  <c:v>28</c:v>
                </c:pt>
                <c:pt idx="30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99-4ABA-9A7C-B7936261A2BE}"/>
            </c:ext>
          </c:extLst>
        </c:ser>
        <c:ser>
          <c:idx val="1"/>
          <c:order val="1"/>
          <c:tx>
            <c:strRef>
              <c:f>MENSUAL!$N$59</c:f>
              <c:strCache>
                <c:ptCount val="1"/>
                <c:pt idx="0">
                  <c:v>Incidentes de conocimiento Telmujer 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MENSUAL!$H$60:$H$90</c:f>
              <c:strCache>
                <c:ptCount val="31"/>
                <c:pt idx="0">
                  <c:v>01
D</c:v>
                </c:pt>
                <c:pt idx="1">
                  <c:v>02
L</c:v>
                </c:pt>
                <c:pt idx="2">
                  <c:v>03
MA</c:v>
                </c:pt>
                <c:pt idx="3">
                  <c:v>04
MI</c:v>
                </c:pt>
                <c:pt idx="4">
                  <c:v>05
J</c:v>
                </c:pt>
                <c:pt idx="5">
                  <c:v>06
V</c:v>
                </c:pt>
                <c:pt idx="6">
                  <c:v>07
S</c:v>
                </c:pt>
                <c:pt idx="7">
                  <c:v>08
D</c:v>
                </c:pt>
                <c:pt idx="8">
                  <c:v>09
L</c:v>
                </c:pt>
                <c:pt idx="9">
                  <c:v>10
MA</c:v>
                </c:pt>
                <c:pt idx="10">
                  <c:v>11
MI</c:v>
                </c:pt>
                <c:pt idx="11">
                  <c:v>12
J</c:v>
                </c:pt>
                <c:pt idx="12">
                  <c:v>13
V</c:v>
                </c:pt>
                <c:pt idx="13">
                  <c:v>14
S</c:v>
                </c:pt>
                <c:pt idx="14">
                  <c:v>15
D</c:v>
                </c:pt>
                <c:pt idx="15">
                  <c:v>16
L</c:v>
                </c:pt>
                <c:pt idx="16">
                  <c:v>17
MA</c:v>
                </c:pt>
                <c:pt idx="17">
                  <c:v>18
MI</c:v>
                </c:pt>
                <c:pt idx="18">
                  <c:v>19
J</c:v>
                </c:pt>
                <c:pt idx="19">
                  <c:v>20
V</c:v>
                </c:pt>
                <c:pt idx="20">
                  <c:v>21
S</c:v>
                </c:pt>
                <c:pt idx="21">
                  <c:v>22
D</c:v>
                </c:pt>
                <c:pt idx="22">
                  <c:v>23
L</c:v>
                </c:pt>
                <c:pt idx="23">
                  <c:v>24
MA</c:v>
                </c:pt>
                <c:pt idx="24">
                  <c:v>25
MI</c:v>
                </c:pt>
                <c:pt idx="25">
                  <c:v>26
J</c:v>
                </c:pt>
                <c:pt idx="26">
                  <c:v>27
V</c:v>
                </c:pt>
                <c:pt idx="27">
                  <c:v>28
S</c:v>
                </c:pt>
                <c:pt idx="28">
                  <c:v>29
D</c:v>
                </c:pt>
                <c:pt idx="29">
                  <c:v>30
L</c:v>
                </c:pt>
                <c:pt idx="30">
                  <c:v>31
MA</c:v>
                </c:pt>
              </c:strCache>
            </c:strRef>
          </c:cat>
          <c:val>
            <c:numRef>
              <c:f>MENSUAL!$N$60:$N$90</c:f>
              <c:numCache>
                <c:formatCode>General</c:formatCode>
                <c:ptCount val="31"/>
                <c:pt idx="0">
                  <c:v>134</c:v>
                </c:pt>
                <c:pt idx="1">
                  <c:v>110</c:v>
                </c:pt>
                <c:pt idx="2">
                  <c:v>68</c:v>
                </c:pt>
                <c:pt idx="3">
                  <c:v>85</c:v>
                </c:pt>
                <c:pt idx="4">
                  <c:v>83</c:v>
                </c:pt>
                <c:pt idx="5">
                  <c:v>87</c:v>
                </c:pt>
                <c:pt idx="6">
                  <c:v>113</c:v>
                </c:pt>
                <c:pt idx="7">
                  <c:v>171</c:v>
                </c:pt>
                <c:pt idx="8">
                  <c:v>108</c:v>
                </c:pt>
                <c:pt idx="9">
                  <c:v>109</c:v>
                </c:pt>
                <c:pt idx="10">
                  <c:v>97</c:v>
                </c:pt>
                <c:pt idx="11">
                  <c:v>77</c:v>
                </c:pt>
                <c:pt idx="12">
                  <c:v>83</c:v>
                </c:pt>
                <c:pt idx="13">
                  <c:v>101</c:v>
                </c:pt>
                <c:pt idx="14">
                  <c:v>160</c:v>
                </c:pt>
                <c:pt idx="15">
                  <c:v>146</c:v>
                </c:pt>
                <c:pt idx="16">
                  <c:v>78</c:v>
                </c:pt>
                <c:pt idx="17">
                  <c:v>74</c:v>
                </c:pt>
                <c:pt idx="18">
                  <c:v>82</c:v>
                </c:pt>
                <c:pt idx="19">
                  <c:v>68</c:v>
                </c:pt>
                <c:pt idx="20">
                  <c:v>106</c:v>
                </c:pt>
                <c:pt idx="21">
                  <c:v>94</c:v>
                </c:pt>
                <c:pt idx="22">
                  <c:v>111</c:v>
                </c:pt>
                <c:pt idx="23">
                  <c:v>84</c:v>
                </c:pt>
                <c:pt idx="24">
                  <c:v>68</c:v>
                </c:pt>
                <c:pt idx="25">
                  <c:v>83</c:v>
                </c:pt>
                <c:pt idx="26">
                  <c:v>62</c:v>
                </c:pt>
                <c:pt idx="27">
                  <c:v>115</c:v>
                </c:pt>
                <c:pt idx="28">
                  <c:v>146</c:v>
                </c:pt>
                <c:pt idx="29">
                  <c:v>103</c:v>
                </c:pt>
                <c:pt idx="30">
                  <c:v>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199-4ABA-9A7C-B7936261A2B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90099071"/>
        <c:axId val="839232527"/>
      </c:lineChart>
      <c:catAx>
        <c:axId val="990099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839232527"/>
        <c:crosses val="autoZero"/>
        <c:auto val="1"/>
        <c:lblAlgn val="ctr"/>
        <c:lblOffset val="100"/>
        <c:noMultiLvlLbl val="0"/>
      </c:catAx>
      <c:valAx>
        <c:axId val="83923252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r>
                  <a:rPr lang="es-MX" sz="2200">
                    <a:latin typeface="Adelle Sans Light" panose="02000503000000020004" pitchFamily="50" charset="0"/>
                  </a:rPr>
                  <a:t>Atenciones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elle Sans Light" panose="02000503000000020004" pitchFamily="50" charset="0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crossAx val="990099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r>
              <a:rPr lang="es-MX" sz="2200">
                <a:latin typeface="Adelle Sans Light" panose="02000503000000020004" pitchFamily="50" charset="0"/>
              </a:rPr>
              <a:t>Servicios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'TABLAS DE CALOR'!$AK$2</c:f>
              <c:strCache>
                <c:ptCount val="1"/>
                <c:pt idx="0">
                  <c:v>Asesorías Telmujer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'TABLAS DE CALOR'!$AH$3:$AH$9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'TABLAS DE CALOR'!$AK$3:$AK$9</c:f>
              <c:numCache>
                <c:formatCode>General</c:formatCode>
                <c:ptCount val="7"/>
                <c:pt idx="0">
                  <c:v>113</c:v>
                </c:pt>
                <c:pt idx="1">
                  <c:v>73</c:v>
                </c:pt>
                <c:pt idx="2">
                  <c:v>93</c:v>
                </c:pt>
                <c:pt idx="3">
                  <c:v>85</c:v>
                </c:pt>
                <c:pt idx="4">
                  <c:v>92</c:v>
                </c:pt>
                <c:pt idx="5">
                  <c:v>125</c:v>
                </c:pt>
                <c:pt idx="6">
                  <c:v>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F1-401F-BBDD-517E7685BC80}"/>
            </c:ext>
          </c:extLst>
        </c:ser>
        <c:ser>
          <c:idx val="1"/>
          <c:order val="1"/>
          <c:tx>
            <c:strRef>
              <c:f>'TABLAS DE CALOR'!$AL$2</c:f>
              <c:strCache>
                <c:ptCount val="1"/>
                <c:pt idx="0">
                  <c:v>Incidentes de conocimiento Telmujer</c:v>
                </c:pt>
              </c:strCache>
            </c:strRef>
          </c:tx>
          <c:spPr>
            <a:solidFill>
              <a:srgbClr val="584D5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200" b="0" i="0" u="none" strike="noStrike" kern="1200" baseline="0">
                    <a:solidFill>
                      <a:schemeClr val="bg1"/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'TABLAS DE CALOR'!$AH$3:$AH$9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'TABLAS DE CALOR'!$AL$3:$AL$9</c:f>
              <c:numCache>
                <c:formatCode>General</c:formatCode>
                <c:ptCount val="7"/>
                <c:pt idx="0">
                  <c:v>705</c:v>
                </c:pt>
                <c:pt idx="1">
                  <c:v>435</c:v>
                </c:pt>
                <c:pt idx="2">
                  <c:v>300</c:v>
                </c:pt>
                <c:pt idx="3">
                  <c:v>325</c:v>
                </c:pt>
                <c:pt idx="4">
                  <c:v>324</c:v>
                </c:pt>
                <c:pt idx="5">
                  <c:v>422</c:v>
                </c:pt>
                <c:pt idx="6">
                  <c:v>578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F1-401F-BBDD-517E7685BC80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033551775"/>
        <c:axId val="1898032287"/>
      </c:barChart>
      <c:catAx>
        <c:axId val="20335517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898032287"/>
        <c:crosses val="autoZero"/>
        <c:auto val="1"/>
        <c:lblAlgn val="ctr"/>
        <c:lblOffset val="100"/>
        <c:noMultiLvlLbl val="0"/>
      </c:catAx>
      <c:valAx>
        <c:axId val="1898032287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33551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MENSUAL!$G$50</c:f>
              <c:strCache>
                <c:ptCount val="1"/>
                <c:pt idx="0">
                  <c:v>Semana 1
01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MENSUAL!$AD$49:$AF$49</c:f>
              <c:strCache>
                <c:ptCount val="3"/>
                <c:pt idx="0">
                  <c:v>   Atenciones psicológicas y jurídicas Refugio </c:v>
                </c:pt>
                <c:pt idx="1">
                  <c:v>Atención psicológica de primera vez y subsecuente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MENSUAL!$AD$50:$AF$50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82-4BB5-A86C-FD2F563B8905}"/>
            </c:ext>
          </c:extLst>
        </c:ser>
        <c:ser>
          <c:idx val="1"/>
          <c:order val="1"/>
          <c:tx>
            <c:strRef>
              <c:f>MENSUAL!$G$51</c:f>
              <c:strCache>
                <c:ptCount val="1"/>
                <c:pt idx="0">
                  <c:v>Semana 2
02 al 08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MENSUAL!$AD$49:$AF$49</c:f>
              <c:strCache>
                <c:ptCount val="3"/>
                <c:pt idx="0">
                  <c:v>   Atenciones psicológicas y jurídicas Refugio </c:v>
                </c:pt>
                <c:pt idx="1">
                  <c:v>Atención psicológica de primera vez y subsecuente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MENSUAL!$AD$51:$AF$51</c:f>
              <c:numCache>
                <c:formatCode>General</c:formatCode>
                <c:ptCount val="3"/>
                <c:pt idx="0">
                  <c:v>18</c:v>
                </c:pt>
                <c:pt idx="1">
                  <c:v>35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82-4BB5-A86C-FD2F563B8905}"/>
            </c:ext>
          </c:extLst>
        </c:ser>
        <c:ser>
          <c:idx val="2"/>
          <c:order val="2"/>
          <c:tx>
            <c:strRef>
              <c:f>MENSUAL!$G$52</c:f>
              <c:strCache>
                <c:ptCount val="1"/>
                <c:pt idx="0">
                  <c:v>Semana 3
09 al 15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MENSUAL!$AD$49:$AF$49</c:f>
              <c:strCache>
                <c:ptCount val="3"/>
                <c:pt idx="0">
                  <c:v>   Atenciones psicológicas y jurídicas Refugio </c:v>
                </c:pt>
                <c:pt idx="1">
                  <c:v>Atención psicológica de primera vez y subsecuente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MENSUAL!$AD$52:$AF$52</c:f>
              <c:numCache>
                <c:formatCode>General</c:formatCode>
                <c:ptCount val="3"/>
                <c:pt idx="0">
                  <c:v>19</c:v>
                </c:pt>
                <c:pt idx="1">
                  <c:v>34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82-4BB5-A86C-FD2F563B8905}"/>
            </c:ext>
          </c:extLst>
        </c:ser>
        <c:ser>
          <c:idx val="3"/>
          <c:order val="3"/>
          <c:tx>
            <c:strRef>
              <c:f>MENSUAL!$G$53</c:f>
              <c:strCache>
                <c:ptCount val="1"/>
                <c:pt idx="0">
                  <c:v>Semana 4
16 al 22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MENSUAL!$AD$49:$AF$49</c:f>
              <c:strCache>
                <c:ptCount val="3"/>
                <c:pt idx="0">
                  <c:v>   Atenciones psicológicas y jurídicas Refugio </c:v>
                </c:pt>
                <c:pt idx="1">
                  <c:v>Atención psicológica de primera vez y subsecuente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MENSUAL!$AD$53:$AF$53</c:f>
              <c:numCache>
                <c:formatCode>General</c:formatCode>
                <c:ptCount val="3"/>
                <c:pt idx="0">
                  <c:v>25</c:v>
                </c:pt>
                <c:pt idx="1">
                  <c:v>22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082-4BB5-A86C-FD2F563B8905}"/>
            </c:ext>
          </c:extLst>
        </c:ser>
        <c:ser>
          <c:idx val="4"/>
          <c:order val="4"/>
          <c:tx>
            <c:strRef>
              <c:f>MENSUAL!$G$54</c:f>
              <c:strCache>
                <c:ptCount val="1"/>
                <c:pt idx="0">
                  <c:v>Semana 5
23 al 29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MENSUAL!$AD$49:$AF$49</c:f>
              <c:strCache>
                <c:ptCount val="3"/>
                <c:pt idx="0">
                  <c:v>   Atenciones psicológicas y jurídicas Refugio </c:v>
                </c:pt>
                <c:pt idx="1">
                  <c:v>Atención psicológica de primera vez y subsecuente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MENSUAL!$AD$54:$AF$54</c:f>
              <c:numCache>
                <c:formatCode>General</c:formatCode>
                <c:ptCount val="3"/>
                <c:pt idx="0">
                  <c:v>20</c:v>
                </c:pt>
                <c:pt idx="1">
                  <c:v>23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82-4BB5-A86C-FD2F563B8905}"/>
            </c:ext>
          </c:extLst>
        </c:ser>
        <c:ser>
          <c:idx val="5"/>
          <c:order val="5"/>
          <c:tx>
            <c:strRef>
              <c:f>MENSUAL!$G$55</c:f>
              <c:strCache>
                <c:ptCount val="1"/>
                <c:pt idx="0">
                  <c:v>Semana 6
30 al 31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MENSUAL!$AD$49:$AF$49</c:f>
              <c:strCache>
                <c:ptCount val="3"/>
                <c:pt idx="0">
                  <c:v>   Atenciones psicológicas y jurídicas Refugio </c:v>
                </c:pt>
                <c:pt idx="1">
                  <c:v>Atención psicológica de primera vez y subsecuente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MENSUAL!$AD$55:$AF$55</c:f>
              <c:numCache>
                <c:formatCode>General</c:formatCode>
                <c:ptCount val="3"/>
                <c:pt idx="0">
                  <c:v>12</c:v>
                </c:pt>
                <c:pt idx="1">
                  <c:v>7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082-4BB5-A86C-FD2F563B890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89680623"/>
        <c:axId val="839218383"/>
      </c:barChart>
      <c:catAx>
        <c:axId val="989680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839218383"/>
        <c:crosses val="autoZero"/>
        <c:auto val="1"/>
        <c:lblAlgn val="ctr"/>
        <c:lblOffset val="100"/>
        <c:noMultiLvlLbl val="0"/>
      </c:catAx>
      <c:valAx>
        <c:axId val="839218383"/>
        <c:scaling>
          <c:orientation val="minMax"/>
          <c:max val="4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989680623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MENSUAL!$O$59</c:f>
              <c:strCache>
                <c:ptCount val="1"/>
                <c:pt idx="0">
                  <c:v>   Atenciones psicológicas y jurídicas Refugio 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MENSUAL!$H$60:$H$90</c:f>
              <c:strCache>
                <c:ptCount val="31"/>
                <c:pt idx="0">
                  <c:v>01
D</c:v>
                </c:pt>
                <c:pt idx="1">
                  <c:v>02
L</c:v>
                </c:pt>
                <c:pt idx="2">
                  <c:v>03
MA</c:v>
                </c:pt>
                <c:pt idx="3">
                  <c:v>04
MI</c:v>
                </c:pt>
                <c:pt idx="4">
                  <c:v>05
J</c:v>
                </c:pt>
                <c:pt idx="5">
                  <c:v>06
V</c:v>
                </c:pt>
                <c:pt idx="6">
                  <c:v>07
S</c:v>
                </c:pt>
                <c:pt idx="7">
                  <c:v>08
D</c:v>
                </c:pt>
                <c:pt idx="8">
                  <c:v>09
L</c:v>
                </c:pt>
                <c:pt idx="9">
                  <c:v>10
MA</c:v>
                </c:pt>
                <c:pt idx="10">
                  <c:v>11
MI</c:v>
                </c:pt>
                <c:pt idx="11">
                  <c:v>12
J</c:v>
                </c:pt>
                <c:pt idx="12">
                  <c:v>13
V</c:v>
                </c:pt>
                <c:pt idx="13">
                  <c:v>14
S</c:v>
                </c:pt>
                <c:pt idx="14">
                  <c:v>15
D</c:v>
                </c:pt>
                <c:pt idx="15">
                  <c:v>16
L</c:v>
                </c:pt>
                <c:pt idx="16">
                  <c:v>17
MA</c:v>
                </c:pt>
                <c:pt idx="17">
                  <c:v>18
MI</c:v>
                </c:pt>
                <c:pt idx="18">
                  <c:v>19
J</c:v>
                </c:pt>
                <c:pt idx="19">
                  <c:v>20
V</c:v>
                </c:pt>
                <c:pt idx="20">
                  <c:v>21
S</c:v>
                </c:pt>
                <c:pt idx="21">
                  <c:v>22
D</c:v>
                </c:pt>
                <c:pt idx="22">
                  <c:v>23
L</c:v>
                </c:pt>
                <c:pt idx="23">
                  <c:v>24
MA</c:v>
                </c:pt>
                <c:pt idx="24">
                  <c:v>25
MI</c:v>
                </c:pt>
                <c:pt idx="25">
                  <c:v>26
J</c:v>
                </c:pt>
                <c:pt idx="26">
                  <c:v>27
V</c:v>
                </c:pt>
                <c:pt idx="27">
                  <c:v>28
S</c:v>
                </c:pt>
                <c:pt idx="28">
                  <c:v>29
D</c:v>
                </c:pt>
                <c:pt idx="29">
                  <c:v>30
L</c:v>
                </c:pt>
                <c:pt idx="30">
                  <c:v>31
MA</c:v>
                </c:pt>
              </c:strCache>
            </c:strRef>
          </c:cat>
          <c:val>
            <c:numRef>
              <c:f>MENSUAL!$O$60:$O$90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10</c:v>
                </c:pt>
                <c:pt idx="4">
                  <c:v>0</c:v>
                </c:pt>
                <c:pt idx="5">
                  <c:v>7</c:v>
                </c:pt>
                <c:pt idx="6">
                  <c:v>0</c:v>
                </c:pt>
                <c:pt idx="7">
                  <c:v>0</c:v>
                </c:pt>
                <c:pt idx="8">
                  <c:v>6</c:v>
                </c:pt>
                <c:pt idx="9">
                  <c:v>0</c:v>
                </c:pt>
                <c:pt idx="10">
                  <c:v>2</c:v>
                </c:pt>
                <c:pt idx="11">
                  <c:v>4</c:v>
                </c:pt>
                <c:pt idx="12">
                  <c:v>7</c:v>
                </c:pt>
                <c:pt idx="13">
                  <c:v>0</c:v>
                </c:pt>
                <c:pt idx="14">
                  <c:v>0</c:v>
                </c:pt>
                <c:pt idx="15">
                  <c:v>3</c:v>
                </c:pt>
                <c:pt idx="16">
                  <c:v>7</c:v>
                </c:pt>
                <c:pt idx="17">
                  <c:v>2</c:v>
                </c:pt>
                <c:pt idx="18">
                  <c:v>7</c:v>
                </c:pt>
                <c:pt idx="19">
                  <c:v>6</c:v>
                </c:pt>
                <c:pt idx="20">
                  <c:v>0</c:v>
                </c:pt>
                <c:pt idx="21">
                  <c:v>0</c:v>
                </c:pt>
                <c:pt idx="22">
                  <c:v>3</c:v>
                </c:pt>
                <c:pt idx="23">
                  <c:v>8</c:v>
                </c:pt>
                <c:pt idx="24">
                  <c:v>4</c:v>
                </c:pt>
                <c:pt idx="25">
                  <c:v>1</c:v>
                </c:pt>
                <c:pt idx="26">
                  <c:v>4</c:v>
                </c:pt>
                <c:pt idx="27">
                  <c:v>0</c:v>
                </c:pt>
                <c:pt idx="28">
                  <c:v>0</c:v>
                </c:pt>
                <c:pt idx="29">
                  <c:v>6</c:v>
                </c:pt>
                <c:pt idx="30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CD-4868-8C18-731E9E42913D}"/>
            </c:ext>
          </c:extLst>
        </c:ser>
        <c:ser>
          <c:idx val="1"/>
          <c:order val="1"/>
          <c:tx>
            <c:strRef>
              <c:f>MENSUAL!$P$59</c:f>
              <c:strCache>
                <c:ptCount val="1"/>
                <c:pt idx="0">
                  <c:v>Atención psicológica de primera vez y subsecuente a NNyA en Refugio </c:v>
                </c:pt>
              </c:strCache>
            </c:strRef>
          </c:tx>
          <c:spPr>
            <a:ln w="1270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MENSUAL!$H$60:$H$90</c:f>
              <c:strCache>
                <c:ptCount val="31"/>
                <c:pt idx="0">
                  <c:v>01
D</c:v>
                </c:pt>
                <c:pt idx="1">
                  <c:v>02
L</c:v>
                </c:pt>
                <c:pt idx="2">
                  <c:v>03
MA</c:v>
                </c:pt>
                <c:pt idx="3">
                  <c:v>04
MI</c:v>
                </c:pt>
                <c:pt idx="4">
                  <c:v>05
J</c:v>
                </c:pt>
                <c:pt idx="5">
                  <c:v>06
V</c:v>
                </c:pt>
                <c:pt idx="6">
                  <c:v>07
S</c:v>
                </c:pt>
                <c:pt idx="7">
                  <c:v>08
D</c:v>
                </c:pt>
                <c:pt idx="8">
                  <c:v>09
L</c:v>
                </c:pt>
                <c:pt idx="9">
                  <c:v>10
MA</c:v>
                </c:pt>
                <c:pt idx="10">
                  <c:v>11
MI</c:v>
                </c:pt>
                <c:pt idx="11">
                  <c:v>12
J</c:v>
                </c:pt>
                <c:pt idx="12">
                  <c:v>13
V</c:v>
                </c:pt>
                <c:pt idx="13">
                  <c:v>14
S</c:v>
                </c:pt>
                <c:pt idx="14">
                  <c:v>15
D</c:v>
                </c:pt>
                <c:pt idx="15">
                  <c:v>16
L</c:v>
                </c:pt>
                <c:pt idx="16">
                  <c:v>17
MA</c:v>
                </c:pt>
                <c:pt idx="17">
                  <c:v>18
MI</c:v>
                </c:pt>
                <c:pt idx="18">
                  <c:v>19
J</c:v>
                </c:pt>
                <c:pt idx="19">
                  <c:v>20
V</c:v>
                </c:pt>
                <c:pt idx="20">
                  <c:v>21
S</c:v>
                </c:pt>
                <c:pt idx="21">
                  <c:v>22
D</c:v>
                </c:pt>
                <c:pt idx="22">
                  <c:v>23
L</c:v>
                </c:pt>
                <c:pt idx="23">
                  <c:v>24
MA</c:v>
                </c:pt>
                <c:pt idx="24">
                  <c:v>25
MI</c:v>
                </c:pt>
                <c:pt idx="25">
                  <c:v>26
J</c:v>
                </c:pt>
                <c:pt idx="26">
                  <c:v>27
V</c:v>
                </c:pt>
                <c:pt idx="27">
                  <c:v>28
S</c:v>
                </c:pt>
                <c:pt idx="28">
                  <c:v>29
D</c:v>
                </c:pt>
                <c:pt idx="29">
                  <c:v>30
L</c:v>
                </c:pt>
                <c:pt idx="30">
                  <c:v>31
MA</c:v>
                </c:pt>
              </c:strCache>
            </c:strRef>
          </c:cat>
          <c:val>
            <c:numRef>
              <c:f>MENSUAL!$P$60:$P$90</c:f>
              <c:numCache>
                <c:formatCode>General</c:formatCode>
                <c:ptCount val="31"/>
                <c:pt idx="0">
                  <c:v>0</c:v>
                </c:pt>
                <c:pt idx="1">
                  <c:v>6</c:v>
                </c:pt>
                <c:pt idx="2">
                  <c:v>12</c:v>
                </c:pt>
                <c:pt idx="3">
                  <c:v>6</c:v>
                </c:pt>
                <c:pt idx="4">
                  <c:v>0</c:v>
                </c:pt>
                <c:pt idx="5">
                  <c:v>11</c:v>
                </c:pt>
                <c:pt idx="6">
                  <c:v>0</c:v>
                </c:pt>
                <c:pt idx="7">
                  <c:v>0</c:v>
                </c:pt>
                <c:pt idx="8">
                  <c:v>12</c:v>
                </c:pt>
                <c:pt idx="9">
                  <c:v>0</c:v>
                </c:pt>
                <c:pt idx="10">
                  <c:v>10</c:v>
                </c:pt>
                <c:pt idx="11">
                  <c:v>5</c:v>
                </c:pt>
                <c:pt idx="12">
                  <c:v>7</c:v>
                </c:pt>
                <c:pt idx="13">
                  <c:v>0</c:v>
                </c:pt>
                <c:pt idx="14">
                  <c:v>0</c:v>
                </c:pt>
                <c:pt idx="15">
                  <c:v>2</c:v>
                </c:pt>
                <c:pt idx="16">
                  <c:v>5</c:v>
                </c:pt>
                <c:pt idx="17">
                  <c:v>5</c:v>
                </c:pt>
                <c:pt idx="18">
                  <c:v>2</c:v>
                </c:pt>
                <c:pt idx="19">
                  <c:v>8</c:v>
                </c:pt>
                <c:pt idx="20">
                  <c:v>0</c:v>
                </c:pt>
                <c:pt idx="21">
                  <c:v>0</c:v>
                </c:pt>
                <c:pt idx="22">
                  <c:v>4</c:v>
                </c:pt>
                <c:pt idx="23">
                  <c:v>5</c:v>
                </c:pt>
                <c:pt idx="24">
                  <c:v>2</c:v>
                </c:pt>
                <c:pt idx="25">
                  <c:v>4</c:v>
                </c:pt>
                <c:pt idx="26">
                  <c:v>8</c:v>
                </c:pt>
                <c:pt idx="27">
                  <c:v>0</c:v>
                </c:pt>
                <c:pt idx="28">
                  <c:v>0</c:v>
                </c:pt>
                <c:pt idx="29">
                  <c:v>5</c:v>
                </c:pt>
                <c:pt idx="30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CD-4868-8C18-731E9E42913D}"/>
            </c:ext>
          </c:extLst>
        </c:ser>
        <c:ser>
          <c:idx val="2"/>
          <c:order val="2"/>
          <c:tx>
            <c:strRef>
              <c:f>MENSUAL!$Q$59</c:f>
              <c:strCache>
                <c:ptCount val="1"/>
                <c:pt idx="0">
                  <c:v>Ingresos al Refugio 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MENSUAL!$H$60:$H$90</c:f>
              <c:strCache>
                <c:ptCount val="31"/>
                <c:pt idx="0">
                  <c:v>01
D</c:v>
                </c:pt>
                <c:pt idx="1">
                  <c:v>02
L</c:v>
                </c:pt>
                <c:pt idx="2">
                  <c:v>03
MA</c:v>
                </c:pt>
                <c:pt idx="3">
                  <c:v>04
MI</c:v>
                </c:pt>
                <c:pt idx="4">
                  <c:v>05
J</c:v>
                </c:pt>
                <c:pt idx="5">
                  <c:v>06
V</c:v>
                </c:pt>
                <c:pt idx="6">
                  <c:v>07
S</c:v>
                </c:pt>
                <c:pt idx="7">
                  <c:v>08
D</c:v>
                </c:pt>
                <c:pt idx="8">
                  <c:v>09
L</c:v>
                </c:pt>
                <c:pt idx="9">
                  <c:v>10
MA</c:v>
                </c:pt>
                <c:pt idx="10">
                  <c:v>11
MI</c:v>
                </c:pt>
                <c:pt idx="11">
                  <c:v>12
J</c:v>
                </c:pt>
                <c:pt idx="12">
                  <c:v>13
V</c:v>
                </c:pt>
                <c:pt idx="13">
                  <c:v>14
S</c:v>
                </c:pt>
                <c:pt idx="14">
                  <c:v>15
D</c:v>
                </c:pt>
                <c:pt idx="15">
                  <c:v>16
L</c:v>
                </c:pt>
                <c:pt idx="16">
                  <c:v>17
MA</c:v>
                </c:pt>
                <c:pt idx="17">
                  <c:v>18
MI</c:v>
                </c:pt>
                <c:pt idx="18">
                  <c:v>19
J</c:v>
                </c:pt>
                <c:pt idx="19">
                  <c:v>20
V</c:v>
                </c:pt>
                <c:pt idx="20">
                  <c:v>21
S</c:v>
                </c:pt>
                <c:pt idx="21">
                  <c:v>22
D</c:v>
                </c:pt>
                <c:pt idx="22">
                  <c:v>23
L</c:v>
                </c:pt>
                <c:pt idx="23">
                  <c:v>24
MA</c:v>
                </c:pt>
                <c:pt idx="24">
                  <c:v>25
MI</c:v>
                </c:pt>
                <c:pt idx="25">
                  <c:v>26
J</c:v>
                </c:pt>
                <c:pt idx="26">
                  <c:v>27
V</c:v>
                </c:pt>
                <c:pt idx="27">
                  <c:v>28
S</c:v>
                </c:pt>
                <c:pt idx="28">
                  <c:v>29
D</c:v>
                </c:pt>
                <c:pt idx="29">
                  <c:v>30
L</c:v>
                </c:pt>
                <c:pt idx="30">
                  <c:v>31
MA</c:v>
                </c:pt>
              </c:strCache>
            </c:strRef>
          </c:cat>
          <c:val>
            <c:numRef>
              <c:f>MENSUAL!$Q$60:$Q$90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8CD-4868-8C18-731E9E42913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57706448"/>
        <c:axId val="1352442544"/>
      </c:lineChart>
      <c:catAx>
        <c:axId val="135770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352442544"/>
        <c:crosses val="autoZero"/>
        <c:auto val="1"/>
        <c:lblAlgn val="ctr"/>
        <c:lblOffset val="100"/>
        <c:noMultiLvlLbl val="0"/>
      </c:catAx>
      <c:valAx>
        <c:axId val="1352442544"/>
        <c:scaling>
          <c:orientation val="minMax"/>
          <c:max val="15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r>
                  <a:rPr lang="es-MX" sz="2200" dirty="0">
                    <a:latin typeface="Adelle Sans Light" panose="02000503000000020004" pitchFamily="50" charset="0"/>
                  </a:rPr>
                  <a:t>Atenciones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elle Sans Light" panose="02000503000000020004" pitchFamily="50" charset="0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out"/>
        <c:minorTickMark val="none"/>
        <c:tickLblPos val="nextTo"/>
        <c:crossAx val="135770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r>
              <a:rPr lang="es-MX"/>
              <a:t>Atenciones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'TABLAS DE CALOR'!$AM$2</c:f>
              <c:strCache>
                <c:ptCount val="1"/>
                <c:pt idx="0">
                  <c:v>   Atenciones psicológicas y jurídicas Refugio 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'TABLAS DE CALOR'!$AH$3:$AH$9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'TABLAS DE CALOR'!$AM$3:$AM$9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24</c:v>
                </c:pt>
                <c:pt idx="3">
                  <c:v>12</c:v>
                </c:pt>
                <c:pt idx="4">
                  <c:v>18</c:v>
                </c:pt>
                <c:pt idx="5">
                  <c:v>22</c:v>
                </c:pt>
                <c:pt idx="6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FA-4200-B069-E1B7C05BE39C}"/>
            </c:ext>
          </c:extLst>
        </c:ser>
        <c:ser>
          <c:idx val="1"/>
          <c:order val="1"/>
          <c:tx>
            <c:strRef>
              <c:f>'TABLAS DE CALOR'!$AN$2</c:f>
              <c:strCache>
                <c:ptCount val="1"/>
                <c:pt idx="0">
                  <c:v>Atención psicológica de primera vez y subsecuente a NNyA en Refugio </c:v>
                </c:pt>
              </c:strCache>
            </c:strRef>
          </c:tx>
          <c:spPr>
            <a:solidFill>
              <a:srgbClr val="584D5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bg1"/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'TABLAS DE CALOR'!$AH$3:$AH$9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'TABLAS DE CALOR'!$AN$3:$AN$9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34</c:v>
                </c:pt>
                <c:pt idx="3">
                  <c:v>11</c:v>
                </c:pt>
                <c:pt idx="4">
                  <c:v>23</c:v>
                </c:pt>
                <c:pt idx="5">
                  <c:v>24</c:v>
                </c:pt>
                <c:pt idx="6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FA-4200-B069-E1B7C05BE39C}"/>
            </c:ext>
          </c:extLst>
        </c:ser>
        <c:ser>
          <c:idx val="2"/>
          <c:order val="2"/>
          <c:tx>
            <c:strRef>
              <c:f>'TABLAS DE CALOR'!$AO$2</c:f>
              <c:strCache>
                <c:ptCount val="1"/>
                <c:pt idx="0">
                  <c:v>Ingresos al Refugio </c:v>
                </c:pt>
              </c:strCache>
            </c:strRef>
          </c:tx>
          <c:spPr>
            <a:solidFill>
              <a:srgbClr val="97899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'TABLAS DE CALOR'!$AH$3:$AH$9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'TABLAS DE CALOR'!$AO$3:$AO$9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FA-4200-B069-E1B7C05BE39C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034818975"/>
        <c:axId val="2057125503"/>
      </c:barChart>
      <c:catAx>
        <c:axId val="20348189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2057125503"/>
        <c:crosses val="autoZero"/>
        <c:auto val="1"/>
        <c:lblAlgn val="ctr"/>
        <c:lblOffset val="100"/>
        <c:noMultiLvlLbl val="0"/>
      </c:catAx>
      <c:valAx>
        <c:axId val="2057125503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34818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200"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MENSUAL!$I$96:$I$100</c:f>
              <c:strCache>
                <c:ptCount val="5"/>
                <c:pt idx="0">
                  <c:v>Centro Integral</c:v>
                </c:pt>
                <c:pt idx="1">
                  <c:v>Centro de Empoderamiento</c:v>
                </c:pt>
                <c:pt idx="2">
                  <c:v>UAMs</c:v>
                </c:pt>
                <c:pt idx="3">
                  <c:v>Telmujer</c:v>
                </c:pt>
                <c:pt idx="4">
                  <c:v>Refugio</c:v>
                </c:pt>
              </c:strCache>
            </c:strRef>
          </c:cat>
          <c:val>
            <c:numRef>
              <c:f>MENSUAL!$J$96:$J$100</c:f>
              <c:numCache>
                <c:formatCode>General</c:formatCode>
                <c:ptCount val="5"/>
                <c:pt idx="0">
                  <c:v>1174</c:v>
                </c:pt>
                <c:pt idx="1">
                  <c:v>201</c:v>
                </c:pt>
                <c:pt idx="2">
                  <c:v>1555</c:v>
                </c:pt>
                <c:pt idx="3">
                  <c:v>3798</c:v>
                </c:pt>
                <c:pt idx="4">
                  <c:v>215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64-4946-B4ED-2E46B6BFE43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210581808"/>
        <c:axId val="1105840336"/>
      </c:barChart>
      <c:catAx>
        <c:axId val="121058180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105840336"/>
        <c:crosses val="autoZero"/>
        <c:auto val="1"/>
        <c:lblAlgn val="ctr"/>
        <c:lblOffset val="100"/>
        <c:noMultiLvlLbl val="0"/>
      </c:catAx>
      <c:valAx>
        <c:axId val="1105840336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10581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MENSUAL!$G$50</c:f>
              <c:strCache>
                <c:ptCount val="1"/>
                <c:pt idx="0">
                  <c:v>Semana 1
01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MENSUAL!$H$49:$N$49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 </c:v>
                </c:pt>
                <c:pt idx="2">
                  <c:v>Atenciones seguimiento psicológico</c:v>
                </c:pt>
                <c:pt idx="3">
                  <c:v>Atenciones vía WhatsApp 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 </c:v>
                </c:pt>
              </c:strCache>
            </c:strRef>
          </c:cat>
          <c:val>
            <c:numRef>
              <c:f>MENSUAL!$H$50:$N$50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09-45BA-BBF4-190F63DABD7F}"/>
            </c:ext>
          </c:extLst>
        </c:ser>
        <c:ser>
          <c:idx val="1"/>
          <c:order val="1"/>
          <c:tx>
            <c:strRef>
              <c:f>MENSUAL!$G$51</c:f>
              <c:strCache>
                <c:ptCount val="1"/>
                <c:pt idx="0">
                  <c:v>Semana 2
02 al 08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MENSUAL!$H$49:$N$49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 </c:v>
                </c:pt>
                <c:pt idx="2">
                  <c:v>Atenciones seguimiento psicológico</c:v>
                </c:pt>
                <c:pt idx="3">
                  <c:v>Atenciones vía WhatsApp 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 </c:v>
                </c:pt>
              </c:strCache>
            </c:strRef>
          </c:cat>
          <c:val>
            <c:numRef>
              <c:f>MENSUAL!$H$51:$N$51</c:f>
              <c:numCache>
                <c:formatCode>General</c:formatCode>
                <c:ptCount val="7"/>
                <c:pt idx="0">
                  <c:v>18</c:v>
                </c:pt>
                <c:pt idx="1">
                  <c:v>2</c:v>
                </c:pt>
                <c:pt idx="2">
                  <c:v>85</c:v>
                </c:pt>
                <c:pt idx="3">
                  <c:v>31</c:v>
                </c:pt>
                <c:pt idx="4">
                  <c:v>40</c:v>
                </c:pt>
                <c:pt idx="5">
                  <c:v>3</c:v>
                </c:pt>
                <c:pt idx="6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09-45BA-BBF4-190F63DABD7F}"/>
            </c:ext>
          </c:extLst>
        </c:ser>
        <c:ser>
          <c:idx val="2"/>
          <c:order val="2"/>
          <c:tx>
            <c:strRef>
              <c:f>MENSUAL!$G$52</c:f>
              <c:strCache>
                <c:ptCount val="1"/>
                <c:pt idx="0">
                  <c:v>Semana 3
09 al 15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MENSUAL!$H$49:$N$49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 </c:v>
                </c:pt>
                <c:pt idx="2">
                  <c:v>Atenciones seguimiento psicológico</c:v>
                </c:pt>
                <c:pt idx="3">
                  <c:v>Atenciones vía WhatsApp 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 </c:v>
                </c:pt>
              </c:strCache>
            </c:strRef>
          </c:cat>
          <c:val>
            <c:numRef>
              <c:f>MENSUAL!$H$52:$N$52</c:f>
              <c:numCache>
                <c:formatCode>General</c:formatCode>
                <c:ptCount val="7"/>
                <c:pt idx="0">
                  <c:v>22</c:v>
                </c:pt>
                <c:pt idx="1">
                  <c:v>3</c:v>
                </c:pt>
                <c:pt idx="2">
                  <c:v>83</c:v>
                </c:pt>
                <c:pt idx="3">
                  <c:v>27</c:v>
                </c:pt>
                <c:pt idx="4">
                  <c:v>35</c:v>
                </c:pt>
                <c:pt idx="5">
                  <c:v>2</c:v>
                </c:pt>
                <c:pt idx="6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09-45BA-BBF4-190F63DABD7F}"/>
            </c:ext>
          </c:extLst>
        </c:ser>
        <c:ser>
          <c:idx val="3"/>
          <c:order val="3"/>
          <c:tx>
            <c:strRef>
              <c:f>MENSUAL!$G$53</c:f>
              <c:strCache>
                <c:ptCount val="1"/>
                <c:pt idx="0">
                  <c:v>Semana 4
16 al 22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MENSUAL!$H$49:$N$49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 </c:v>
                </c:pt>
                <c:pt idx="2">
                  <c:v>Atenciones seguimiento psicológico</c:v>
                </c:pt>
                <c:pt idx="3">
                  <c:v>Atenciones vía WhatsApp 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 </c:v>
                </c:pt>
              </c:strCache>
            </c:strRef>
          </c:cat>
          <c:val>
            <c:numRef>
              <c:f>MENSUAL!$H$53:$N$53</c:f>
              <c:numCache>
                <c:formatCode>General</c:formatCode>
                <c:ptCount val="7"/>
                <c:pt idx="0">
                  <c:v>27</c:v>
                </c:pt>
                <c:pt idx="1">
                  <c:v>4</c:v>
                </c:pt>
                <c:pt idx="2">
                  <c:v>97</c:v>
                </c:pt>
                <c:pt idx="3">
                  <c:v>53</c:v>
                </c:pt>
                <c:pt idx="4">
                  <c:v>43</c:v>
                </c:pt>
                <c:pt idx="5">
                  <c:v>3</c:v>
                </c:pt>
                <c:pt idx="6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409-45BA-BBF4-190F63DABD7F}"/>
            </c:ext>
          </c:extLst>
        </c:ser>
        <c:ser>
          <c:idx val="4"/>
          <c:order val="4"/>
          <c:tx>
            <c:strRef>
              <c:f>MENSUAL!$G$54</c:f>
              <c:strCache>
                <c:ptCount val="1"/>
                <c:pt idx="0">
                  <c:v>Semana 5
23 al 29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MENSUAL!$H$49:$N$49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 </c:v>
                </c:pt>
                <c:pt idx="2">
                  <c:v>Atenciones seguimiento psicológico</c:v>
                </c:pt>
                <c:pt idx="3">
                  <c:v>Atenciones vía WhatsApp 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 </c:v>
                </c:pt>
              </c:strCache>
            </c:strRef>
          </c:cat>
          <c:val>
            <c:numRef>
              <c:f>MENSUAL!$H$54:$N$54</c:f>
              <c:numCache>
                <c:formatCode>General</c:formatCode>
                <c:ptCount val="7"/>
                <c:pt idx="0">
                  <c:v>31</c:v>
                </c:pt>
                <c:pt idx="1">
                  <c:v>2</c:v>
                </c:pt>
                <c:pt idx="2">
                  <c:v>99</c:v>
                </c:pt>
                <c:pt idx="3">
                  <c:v>17</c:v>
                </c:pt>
                <c:pt idx="4">
                  <c:v>46</c:v>
                </c:pt>
                <c:pt idx="5">
                  <c:v>1</c:v>
                </c:pt>
                <c:pt idx="6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409-45BA-BBF4-190F63DABD7F}"/>
            </c:ext>
          </c:extLst>
        </c:ser>
        <c:ser>
          <c:idx val="5"/>
          <c:order val="5"/>
          <c:tx>
            <c:strRef>
              <c:f>MENSUAL!$G$55</c:f>
              <c:strCache>
                <c:ptCount val="1"/>
                <c:pt idx="0">
                  <c:v>Semana 6
30 al 31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MENSUAL!$H$49:$N$49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 </c:v>
                </c:pt>
                <c:pt idx="2">
                  <c:v>Atenciones seguimiento psicológico</c:v>
                </c:pt>
                <c:pt idx="3">
                  <c:v>Atenciones vía WhatsApp 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 </c:v>
                </c:pt>
              </c:strCache>
            </c:strRef>
          </c:cat>
          <c:val>
            <c:numRef>
              <c:f>MENSUAL!$H$55:$N$55</c:f>
              <c:numCache>
                <c:formatCode>General</c:formatCode>
                <c:ptCount val="7"/>
                <c:pt idx="0">
                  <c:v>6</c:v>
                </c:pt>
                <c:pt idx="1">
                  <c:v>4</c:v>
                </c:pt>
                <c:pt idx="2">
                  <c:v>33</c:v>
                </c:pt>
                <c:pt idx="3">
                  <c:v>10</c:v>
                </c:pt>
                <c:pt idx="4">
                  <c:v>15</c:v>
                </c:pt>
                <c:pt idx="5">
                  <c:v>0</c:v>
                </c:pt>
                <c:pt idx="6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409-45BA-BBF4-190F63DABD7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10001263"/>
        <c:axId val="662540591"/>
      </c:barChart>
      <c:catAx>
        <c:axId val="810001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662540591"/>
        <c:crosses val="autoZero"/>
        <c:auto val="1"/>
        <c:lblAlgn val="ctr"/>
        <c:lblOffset val="100"/>
        <c:noMultiLvlLbl val="0"/>
      </c:catAx>
      <c:valAx>
        <c:axId val="662540591"/>
        <c:scaling>
          <c:orientation val="minMax"/>
          <c:max val="110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810001263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E3DFE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4D3-4906-B941-DA794E7F1396}"/>
              </c:ext>
            </c:extLst>
          </c:dPt>
          <c:dPt>
            <c:idx val="1"/>
            <c:bubble3D val="0"/>
            <c:spPr>
              <a:solidFill>
                <a:srgbClr val="5B4F6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4D3-4906-B941-DA794E7F1396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34D3-4906-B941-DA794E7F13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MENSUAL!$K$2:$L$2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MENSUAL!$K$40:$L$40</c:f>
              <c:numCache>
                <c:formatCode>General</c:formatCode>
                <c:ptCount val="2"/>
                <c:pt idx="0">
                  <c:v>41</c:v>
                </c:pt>
                <c:pt idx="1">
                  <c:v>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4D3-4906-B941-DA794E7F139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28912764966939"/>
          <c:y val="0.33289774712676118"/>
          <c:w val="0.31242877199792168"/>
          <c:h val="0.309768814357862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MENSUAL!$G$50</c:f>
              <c:strCache>
                <c:ptCount val="1"/>
                <c:pt idx="0">
                  <c:v>Semana 1
01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MENSUAL!$P$49:$Q$49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MENSUAL!$P$50:$Q$50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E6-4162-B133-EB3F8C9E896A}"/>
            </c:ext>
          </c:extLst>
        </c:ser>
        <c:ser>
          <c:idx val="1"/>
          <c:order val="1"/>
          <c:tx>
            <c:strRef>
              <c:f>MENSUAL!$G$51</c:f>
              <c:strCache>
                <c:ptCount val="1"/>
                <c:pt idx="0">
                  <c:v>Semana 2
02 al 08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MENSUAL!$P$49:$Q$49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MENSUAL!$P$51:$Q$51</c:f>
              <c:numCache>
                <c:formatCode>General</c:formatCode>
                <c:ptCount val="2"/>
                <c:pt idx="0">
                  <c:v>5</c:v>
                </c:pt>
                <c:pt idx="1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E6-4162-B133-EB3F8C9E896A}"/>
            </c:ext>
          </c:extLst>
        </c:ser>
        <c:ser>
          <c:idx val="2"/>
          <c:order val="2"/>
          <c:tx>
            <c:strRef>
              <c:f>MENSUAL!$G$52</c:f>
              <c:strCache>
                <c:ptCount val="1"/>
                <c:pt idx="0">
                  <c:v>Semana 3
09 al 15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MENSUAL!$P$49:$Q$49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MENSUAL!$P$52:$Q$52</c:f>
              <c:numCache>
                <c:formatCode>General</c:formatCode>
                <c:ptCount val="2"/>
                <c:pt idx="0">
                  <c:v>14</c:v>
                </c:pt>
                <c:pt idx="1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E6-4162-B133-EB3F8C9E896A}"/>
            </c:ext>
          </c:extLst>
        </c:ser>
        <c:ser>
          <c:idx val="3"/>
          <c:order val="3"/>
          <c:tx>
            <c:strRef>
              <c:f>MENSUAL!$G$53</c:f>
              <c:strCache>
                <c:ptCount val="1"/>
                <c:pt idx="0">
                  <c:v>Semana 4
16 al 22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MENSUAL!$P$49:$Q$49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MENSUAL!$P$53:$Q$53</c:f>
              <c:numCache>
                <c:formatCode>General</c:formatCode>
                <c:ptCount val="2"/>
                <c:pt idx="0">
                  <c:v>14</c:v>
                </c:pt>
                <c:pt idx="1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0E6-4162-B133-EB3F8C9E896A}"/>
            </c:ext>
          </c:extLst>
        </c:ser>
        <c:ser>
          <c:idx val="4"/>
          <c:order val="4"/>
          <c:tx>
            <c:strRef>
              <c:f>MENSUAL!$G$54</c:f>
              <c:strCache>
                <c:ptCount val="1"/>
                <c:pt idx="0">
                  <c:v>Semana 5
23 al 29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MENSUAL!$P$49:$Q$49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MENSUAL!$P$54:$Q$54</c:f>
              <c:numCache>
                <c:formatCode>General</c:formatCode>
                <c:ptCount val="2"/>
                <c:pt idx="0">
                  <c:v>7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0E6-4162-B133-EB3F8C9E896A}"/>
            </c:ext>
          </c:extLst>
        </c:ser>
        <c:ser>
          <c:idx val="5"/>
          <c:order val="5"/>
          <c:tx>
            <c:strRef>
              <c:f>MENSUAL!$G$55</c:f>
              <c:strCache>
                <c:ptCount val="1"/>
                <c:pt idx="0">
                  <c:v>Semana 6
30 al 31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MENSUAL!$P$49:$Q$49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MENSUAL!$P$55:$Q$55</c:f>
              <c:numCache>
                <c:formatCode>General</c:formatCode>
                <c:ptCount val="2"/>
                <c:pt idx="0">
                  <c:v>1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0E6-4162-B133-EB3F8C9E896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09984463"/>
        <c:axId val="754610735"/>
      </c:barChart>
      <c:catAx>
        <c:axId val="809984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754610735"/>
        <c:crosses val="autoZero"/>
        <c:auto val="1"/>
        <c:lblAlgn val="ctr"/>
        <c:lblOffset val="100"/>
        <c:noMultiLvlLbl val="0"/>
      </c:catAx>
      <c:valAx>
        <c:axId val="754610735"/>
        <c:scaling>
          <c:orientation val="minMax"/>
          <c:max val="50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809984463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MENSUAL!$I$59</c:f>
              <c:strCache>
                <c:ptCount val="1"/>
                <c:pt idx="0">
                  <c:v>Total Centro Integral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MENSUAL!$H$60:$H$90</c:f>
              <c:strCache>
                <c:ptCount val="31"/>
                <c:pt idx="0">
                  <c:v>01
D</c:v>
                </c:pt>
                <c:pt idx="1">
                  <c:v>02
L</c:v>
                </c:pt>
                <c:pt idx="2">
                  <c:v>03
MA</c:v>
                </c:pt>
                <c:pt idx="3">
                  <c:v>04
MI</c:v>
                </c:pt>
                <c:pt idx="4">
                  <c:v>05
J</c:v>
                </c:pt>
                <c:pt idx="5">
                  <c:v>06
V</c:v>
                </c:pt>
                <c:pt idx="6">
                  <c:v>07
S</c:v>
                </c:pt>
                <c:pt idx="7">
                  <c:v>08
D</c:v>
                </c:pt>
                <c:pt idx="8">
                  <c:v>09
L</c:v>
                </c:pt>
                <c:pt idx="9">
                  <c:v>10
MA</c:v>
                </c:pt>
                <c:pt idx="10">
                  <c:v>11
MI</c:v>
                </c:pt>
                <c:pt idx="11">
                  <c:v>12
J</c:v>
                </c:pt>
                <c:pt idx="12">
                  <c:v>13
V</c:v>
                </c:pt>
                <c:pt idx="13">
                  <c:v>14
S</c:v>
                </c:pt>
                <c:pt idx="14">
                  <c:v>15
D</c:v>
                </c:pt>
                <c:pt idx="15">
                  <c:v>16
L</c:v>
                </c:pt>
                <c:pt idx="16">
                  <c:v>17
MA</c:v>
                </c:pt>
                <c:pt idx="17">
                  <c:v>18
MI</c:v>
                </c:pt>
                <c:pt idx="18">
                  <c:v>19
J</c:v>
                </c:pt>
                <c:pt idx="19">
                  <c:v>20
V</c:v>
                </c:pt>
                <c:pt idx="20">
                  <c:v>21
S</c:v>
                </c:pt>
                <c:pt idx="21">
                  <c:v>22
D</c:v>
                </c:pt>
                <c:pt idx="22">
                  <c:v>23
L</c:v>
                </c:pt>
                <c:pt idx="23">
                  <c:v>24
MA</c:v>
                </c:pt>
                <c:pt idx="24">
                  <c:v>25
MI</c:v>
                </c:pt>
                <c:pt idx="25">
                  <c:v>26
J</c:v>
                </c:pt>
                <c:pt idx="26">
                  <c:v>27
V</c:v>
                </c:pt>
                <c:pt idx="27">
                  <c:v>28
S</c:v>
                </c:pt>
                <c:pt idx="28">
                  <c:v>29
D</c:v>
                </c:pt>
                <c:pt idx="29">
                  <c:v>30
L</c:v>
                </c:pt>
                <c:pt idx="30">
                  <c:v>31
MA</c:v>
                </c:pt>
              </c:strCache>
            </c:strRef>
          </c:cat>
          <c:val>
            <c:numRef>
              <c:f>MENSUAL!$I$60:$I$90</c:f>
              <c:numCache>
                <c:formatCode>General</c:formatCode>
                <c:ptCount val="31"/>
                <c:pt idx="0">
                  <c:v>0</c:v>
                </c:pt>
                <c:pt idx="1">
                  <c:v>68</c:v>
                </c:pt>
                <c:pt idx="2">
                  <c:v>78</c:v>
                </c:pt>
                <c:pt idx="3">
                  <c:v>70</c:v>
                </c:pt>
                <c:pt idx="4">
                  <c:v>0</c:v>
                </c:pt>
                <c:pt idx="5">
                  <c:v>52</c:v>
                </c:pt>
                <c:pt idx="6">
                  <c:v>0</c:v>
                </c:pt>
                <c:pt idx="7">
                  <c:v>0</c:v>
                </c:pt>
                <c:pt idx="8">
                  <c:v>70</c:v>
                </c:pt>
                <c:pt idx="9">
                  <c:v>8</c:v>
                </c:pt>
                <c:pt idx="10">
                  <c:v>55</c:v>
                </c:pt>
                <c:pt idx="11">
                  <c:v>59</c:v>
                </c:pt>
                <c:pt idx="12">
                  <c:v>69</c:v>
                </c:pt>
                <c:pt idx="13">
                  <c:v>0</c:v>
                </c:pt>
                <c:pt idx="14">
                  <c:v>0</c:v>
                </c:pt>
                <c:pt idx="15">
                  <c:v>69</c:v>
                </c:pt>
                <c:pt idx="16">
                  <c:v>81</c:v>
                </c:pt>
                <c:pt idx="17">
                  <c:v>59</c:v>
                </c:pt>
                <c:pt idx="18">
                  <c:v>54</c:v>
                </c:pt>
                <c:pt idx="19">
                  <c:v>56</c:v>
                </c:pt>
                <c:pt idx="20">
                  <c:v>0</c:v>
                </c:pt>
                <c:pt idx="21">
                  <c:v>0</c:v>
                </c:pt>
                <c:pt idx="22">
                  <c:v>57</c:v>
                </c:pt>
                <c:pt idx="23">
                  <c:v>44</c:v>
                </c:pt>
                <c:pt idx="24">
                  <c:v>51</c:v>
                </c:pt>
                <c:pt idx="25">
                  <c:v>46</c:v>
                </c:pt>
                <c:pt idx="26">
                  <c:v>48</c:v>
                </c:pt>
                <c:pt idx="27">
                  <c:v>0</c:v>
                </c:pt>
                <c:pt idx="28">
                  <c:v>0</c:v>
                </c:pt>
                <c:pt idx="29">
                  <c:v>40</c:v>
                </c:pt>
                <c:pt idx="30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76-4B09-B59F-BBBF81DEC7F1}"/>
            </c:ext>
          </c:extLst>
        </c:ser>
        <c:ser>
          <c:idx val="1"/>
          <c:order val="1"/>
          <c:tx>
            <c:strRef>
              <c:f>MENSUAL!$J$59</c:f>
              <c:strCache>
                <c:ptCount val="1"/>
                <c:pt idx="0">
                  <c:v>Total Centro de Empoderamiento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MENSUAL!$H$60:$H$90</c:f>
              <c:strCache>
                <c:ptCount val="31"/>
                <c:pt idx="0">
                  <c:v>01
D</c:v>
                </c:pt>
                <c:pt idx="1">
                  <c:v>02
L</c:v>
                </c:pt>
                <c:pt idx="2">
                  <c:v>03
MA</c:v>
                </c:pt>
                <c:pt idx="3">
                  <c:v>04
MI</c:v>
                </c:pt>
                <c:pt idx="4">
                  <c:v>05
J</c:v>
                </c:pt>
                <c:pt idx="5">
                  <c:v>06
V</c:v>
                </c:pt>
                <c:pt idx="6">
                  <c:v>07
S</c:v>
                </c:pt>
                <c:pt idx="7">
                  <c:v>08
D</c:v>
                </c:pt>
                <c:pt idx="8">
                  <c:v>09
L</c:v>
                </c:pt>
                <c:pt idx="9">
                  <c:v>10
MA</c:v>
                </c:pt>
                <c:pt idx="10">
                  <c:v>11
MI</c:v>
                </c:pt>
                <c:pt idx="11">
                  <c:v>12
J</c:v>
                </c:pt>
                <c:pt idx="12">
                  <c:v>13
V</c:v>
                </c:pt>
                <c:pt idx="13">
                  <c:v>14
S</c:v>
                </c:pt>
                <c:pt idx="14">
                  <c:v>15
D</c:v>
                </c:pt>
                <c:pt idx="15">
                  <c:v>16
L</c:v>
                </c:pt>
                <c:pt idx="16">
                  <c:v>17
MA</c:v>
                </c:pt>
                <c:pt idx="17">
                  <c:v>18
MI</c:v>
                </c:pt>
                <c:pt idx="18">
                  <c:v>19
J</c:v>
                </c:pt>
                <c:pt idx="19">
                  <c:v>20
V</c:v>
                </c:pt>
                <c:pt idx="20">
                  <c:v>21
S</c:v>
                </c:pt>
                <c:pt idx="21">
                  <c:v>22
D</c:v>
                </c:pt>
                <c:pt idx="22">
                  <c:v>23
L</c:v>
                </c:pt>
                <c:pt idx="23">
                  <c:v>24
MA</c:v>
                </c:pt>
                <c:pt idx="24">
                  <c:v>25
MI</c:v>
                </c:pt>
                <c:pt idx="25">
                  <c:v>26
J</c:v>
                </c:pt>
                <c:pt idx="26">
                  <c:v>27
V</c:v>
                </c:pt>
                <c:pt idx="27">
                  <c:v>28
S</c:v>
                </c:pt>
                <c:pt idx="28">
                  <c:v>29
D</c:v>
                </c:pt>
                <c:pt idx="29">
                  <c:v>30
L</c:v>
                </c:pt>
                <c:pt idx="30">
                  <c:v>31
MA</c:v>
                </c:pt>
              </c:strCache>
            </c:strRef>
          </c:cat>
          <c:val>
            <c:numRef>
              <c:f>MENSUAL!$J$60:$J$90</c:f>
              <c:numCache>
                <c:formatCode>General</c:formatCode>
                <c:ptCount val="31"/>
                <c:pt idx="0">
                  <c:v>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0</c:v>
                </c:pt>
                <c:pt idx="5">
                  <c:v>7</c:v>
                </c:pt>
                <c:pt idx="6">
                  <c:v>0</c:v>
                </c:pt>
                <c:pt idx="7">
                  <c:v>0</c:v>
                </c:pt>
                <c:pt idx="8">
                  <c:v>15</c:v>
                </c:pt>
                <c:pt idx="9">
                  <c:v>4</c:v>
                </c:pt>
                <c:pt idx="10">
                  <c:v>8</c:v>
                </c:pt>
                <c:pt idx="11">
                  <c:v>9</c:v>
                </c:pt>
                <c:pt idx="12">
                  <c:v>10</c:v>
                </c:pt>
                <c:pt idx="13">
                  <c:v>0</c:v>
                </c:pt>
                <c:pt idx="14">
                  <c:v>0</c:v>
                </c:pt>
                <c:pt idx="15">
                  <c:v>10</c:v>
                </c:pt>
                <c:pt idx="16">
                  <c:v>13</c:v>
                </c:pt>
                <c:pt idx="17">
                  <c:v>12</c:v>
                </c:pt>
                <c:pt idx="18">
                  <c:v>11</c:v>
                </c:pt>
                <c:pt idx="19">
                  <c:v>9</c:v>
                </c:pt>
                <c:pt idx="20">
                  <c:v>0</c:v>
                </c:pt>
                <c:pt idx="21">
                  <c:v>0</c:v>
                </c:pt>
                <c:pt idx="22">
                  <c:v>12</c:v>
                </c:pt>
                <c:pt idx="23">
                  <c:v>10</c:v>
                </c:pt>
                <c:pt idx="24">
                  <c:v>8</c:v>
                </c:pt>
                <c:pt idx="25">
                  <c:v>9</c:v>
                </c:pt>
                <c:pt idx="26">
                  <c:v>8</c:v>
                </c:pt>
                <c:pt idx="27">
                  <c:v>0</c:v>
                </c:pt>
                <c:pt idx="28">
                  <c:v>0</c:v>
                </c:pt>
                <c:pt idx="29">
                  <c:v>9</c:v>
                </c:pt>
                <c:pt idx="30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76-4B09-B59F-BBBF81DEC7F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34974047"/>
        <c:axId val="995157215"/>
      </c:lineChart>
      <c:catAx>
        <c:axId val="834974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995157215"/>
        <c:crosses val="autoZero"/>
        <c:auto val="1"/>
        <c:lblAlgn val="ctr"/>
        <c:lblOffset val="100"/>
        <c:noMultiLvlLbl val="0"/>
      </c:catAx>
      <c:valAx>
        <c:axId val="995157215"/>
        <c:scaling>
          <c:orientation val="minMax"/>
          <c:max val="1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r>
                  <a:rPr lang="es-MX" sz="2200">
                    <a:latin typeface="Adelle Sans Light" panose="02000503000000020004" pitchFamily="50" charset="0"/>
                  </a:rPr>
                  <a:t>Atenciones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elle Sans Light" panose="02000503000000020004" pitchFamily="50" charset="0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out"/>
        <c:minorTickMark val="none"/>
        <c:tickLblPos val="nextTo"/>
        <c:crossAx val="834974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r>
              <a:rPr lang="es-MX" sz="2200">
                <a:latin typeface="Adelle Sans Light" panose="02000503000000020004" pitchFamily="50" charset="0"/>
              </a:rPr>
              <a:t>Atenciones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'TABLAS DE CALOR'!$AI$2</c:f>
              <c:strCache>
                <c:ptCount val="1"/>
                <c:pt idx="0">
                  <c:v>Atenciones a mujeres en Centro Integral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'TABLAS DE CALOR'!$AH$3:$AH$9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'TABLAS DE CALOR'!$AI$3:$AI$9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225</c:v>
                </c:pt>
                <c:pt idx="3">
                  <c:v>159</c:v>
                </c:pt>
                <c:pt idx="4">
                  <c:v>235</c:v>
                </c:pt>
                <c:pt idx="5">
                  <c:v>251</c:v>
                </c:pt>
                <c:pt idx="6">
                  <c:v>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E4-4EAE-8B7B-3733CC6EC19C}"/>
            </c:ext>
          </c:extLst>
        </c:ser>
        <c:ser>
          <c:idx val="1"/>
          <c:order val="1"/>
          <c:tx>
            <c:strRef>
              <c:f>'TABLAS DE CALOR'!$AJ$2</c:f>
              <c:strCache>
                <c:ptCount val="1"/>
                <c:pt idx="0">
                  <c:v>Atenciones a NNyA en Centro de Empoderamiento</c:v>
                </c:pt>
              </c:strCache>
            </c:strRef>
          </c:tx>
          <c:spPr>
            <a:solidFill>
              <a:srgbClr val="584D5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200" b="0" i="0" u="none" strike="noStrike" kern="1200" baseline="0">
                    <a:solidFill>
                      <a:schemeClr val="bg1"/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'TABLAS DE CALOR'!$AH$3:$AH$9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'TABLAS DE CALOR'!$AJ$3:$AJ$9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34</c:v>
                </c:pt>
                <c:pt idx="3">
                  <c:v>29</c:v>
                </c:pt>
                <c:pt idx="4">
                  <c:v>38</c:v>
                </c:pt>
                <c:pt idx="5">
                  <c:v>44</c:v>
                </c:pt>
                <c:pt idx="6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EE4-4EAE-8B7B-3733CC6EC19C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07146751"/>
        <c:axId val="1898030623"/>
      </c:barChart>
      <c:catAx>
        <c:axId val="19071467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898030623"/>
        <c:crosses val="autoZero"/>
        <c:auto val="1"/>
        <c:lblAlgn val="ctr"/>
        <c:lblOffset val="100"/>
        <c:noMultiLvlLbl val="0"/>
      </c:catAx>
      <c:valAx>
        <c:axId val="1898030623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071467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E3DFE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DB8-48A2-8E81-9BD2A32952B2}"/>
              </c:ext>
            </c:extLst>
          </c:dPt>
          <c:dPt>
            <c:idx val="1"/>
            <c:bubble3D val="0"/>
            <c:spPr>
              <a:solidFill>
                <a:srgbClr val="46244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DB8-48A2-8E81-9BD2A32952B2}"/>
              </c:ext>
            </c:extLst>
          </c:dPt>
          <c:dPt>
            <c:idx val="2"/>
            <c:bubble3D val="0"/>
            <c:spPr>
              <a:solidFill>
                <a:srgbClr val="998BA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DB8-48A2-8E81-9BD2A32952B2}"/>
              </c:ext>
            </c:extLst>
          </c:dPt>
          <c:dPt>
            <c:idx val="3"/>
            <c:bubble3D val="0"/>
            <c:spPr>
              <a:solidFill>
                <a:srgbClr val="E9D5D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DB8-48A2-8E81-9BD2A32952B2}"/>
              </c:ext>
            </c:extLst>
          </c:dPt>
          <c:dPt>
            <c:idx val="4"/>
            <c:bubble3D val="0"/>
            <c:spPr>
              <a:solidFill>
                <a:srgbClr val="5B4F6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DB8-48A2-8E81-9BD2A32952B2}"/>
              </c:ext>
            </c:extLst>
          </c:dPt>
          <c:dPt>
            <c:idx val="5"/>
            <c:bubble3D val="0"/>
            <c:spPr>
              <a:solidFill>
                <a:srgbClr val="46244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DB8-48A2-8E81-9BD2A32952B2}"/>
              </c:ext>
            </c:extLst>
          </c:dPt>
          <c:dPt>
            <c:idx val="6"/>
            <c:bubble3D val="0"/>
            <c:spPr>
              <a:solidFill>
                <a:srgbClr val="99336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DB8-48A2-8E81-9BD2A32952B2}"/>
              </c:ext>
            </c:extLst>
          </c:dPt>
          <c:dLbls>
            <c:dLbl>
              <c:idx val="1"/>
              <c:layout>
                <c:manualLayout>
                  <c:x val="5.957908358349423E-2"/>
                  <c:y val="-0.1046634474549143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DB8-48A2-8E81-9BD2A32952B2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250" b="1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FDB8-48A2-8E81-9BD2A32952B2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250" b="1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FDB8-48A2-8E81-9BD2A32952B2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250" b="1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FDB8-48A2-8E81-9BD2A32952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2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MENSUAL!$R$2:$X$2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MENSUAL!$R$40:$X$40</c:f>
              <c:numCache>
                <c:formatCode>General</c:formatCode>
                <c:ptCount val="7"/>
                <c:pt idx="0">
                  <c:v>180</c:v>
                </c:pt>
                <c:pt idx="1">
                  <c:v>0</c:v>
                </c:pt>
                <c:pt idx="2">
                  <c:v>349</c:v>
                </c:pt>
                <c:pt idx="3">
                  <c:v>388</c:v>
                </c:pt>
                <c:pt idx="4">
                  <c:v>182</c:v>
                </c:pt>
                <c:pt idx="5">
                  <c:v>62</c:v>
                </c:pt>
                <c:pt idx="6">
                  <c:v>394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DB8-48A2-8E81-9BD2A32952B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985687265999767"/>
          <c:y val="0.11393599314844539"/>
          <c:w val="0.33342770953021711"/>
          <c:h val="0.808828076561113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MENSUAL!$G$50</c:f>
              <c:strCache>
                <c:ptCount val="1"/>
                <c:pt idx="0">
                  <c:v>Semana 1
01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MENSUAL!$S$49:$Y$49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MENSUAL!$S$50:$Y$50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7D-4359-AB4A-C21E2BF18104}"/>
            </c:ext>
          </c:extLst>
        </c:ser>
        <c:ser>
          <c:idx val="1"/>
          <c:order val="1"/>
          <c:tx>
            <c:strRef>
              <c:f>MENSUAL!$G$51</c:f>
              <c:strCache>
                <c:ptCount val="1"/>
                <c:pt idx="0">
                  <c:v>Semana 2
02 al 08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MENSUAL!$S$49:$Y$49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MENSUAL!$S$51:$Y$51</c:f>
              <c:numCache>
                <c:formatCode>General</c:formatCode>
                <c:ptCount val="7"/>
                <c:pt idx="0">
                  <c:v>44</c:v>
                </c:pt>
                <c:pt idx="1">
                  <c:v>0</c:v>
                </c:pt>
                <c:pt idx="2">
                  <c:v>58</c:v>
                </c:pt>
                <c:pt idx="3">
                  <c:v>76</c:v>
                </c:pt>
                <c:pt idx="4">
                  <c:v>36</c:v>
                </c:pt>
                <c:pt idx="5">
                  <c:v>9</c:v>
                </c:pt>
                <c:pt idx="6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7D-4359-AB4A-C21E2BF18104}"/>
            </c:ext>
          </c:extLst>
        </c:ser>
        <c:ser>
          <c:idx val="2"/>
          <c:order val="2"/>
          <c:tx>
            <c:strRef>
              <c:f>MENSUAL!$G$52</c:f>
              <c:strCache>
                <c:ptCount val="1"/>
                <c:pt idx="0">
                  <c:v>Semana 3
09 al 15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MENSUAL!$S$49:$Y$49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MENSUAL!$S$52:$Y$52</c:f>
              <c:numCache>
                <c:formatCode>General</c:formatCode>
                <c:ptCount val="7"/>
                <c:pt idx="0">
                  <c:v>45</c:v>
                </c:pt>
                <c:pt idx="1">
                  <c:v>0</c:v>
                </c:pt>
                <c:pt idx="2">
                  <c:v>85</c:v>
                </c:pt>
                <c:pt idx="3">
                  <c:v>87</c:v>
                </c:pt>
                <c:pt idx="4">
                  <c:v>47</c:v>
                </c:pt>
                <c:pt idx="5">
                  <c:v>11</c:v>
                </c:pt>
                <c:pt idx="6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67D-4359-AB4A-C21E2BF18104}"/>
            </c:ext>
          </c:extLst>
        </c:ser>
        <c:ser>
          <c:idx val="3"/>
          <c:order val="3"/>
          <c:tx>
            <c:strRef>
              <c:f>MENSUAL!$G$53</c:f>
              <c:strCache>
                <c:ptCount val="1"/>
                <c:pt idx="0">
                  <c:v>Semana 4
16 al 22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MENSUAL!$S$49:$Y$49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MENSUAL!$S$53:$Y$53</c:f>
              <c:numCache>
                <c:formatCode>General</c:formatCode>
                <c:ptCount val="7"/>
                <c:pt idx="0">
                  <c:v>46</c:v>
                </c:pt>
                <c:pt idx="1">
                  <c:v>0</c:v>
                </c:pt>
                <c:pt idx="2">
                  <c:v>102</c:v>
                </c:pt>
                <c:pt idx="3">
                  <c:v>99</c:v>
                </c:pt>
                <c:pt idx="4">
                  <c:v>45</c:v>
                </c:pt>
                <c:pt idx="5">
                  <c:v>24</c:v>
                </c:pt>
                <c:pt idx="6">
                  <c:v>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67D-4359-AB4A-C21E2BF18104}"/>
            </c:ext>
          </c:extLst>
        </c:ser>
        <c:ser>
          <c:idx val="4"/>
          <c:order val="4"/>
          <c:tx>
            <c:strRef>
              <c:f>MENSUAL!$G$54</c:f>
              <c:strCache>
                <c:ptCount val="1"/>
                <c:pt idx="0">
                  <c:v>Semana 5
23 al 29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MENSUAL!$S$49:$Y$49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MENSUAL!$S$54:$Y$54</c:f>
              <c:numCache>
                <c:formatCode>General</c:formatCode>
                <c:ptCount val="7"/>
                <c:pt idx="0">
                  <c:v>35</c:v>
                </c:pt>
                <c:pt idx="1">
                  <c:v>0</c:v>
                </c:pt>
                <c:pt idx="2">
                  <c:v>80</c:v>
                </c:pt>
                <c:pt idx="3">
                  <c:v>103</c:v>
                </c:pt>
                <c:pt idx="4">
                  <c:v>35</c:v>
                </c:pt>
                <c:pt idx="5">
                  <c:v>15</c:v>
                </c:pt>
                <c:pt idx="6">
                  <c:v>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67D-4359-AB4A-C21E2BF18104}"/>
            </c:ext>
          </c:extLst>
        </c:ser>
        <c:ser>
          <c:idx val="5"/>
          <c:order val="5"/>
          <c:tx>
            <c:strRef>
              <c:f>MENSUAL!$G$55</c:f>
              <c:strCache>
                <c:ptCount val="1"/>
                <c:pt idx="0">
                  <c:v>Semana 6
30 al 31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MENSUAL!$S$49:$Y$49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MENSUAL!$S$55:$Y$55</c:f>
              <c:numCache>
                <c:formatCode>General</c:formatCode>
                <c:ptCount val="7"/>
                <c:pt idx="0">
                  <c:v>10</c:v>
                </c:pt>
                <c:pt idx="1">
                  <c:v>0</c:v>
                </c:pt>
                <c:pt idx="2">
                  <c:v>24</c:v>
                </c:pt>
                <c:pt idx="3">
                  <c:v>23</c:v>
                </c:pt>
                <c:pt idx="4">
                  <c:v>19</c:v>
                </c:pt>
                <c:pt idx="5">
                  <c:v>3</c:v>
                </c:pt>
                <c:pt idx="6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67D-4359-AB4A-C21E2BF181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90101471"/>
        <c:axId val="672759183"/>
      </c:barChart>
      <c:catAx>
        <c:axId val="990101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672759183"/>
        <c:crosses val="autoZero"/>
        <c:auto val="1"/>
        <c:lblAlgn val="ctr"/>
        <c:lblOffset val="100"/>
        <c:noMultiLvlLbl val="0"/>
      </c:catAx>
      <c:valAx>
        <c:axId val="67275918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990101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391547074760819"/>
          <c:y val="0.88341295222337768"/>
          <c:w val="0.74565084320258723"/>
          <c:h val="0.116587047776622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MENSUAL!$K$59</c:f>
              <c:strCache>
                <c:ptCount val="1"/>
                <c:pt idx="0">
                  <c:v>Atenciones a mujeres UAM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MENSUAL!$H$60:$H$90</c:f>
              <c:strCache>
                <c:ptCount val="31"/>
                <c:pt idx="0">
                  <c:v>01
D</c:v>
                </c:pt>
                <c:pt idx="1">
                  <c:v>02
L</c:v>
                </c:pt>
                <c:pt idx="2">
                  <c:v>03
MA</c:v>
                </c:pt>
                <c:pt idx="3">
                  <c:v>04
MI</c:v>
                </c:pt>
                <c:pt idx="4">
                  <c:v>05
J</c:v>
                </c:pt>
                <c:pt idx="5">
                  <c:v>06
V</c:v>
                </c:pt>
                <c:pt idx="6">
                  <c:v>07
S</c:v>
                </c:pt>
                <c:pt idx="7">
                  <c:v>08
D</c:v>
                </c:pt>
                <c:pt idx="8">
                  <c:v>09
L</c:v>
                </c:pt>
                <c:pt idx="9">
                  <c:v>10
MA</c:v>
                </c:pt>
                <c:pt idx="10">
                  <c:v>11
MI</c:v>
                </c:pt>
                <c:pt idx="11">
                  <c:v>12
J</c:v>
                </c:pt>
                <c:pt idx="12">
                  <c:v>13
V</c:v>
                </c:pt>
                <c:pt idx="13">
                  <c:v>14
S</c:v>
                </c:pt>
                <c:pt idx="14">
                  <c:v>15
D</c:v>
                </c:pt>
                <c:pt idx="15">
                  <c:v>16
L</c:v>
                </c:pt>
                <c:pt idx="16">
                  <c:v>17
MA</c:v>
                </c:pt>
                <c:pt idx="17">
                  <c:v>18
MI</c:v>
                </c:pt>
                <c:pt idx="18">
                  <c:v>19
J</c:v>
                </c:pt>
                <c:pt idx="19">
                  <c:v>20
V</c:v>
                </c:pt>
                <c:pt idx="20">
                  <c:v>21
S</c:v>
                </c:pt>
                <c:pt idx="21">
                  <c:v>22
D</c:v>
                </c:pt>
                <c:pt idx="22">
                  <c:v>23
L</c:v>
                </c:pt>
                <c:pt idx="23">
                  <c:v>24
MA</c:v>
                </c:pt>
                <c:pt idx="24">
                  <c:v>25
MI</c:v>
                </c:pt>
                <c:pt idx="25">
                  <c:v>26
J</c:v>
                </c:pt>
                <c:pt idx="26">
                  <c:v>27
V</c:v>
                </c:pt>
                <c:pt idx="27">
                  <c:v>28
S</c:v>
                </c:pt>
                <c:pt idx="28">
                  <c:v>29
D</c:v>
                </c:pt>
                <c:pt idx="29">
                  <c:v>30
L</c:v>
                </c:pt>
                <c:pt idx="30">
                  <c:v>31
MA</c:v>
                </c:pt>
              </c:strCache>
            </c:strRef>
          </c:cat>
          <c:val>
            <c:numRef>
              <c:f>MENSUAL!$K$60:$K$90</c:f>
              <c:numCache>
                <c:formatCode>General</c:formatCode>
                <c:ptCount val="31"/>
                <c:pt idx="0">
                  <c:v>0</c:v>
                </c:pt>
                <c:pt idx="1">
                  <c:v>53</c:v>
                </c:pt>
                <c:pt idx="2">
                  <c:v>61</c:v>
                </c:pt>
                <c:pt idx="3">
                  <c:v>62</c:v>
                </c:pt>
                <c:pt idx="4">
                  <c:v>0</c:v>
                </c:pt>
                <c:pt idx="5">
                  <c:v>47</c:v>
                </c:pt>
                <c:pt idx="6">
                  <c:v>0</c:v>
                </c:pt>
                <c:pt idx="7">
                  <c:v>0</c:v>
                </c:pt>
                <c:pt idx="8">
                  <c:v>61</c:v>
                </c:pt>
                <c:pt idx="9">
                  <c:v>32</c:v>
                </c:pt>
                <c:pt idx="10">
                  <c:v>65</c:v>
                </c:pt>
                <c:pt idx="11">
                  <c:v>64</c:v>
                </c:pt>
                <c:pt idx="12">
                  <c:v>53</c:v>
                </c:pt>
                <c:pt idx="13">
                  <c:v>0</c:v>
                </c:pt>
                <c:pt idx="14">
                  <c:v>0</c:v>
                </c:pt>
                <c:pt idx="15">
                  <c:v>64</c:v>
                </c:pt>
                <c:pt idx="16">
                  <c:v>68</c:v>
                </c:pt>
                <c:pt idx="17">
                  <c:v>59</c:v>
                </c:pt>
                <c:pt idx="18">
                  <c:v>59</c:v>
                </c:pt>
                <c:pt idx="19">
                  <c:v>66</c:v>
                </c:pt>
                <c:pt idx="20">
                  <c:v>0</c:v>
                </c:pt>
                <c:pt idx="21">
                  <c:v>0</c:v>
                </c:pt>
                <c:pt idx="22">
                  <c:v>55</c:v>
                </c:pt>
                <c:pt idx="23">
                  <c:v>48</c:v>
                </c:pt>
                <c:pt idx="24">
                  <c:v>56</c:v>
                </c:pt>
                <c:pt idx="25">
                  <c:v>60</c:v>
                </c:pt>
                <c:pt idx="26">
                  <c:v>49</c:v>
                </c:pt>
                <c:pt idx="27">
                  <c:v>0</c:v>
                </c:pt>
                <c:pt idx="28">
                  <c:v>0</c:v>
                </c:pt>
                <c:pt idx="29">
                  <c:v>43</c:v>
                </c:pt>
                <c:pt idx="30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7DF-47ED-ABDE-F5A28F48634A}"/>
            </c:ext>
          </c:extLst>
        </c:ser>
        <c:ser>
          <c:idx val="1"/>
          <c:order val="1"/>
          <c:tx>
            <c:strRef>
              <c:f>MENSUAL!$L$59</c:f>
              <c:strCache>
                <c:ptCount val="1"/>
                <c:pt idx="0">
                  <c:v>Atenciones de primera vez y subsecuentes a NNyA (UAM)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MENSUAL!$H$60:$H$90</c:f>
              <c:strCache>
                <c:ptCount val="31"/>
                <c:pt idx="0">
                  <c:v>01
D</c:v>
                </c:pt>
                <c:pt idx="1">
                  <c:v>02
L</c:v>
                </c:pt>
                <c:pt idx="2">
                  <c:v>03
MA</c:v>
                </c:pt>
                <c:pt idx="3">
                  <c:v>04
MI</c:v>
                </c:pt>
                <c:pt idx="4">
                  <c:v>05
J</c:v>
                </c:pt>
                <c:pt idx="5">
                  <c:v>06
V</c:v>
                </c:pt>
                <c:pt idx="6">
                  <c:v>07
S</c:v>
                </c:pt>
                <c:pt idx="7">
                  <c:v>08
D</c:v>
                </c:pt>
                <c:pt idx="8">
                  <c:v>09
L</c:v>
                </c:pt>
                <c:pt idx="9">
                  <c:v>10
MA</c:v>
                </c:pt>
                <c:pt idx="10">
                  <c:v>11
MI</c:v>
                </c:pt>
                <c:pt idx="11">
                  <c:v>12
J</c:v>
                </c:pt>
                <c:pt idx="12">
                  <c:v>13
V</c:v>
                </c:pt>
                <c:pt idx="13">
                  <c:v>14
S</c:v>
                </c:pt>
                <c:pt idx="14">
                  <c:v>15
D</c:v>
                </c:pt>
                <c:pt idx="15">
                  <c:v>16
L</c:v>
                </c:pt>
                <c:pt idx="16">
                  <c:v>17
MA</c:v>
                </c:pt>
                <c:pt idx="17">
                  <c:v>18
MI</c:v>
                </c:pt>
                <c:pt idx="18">
                  <c:v>19
J</c:v>
                </c:pt>
                <c:pt idx="19">
                  <c:v>20
V</c:v>
                </c:pt>
                <c:pt idx="20">
                  <c:v>21
S</c:v>
                </c:pt>
                <c:pt idx="21">
                  <c:v>22
D</c:v>
                </c:pt>
                <c:pt idx="22">
                  <c:v>23
L</c:v>
                </c:pt>
                <c:pt idx="23">
                  <c:v>24
MA</c:v>
                </c:pt>
                <c:pt idx="24">
                  <c:v>25
MI</c:v>
                </c:pt>
                <c:pt idx="25">
                  <c:v>26
J</c:v>
                </c:pt>
                <c:pt idx="26">
                  <c:v>27
V</c:v>
                </c:pt>
                <c:pt idx="27">
                  <c:v>28
S</c:v>
                </c:pt>
                <c:pt idx="28">
                  <c:v>29
D</c:v>
                </c:pt>
                <c:pt idx="29">
                  <c:v>30
L</c:v>
                </c:pt>
                <c:pt idx="30">
                  <c:v>31
MA</c:v>
                </c:pt>
              </c:strCache>
            </c:strRef>
          </c:cat>
          <c:val>
            <c:numRef>
              <c:f>MENSUAL!$L$60:$L$90</c:f>
              <c:numCache>
                <c:formatCode>General</c:formatCode>
                <c:ptCount val="31"/>
                <c:pt idx="0">
                  <c:v>0</c:v>
                </c:pt>
                <c:pt idx="1">
                  <c:v>17</c:v>
                </c:pt>
                <c:pt idx="2">
                  <c:v>16</c:v>
                </c:pt>
                <c:pt idx="3">
                  <c:v>21</c:v>
                </c:pt>
                <c:pt idx="4">
                  <c:v>0</c:v>
                </c:pt>
                <c:pt idx="5">
                  <c:v>10</c:v>
                </c:pt>
                <c:pt idx="6">
                  <c:v>1</c:v>
                </c:pt>
                <c:pt idx="7">
                  <c:v>0</c:v>
                </c:pt>
                <c:pt idx="8">
                  <c:v>23</c:v>
                </c:pt>
                <c:pt idx="9">
                  <c:v>6</c:v>
                </c:pt>
                <c:pt idx="10">
                  <c:v>12</c:v>
                </c:pt>
                <c:pt idx="11">
                  <c:v>21</c:v>
                </c:pt>
                <c:pt idx="12">
                  <c:v>26</c:v>
                </c:pt>
                <c:pt idx="13">
                  <c:v>0</c:v>
                </c:pt>
                <c:pt idx="14">
                  <c:v>0</c:v>
                </c:pt>
                <c:pt idx="15">
                  <c:v>23</c:v>
                </c:pt>
                <c:pt idx="16">
                  <c:v>23</c:v>
                </c:pt>
                <c:pt idx="17">
                  <c:v>20</c:v>
                </c:pt>
                <c:pt idx="18">
                  <c:v>23</c:v>
                </c:pt>
                <c:pt idx="19">
                  <c:v>22</c:v>
                </c:pt>
                <c:pt idx="20">
                  <c:v>0</c:v>
                </c:pt>
                <c:pt idx="21">
                  <c:v>0</c:v>
                </c:pt>
                <c:pt idx="22">
                  <c:v>21</c:v>
                </c:pt>
                <c:pt idx="23">
                  <c:v>24</c:v>
                </c:pt>
                <c:pt idx="24">
                  <c:v>21</c:v>
                </c:pt>
                <c:pt idx="25">
                  <c:v>15</c:v>
                </c:pt>
                <c:pt idx="26">
                  <c:v>22</c:v>
                </c:pt>
                <c:pt idx="27">
                  <c:v>0</c:v>
                </c:pt>
                <c:pt idx="28">
                  <c:v>0</c:v>
                </c:pt>
                <c:pt idx="29">
                  <c:v>18</c:v>
                </c:pt>
                <c:pt idx="30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7DF-47ED-ABDE-F5A28F48634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35676543"/>
        <c:axId val="844647919"/>
      </c:lineChart>
      <c:catAx>
        <c:axId val="835676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844647919"/>
        <c:crosses val="autoZero"/>
        <c:auto val="1"/>
        <c:lblAlgn val="ctr"/>
        <c:lblOffset val="100"/>
        <c:noMultiLvlLbl val="0"/>
      </c:catAx>
      <c:valAx>
        <c:axId val="844647919"/>
        <c:scaling>
          <c:orientation val="minMax"/>
          <c:max val="8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r>
                  <a:rPr lang="es-MX" sz="2200">
                    <a:latin typeface="Adelle Sans Light" panose="02000503000000020004" pitchFamily="50" charset="0"/>
                  </a:rPr>
                  <a:t>Atenciones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elle Sans Light" panose="02000503000000020004" pitchFamily="50" charset="0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out"/>
        <c:minorTickMark val="none"/>
        <c:tickLblPos val="nextTo"/>
        <c:crossAx val="835676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7073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9165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1837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5376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9613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0049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2244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3166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8851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2340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26824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3051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62874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7086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67717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81087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55351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34203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9239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161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6164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499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540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3874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5116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mensual de servicios brindadas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Mayo 2022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528380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440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123" y="1288793"/>
            <a:ext cx="503476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201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835641DD-7DFD-49C7-95CB-6D5A745BE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416527"/>
              </p:ext>
            </p:extLst>
          </p:nvPr>
        </p:nvGraphicFramePr>
        <p:xfrm>
          <a:off x="3305907" y="3033991"/>
          <a:ext cx="17772185" cy="9595795"/>
        </p:xfrm>
        <a:graphic>
          <a:graphicData uri="http://schemas.openxmlformats.org/drawingml/2006/table">
            <a:tbl>
              <a:tblPr/>
              <a:tblGrid>
                <a:gridCol w="2520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3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3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98204">
                <a:tc gridSpan="4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3600" b="1" i="0" u="none" strike="noStrike" kern="1200" cap="none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  <a:sym typeface="Arial"/>
                        </a:rPr>
                        <a:t>Número de atenciones brindadas a niñas, niños y adolescentes semanalmente en el mes de mayo según tipo de servicio</a:t>
                      </a:r>
                    </a:p>
                  </a:txBody>
                  <a:tcPr marL="9525" marR="9525" marT="952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</a:endParaRPr>
                    </a:p>
                  </a:txBody>
                  <a:tcPr marL="9525" marR="9525" marT="9523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156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s-ES" sz="2000" b="0" i="0" u="none" strike="noStrike" cap="non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Atenciones de primera vez a niñas, niños y adolescentes</a:t>
                      </a:r>
                    </a:p>
                  </a:txBody>
                  <a:tcPr marL="9525" marR="9525" marT="952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Atenciones de seguimiento a niñas, niños y adolescentes</a:t>
                      </a:r>
                    </a:p>
                  </a:txBody>
                  <a:tcPr marL="9525" marR="9525" marT="952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Centro de Empoderamiento</a:t>
                      </a:r>
                    </a:p>
                  </a:txBody>
                  <a:tcPr marL="9525" marR="9525" marT="952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1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2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02 al 08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3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09 al 15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4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16 al 22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5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23 al 29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6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30 al 31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alt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Total mensual</a:t>
                      </a:r>
                      <a:endParaRPr kumimoji="0" lang="es-MX" altLang="es-MX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577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63734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semanalmente a niñas, niños y adolescentes en Centro de Empoderamiento Infantil según tipo de servicio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76226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201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D8A27DB1-33FB-4D34-8E5E-83F09EB989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6513302"/>
              </p:ext>
            </p:extLst>
          </p:nvPr>
        </p:nvGraphicFramePr>
        <p:xfrm>
          <a:off x="1595333" y="3868616"/>
          <a:ext cx="21193334" cy="8815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00908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399" y="2040442"/>
            <a:ext cx="20808593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diariamente a niñas, niños y adolescentes en Centro de Empoderamiento Infantil en el mes de mayo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302897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201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D94D94A-B594-437D-878B-F21DCEE3D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85589"/>
              </p:ext>
            </p:extLst>
          </p:nvPr>
        </p:nvGraphicFramePr>
        <p:xfrm>
          <a:off x="656493" y="5150087"/>
          <a:ext cx="23071015" cy="5509846"/>
        </p:xfrm>
        <a:graphic>
          <a:graphicData uri="http://schemas.openxmlformats.org/drawingml/2006/table">
            <a:tbl>
              <a:tblPr/>
              <a:tblGrid>
                <a:gridCol w="3868615">
                  <a:extLst>
                    <a:ext uri="{9D8B030D-6E8A-4147-A177-3AD203B41FA5}">
                      <a16:colId xmlns:a16="http://schemas.microsoft.com/office/drawing/2014/main" val="3308524710"/>
                    </a:ext>
                  </a:extLst>
                </a:gridCol>
                <a:gridCol w="1633758">
                  <a:extLst>
                    <a:ext uri="{9D8B030D-6E8A-4147-A177-3AD203B41FA5}">
                      <a16:colId xmlns:a16="http://schemas.microsoft.com/office/drawing/2014/main" val="3175720665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1821117566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94292746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3247811245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1551769296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1417868564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2510591665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860592340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4183814829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2978645887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2398820105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1082344860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2509832349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2397811556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1145144476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2084447572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3967109381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3957312524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3267255614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3775018980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2462624302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3255785649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2955556910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3325317491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2351180828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3330901283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3746662800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1923344823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3293568904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1995849169"/>
                    </a:ext>
                  </a:extLst>
                </a:gridCol>
                <a:gridCol w="1084230">
                  <a:extLst>
                    <a:ext uri="{9D8B030D-6E8A-4147-A177-3AD203B41FA5}">
                      <a16:colId xmlns:a16="http://schemas.microsoft.com/office/drawing/2014/main" val="2101430900"/>
                    </a:ext>
                  </a:extLst>
                </a:gridCol>
              </a:tblGrid>
              <a:tr h="1772870"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1</a:t>
                      </a:r>
                      <a:b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2</a:t>
                      </a:r>
                      <a:b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02 al 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3</a:t>
                      </a:r>
                      <a:b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09 al 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4</a:t>
                      </a:r>
                      <a:b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 al 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5</a:t>
                      </a:r>
                      <a:b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 al 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6</a:t>
                      </a:r>
                      <a:b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30 al 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88999"/>
                  </a:ext>
                </a:extLst>
              </a:tr>
              <a:tr h="891730"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056290"/>
                  </a:ext>
                </a:extLst>
              </a:tr>
              <a:tr h="1422623">
                <a:tc>
                  <a:txBody>
                    <a:bodyPr/>
                    <a:lstStyle/>
                    <a:p>
                      <a:pPr algn="l" fontAlgn="ctr"/>
                      <a:r>
                        <a:rPr lang="es-MX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 Atenciones de primera vez (Centro de Empoderamiento)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495282"/>
                  </a:ext>
                </a:extLst>
              </a:tr>
              <a:tr h="1422623">
                <a:tc>
                  <a:txBody>
                    <a:bodyPr/>
                    <a:lstStyle/>
                    <a:p>
                      <a:pPr algn="l" fontAlgn="ctr"/>
                      <a:r>
                        <a:rPr lang="es-MX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de seguimiento (Centro de Empoderamiento)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79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79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8F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8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62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8F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8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79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8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8F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8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8F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470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161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y Centro de Empoderamiento Infantil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749434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diariamente en Centro Integral y Centro de Empoderamiento en el mes de mayo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19076"/>
            <a:ext cx="7420708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mujeres: 1,174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NNyA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: 201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07F2575D-AD28-4935-B53B-A6483B049A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5272369"/>
              </p:ext>
            </p:extLst>
          </p:nvPr>
        </p:nvGraphicFramePr>
        <p:xfrm>
          <a:off x="1488831" y="4344638"/>
          <a:ext cx="21406338" cy="8410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11744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y Centro de Empoderamiento Infantil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en Centro Integral y Centro de Empoderamiento en el mes de mayo por día de la semana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76226"/>
            <a:ext cx="7420708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mujeres: 1,174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NNyA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: 201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F7DCBEA7-31BF-4278-843F-A0F99A511D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5457934"/>
              </p:ext>
            </p:extLst>
          </p:nvPr>
        </p:nvGraphicFramePr>
        <p:xfrm>
          <a:off x="2051473" y="4401789"/>
          <a:ext cx="20281055" cy="8131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7385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1,555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209523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282794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888689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895813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180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2914258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2913979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182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62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33156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178125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620536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388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773203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349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425326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733578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036023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4054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394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Proporción de atenciones brindadas a mujeres en el mes de mayo en las Unidades de Atención a la Mujer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6195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1,555</a:t>
            </a:r>
          </a:p>
        </p:txBody>
      </p:sp>
      <p:sp>
        <p:nvSpPr>
          <p:cNvPr id="13" name="6 CuadroTexto">
            <a:extLst>
              <a:ext uri="{FF2B5EF4-FFF2-40B4-BE49-F238E27FC236}">
                <a16:creationId xmlns:a16="http://schemas.microsoft.com/office/drawing/2014/main" id="{78D06917-D785-4CB8-A11C-AA81970D0578}"/>
              </a:ext>
            </a:extLst>
          </p:cNvPr>
          <p:cNvSpPr txBox="1"/>
          <p:nvPr/>
        </p:nvSpPr>
        <p:spPr bwMode="auto">
          <a:xfrm>
            <a:off x="20979363" y="5086172"/>
            <a:ext cx="758825" cy="47016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180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4" name="8 CuadroTexto">
            <a:extLst>
              <a:ext uri="{FF2B5EF4-FFF2-40B4-BE49-F238E27FC236}">
                <a16:creationId xmlns:a16="http://schemas.microsoft.com/office/drawing/2014/main" id="{51E2CEF2-DECC-4C8F-84C7-ED5AC1B82313}"/>
              </a:ext>
            </a:extLst>
          </p:cNvPr>
          <p:cNvSpPr txBox="1"/>
          <p:nvPr/>
        </p:nvSpPr>
        <p:spPr bwMode="auto">
          <a:xfrm>
            <a:off x="21026438" y="6230509"/>
            <a:ext cx="508000" cy="27146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0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5" name="9 CuadroTexto">
            <a:extLst>
              <a:ext uri="{FF2B5EF4-FFF2-40B4-BE49-F238E27FC236}">
                <a16:creationId xmlns:a16="http://schemas.microsoft.com/office/drawing/2014/main" id="{2B3CBFCD-B557-4580-B8C7-2AE9C6A285B2}"/>
              </a:ext>
            </a:extLst>
          </p:cNvPr>
          <p:cNvSpPr txBox="1"/>
          <p:nvPr/>
        </p:nvSpPr>
        <p:spPr bwMode="auto">
          <a:xfrm>
            <a:off x="20927098" y="7294022"/>
            <a:ext cx="758825" cy="26035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349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6" name="11 CuadroTexto">
            <a:extLst>
              <a:ext uri="{FF2B5EF4-FFF2-40B4-BE49-F238E27FC236}">
                <a16:creationId xmlns:a16="http://schemas.microsoft.com/office/drawing/2014/main" id="{CF6492CA-EA87-4353-9DB1-E2FF67116CD6}"/>
              </a:ext>
            </a:extLst>
          </p:cNvPr>
          <p:cNvSpPr txBox="1"/>
          <p:nvPr/>
        </p:nvSpPr>
        <p:spPr bwMode="auto">
          <a:xfrm>
            <a:off x="20979363" y="8419662"/>
            <a:ext cx="758824" cy="28733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388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8" name="12 CuadroTexto">
            <a:extLst>
              <a:ext uri="{FF2B5EF4-FFF2-40B4-BE49-F238E27FC236}">
                <a16:creationId xmlns:a16="http://schemas.microsoft.com/office/drawing/2014/main" id="{FB23440D-6338-47A1-BD4D-A8E9F344FBA9}"/>
              </a:ext>
            </a:extLst>
          </p:cNvPr>
          <p:cNvSpPr txBox="1"/>
          <p:nvPr/>
        </p:nvSpPr>
        <p:spPr bwMode="auto">
          <a:xfrm>
            <a:off x="20900905" y="9532661"/>
            <a:ext cx="811211" cy="66232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182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9" name="13 CuadroTexto">
            <a:extLst>
              <a:ext uri="{FF2B5EF4-FFF2-40B4-BE49-F238E27FC236}">
                <a16:creationId xmlns:a16="http://schemas.microsoft.com/office/drawing/2014/main" id="{EC6BB693-FF63-4DE5-A77B-DB48DE4A086A}"/>
              </a:ext>
            </a:extLst>
          </p:cNvPr>
          <p:cNvSpPr txBox="1"/>
          <p:nvPr/>
        </p:nvSpPr>
        <p:spPr bwMode="auto">
          <a:xfrm>
            <a:off x="21035842" y="10673795"/>
            <a:ext cx="541337" cy="28733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62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20" name="13 CuadroTexto">
            <a:extLst>
              <a:ext uri="{FF2B5EF4-FFF2-40B4-BE49-F238E27FC236}">
                <a16:creationId xmlns:a16="http://schemas.microsoft.com/office/drawing/2014/main" id="{38590402-5DC6-4D32-8D09-C58786B6C7E5}"/>
              </a:ext>
            </a:extLst>
          </p:cNvPr>
          <p:cNvSpPr txBox="1"/>
          <p:nvPr/>
        </p:nvSpPr>
        <p:spPr bwMode="auto">
          <a:xfrm>
            <a:off x="20979363" y="11994866"/>
            <a:ext cx="758824" cy="28733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394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0B8BFFD1-5462-4482-BEB6-4EC138D8D1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6620668"/>
              </p:ext>
            </p:extLst>
          </p:nvPr>
        </p:nvGraphicFramePr>
        <p:xfrm>
          <a:off x="2812870" y="4035357"/>
          <a:ext cx="18758261" cy="9343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18084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440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17" name="3 Tabla">
            <a:extLst>
              <a:ext uri="{FF2B5EF4-FFF2-40B4-BE49-F238E27FC236}">
                <a16:creationId xmlns:a16="http://schemas.microsoft.com/office/drawing/2014/main" id="{3FB84666-0CAD-4BDB-B115-F2C1D0558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328094"/>
              </p:ext>
            </p:extLst>
          </p:nvPr>
        </p:nvGraphicFramePr>
        <p:xfrm>
          <a:off x="2790093" y="2805391"/>
          <a:ext cx="18803813" cy="10399540"/>
        </p:xfrm>
        <a:graphic>
          <a:graphicData uri="http://schemas.openxmlformats.org/drawingml/2006/table">
            <a:tbl>
              <a:tblPr/>
              <a:tblGrid>
                <a:gridCol w="2014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1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1313">
                  <a:extLst>
                    <a:ext uri="{9D8B030D-6E8A-4147-A177-3AD203B41FA5}">
                      <a16:colId xmlns:a16="http://schemas.microsoft.com/office/drawing/2014/main" val="2015290615"/>
                    </a:ext>
                  </a:extLst>
                </a:gridCol>
                <a:gridCol w="2061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11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232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04835">
                  <a:extLst>
                    <a:ext uri="{9D8B030D-6E8A-4147-A177-3AD203B41FA5}">
                      <a16:colId xmlns:a16="http://schemas.microsoft.com/office/drawing/2014/main" val="665497136"/>
                    </a:ext>
                  </a:extLst>
                </a:gridCol>
                <a:gridCol w="18048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7832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3" marR="9523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gridSpan="8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i="0" u="none" strike="noStrike" kern="1200" cap="none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  <a:sym typeface="Arial"/>
                        </a:rPr>
                        <a:t>Número de atenciones brindadas a mujeres semanalmente en el mes de mayo en Unidades de Atención a Mujeres por tipo de servicio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872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3" marR="9523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Atenciones primer contacto presenciales (UAM)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Atenciones primer contacto a distancia (UAM) 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Seguimientos de Trabajo Social (UAM)</a:t>
                      </a:r>
                      <a:endParaRPr lang="es-MX" sz="2400" b="1" i="0" u="none" strike="noStrike" cap="none" dirty="0">
                        <a:solidFill>
                          <a:schemeClr val="dk1"/>
                        </a:solidFill>
                        <a:effectLst/>
                        <a:latin typeface="Adelle Sans Light" pitchFamily="50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Atenciones seguimiento psicológico (UAM)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Asesorías jurídicas subsecuentes (UAM)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Acompañamientos jurídicos (UAM)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Atenciones de primera vez y subsecuentes a </a:t>
                      </a:r>
                      <a:r>
                        <a:rPr lang="es-MX" sz="2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NNyA</a:t>
                      </a:r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(UAM)</a:t>
                      </a:r>
                    </a:p>
                    <a:p>
                      <a:pPr algn="ctr" fontAlgn="ctr"/>
                      <a:endParaRPr lang="es-MX" sz="2400" b="1" i="0" u="none" strike="noStrike" cap="none" dirty="0">
                        <a:solidFill>
                          <a:schemeClr val="dk1"/>
                        </a:solidFill>
                        <a:effectLst/>
                        <a:latin typeface="Adelle Sans Light" pitchFamily="50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(UAM)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1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2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02 al 08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288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3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09 al 15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363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4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16 al 22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427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5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23 al 29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371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6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30 al 31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alt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Total mensual</a:t>
                      </a:r>
                      <a:endParaRPr kumimoji="0" lang="es-MX" altLang="es-MX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553925"/>
                  </a:ext>
                </a:extLst>
              </a:tr>
            </a:tbl>
          </a:graphicData>
        </a:graphic>
      </p:graphicFrame>
      <p:sp>
        <p:nvSpPr>
          <p:cNvPr id="21" name="Subtítulo 2">
            <a:extLst>
              <a:ext uri="{FF2B5EF4-FFF2-40B4-BE49-F238E27FC236}">
                <a16:creationId xmlns:a16="http://schemas.microsoft.com/office/drawing/2014/main" id="{3017DCA4-DB1F-4640-8116-C3C3815869AA}"/>
              </a:ext>
            </a:extLst>
          </p:cNvPr>
          <p:cNvSpPr txBox="1">
            <a:spLocks/>
          </p:cNvSpPr>
          <p:nvPr/>
        </p:nvSpPr>
        <p:spPr>
          <a:xfrm>
            <a:off x="3343280" y="585530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22" name="Google Shape;126;p3">
            <a:extLst>
              <a:ext uri="{FF2B5EF4-FFF2-40B4-BE49-F238E27FC236}">
                <a16:creationId xmlns:a16="http://schemas.microsoft.com/office/drawing/2014/main" id="{B2BB029F-6AEB-4B9C-AFD6-592ED7B0D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123" y="1403093"/>
            <a:ext cx="503476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1,555</a:t>
            </a:r>
          </a:p>
        </p:txBody>
      </p:sp>
    </p:spTree>
    <p:extLst>
      <p:ext uri="{BB962C8B-B14F-4D97-AF65-F5344CB8AC3E}">
        <p14:creationId xmlns:p14="http://schemas.microsoft.com/office/powerpoint/2010/main" val="1558402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969258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semanalmente en el mes de mayo a mujeres en Unidades de Atención a Mujeres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33376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1,555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B204859D-3751-408D-9765-46A81850E6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8698788"/>
              </p:ext>
            </p:extLst>
          </p:nvPr>
        </p:nvGraphicFramePr>
        <p:xfrm>
          <a:off x="1595030" y="3905680"/>
          <a:ext cx="21193941" cy="901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21283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diariamente a mujeres en el mes de mayo en Unidades de Atención a Mujeres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0480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1,555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7F65EBA-862B-45B4-A337-91164619B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770436"/>
              </p:ext>
            </p:extLst>
          </p:nvPr>
        </p:nvGraphicFramePr>
        <p:xfrm>
          <a:off x="836123" y="3891562"/>
          <a:ext cx="22711754" cy="8671533"/>
        </p:xfrm>
        <a:graphic>
          <a:graphicData uri="http://schemas.openxmlformats.org/drawingml/2006/table">
            <a:tbl>
              <a:tblPr/>
              <a:tblGrid>
                <a:gridCol w="3720369">
                  <a:extLst>
                    <a:ext uri="{9D8B030D-6E8A-4147-A177-3AD203B41FA5}">
                      <a16:colId xmlns:a16="http://schemas.microsoft.com/office/drawing/2014/main" val="1059014407"/>
                    </a:ext>
                  </a:extLst>
                </a:gridCol>
                <a:gridCol w="1673330">
                  <a:extLst>
                    <a:ext uri="{9D8B030D-6E8A-4147-A177-3AD203B41FA5}">
                      <a16:colId xmlns:a16="http://schemas.microsoft.com/office/drawing/2014/main" val="520011873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1445778159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1284295091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2022873027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3330786818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2719386058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727623445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2891096901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1203689120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4000094464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650725983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2910602293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74883638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3794299874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3070670459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1531645881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6113613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2153837569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78016812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1853854900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1439675792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2888866106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3827301166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1665018154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2993180812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1995754970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831101729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3810726390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4005533789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3779426947"/>
                    </a:ext>
                  </a:extLst>
                </a:gridCol>
                <a:gridCol w="1159226">
                  <a:extLst>
                    <a:ext uri="{9D8B030D-6E8A-4147-A177-3AD203B41FA5}">
                      <a16:colId xmlns:a16="http://schemas.microsoft.com/office/drawing/2014/main" val="1954398215"/>
                    </a:ext>
                  </a:extLst>
                </a:gridCol>
              </a:tblGrid>
              <a:tr h="1442438">
                <a:tc>
                  <a:txBody>
                    <a:bodyPr/>
                    <a:lstStyle/>
                    <a:p>
                      <a:pPr algn="l" fontAlgn="b"/>
                      <a:r>
                        <a:rPr lang="es-MX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1</a:t>
                      </a:r>
                      <a:b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2</a:t>
                      </a:r>
                      <a:b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02 al 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3</a:t>
                      </a:r>
                      <a:b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09 al 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4</a:t>
                      </a:r>
                      <a:b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 al 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5</a:t>
                      </a:r>
                      <a:b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 al 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6</a:t>
                      </a:r>
                      <a:b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30 al 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3221"/>
                  </a:ext>
                </a:extLst>
              </a:tr>
              <a:tr h="445490">
                <a:tc>
                  <a:txBody>
                    <a:bodyPr/>
                    <a:lstStyle/>
                    <a:p>
                      <a:pPr algn="l" fontAlgn="b"/>
                      <a:r>
                        <a:rPr lang="es-MX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407660"/>
                  </a:ext>
                </a:extLst>
              </a:tr>
              <a:tr h="1084161">
                <a:tc>
                  <a:txBody>
                    <a:bodyPr/>
                    <a:lstStyle/>
                    <a:p>
                      <a:pPr algn="l" fontAlgn="ctr"/>
                      <a:r>
                        <a:rPr lang="es-MX" sz="22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primer contacto presenciales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8F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9A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2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2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9A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2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371000"/>
                  </a:ext>
                </a:extLst>
              </a:tr>
              <a:tr h="1084161">
                <a:tc>
                  <a:txBody>
                    <a:bodyPr/>
                    <a:lstStyle/>
                    <a:p>
                      <a:pPr algn="l" fontAlgn="ctr"/>
                      <a:r>
                        <a:rPr lang="es-MX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primer contacto a distancia 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883387"/>
                  </a:ext>
                </a:extLst>
              </a:tr>
              <a:tr h="846432">
                <a:tc>
                  <a:txBody>
                    <a:bodyPr/>
                    <a:lstStyle/>
                    <a:p>
                      <a:pPr algn="l" fontAlgn="ctr"/>
                      <a:r>
                        <a:rPr lang="es-ES" sz="22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Seguimientos de Trabajo Social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9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8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4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8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2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75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75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75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7D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79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8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62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9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8F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6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8F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8F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E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795721"/>
                  </a:ext>
                </a:extLst>
              </a:tr>
              <a:tr h="846432">
                <a:tc>
                  <a:txBody>
                    <a:bodyPr/>
                    <a:lstStyle/>
                    <a:p>
                      <a:pPr algn="l" fontAlgn="ctr"/>
                      <a:r>
                        <a:rPr lang="es-MX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seguimiento psicológico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8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71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7D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7D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7D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9A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7D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71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8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8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71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E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79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71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71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71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7D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9A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265987"/>
                  </a:ext>
                </a:extLst>
              </a:tr>
              <a:tr h="846432">
                <a:tc>
                  <a:txBody>
                    <a:bodyPr/>
                    <a:lstStyle/>
                    <a:p>
                      <a:pPr algn="l" fontAlgn="ctr"/>
                      <a:r>
                        <a:rPr lang="es-MX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Asesorías jurídicas subsecuentes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9A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8F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2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9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9A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2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2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524796"/>
                  </a:ext>
                </a:extLst>
              </a:tr>
              <a:tr h="806338">
                <a:tc>
                  <a:txBody>
                    <a:bodyPr/>
                    <a:lstStyle/>
                    <a:p>
                      <a:pPr algn="l" fontAlgn="ctr"/>
                      <a:r>
                        <a:rPr lang="es-MX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Acompañamientos jurídicos 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9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9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1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9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9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9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9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604143"/>
                  </a:ext>
                </a:extLst>
              </a:tr>
              <a:tr h="12696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de primera vez y subsecuentes a </a:t>
                      </a:r>
                      <a:r>
                        <a:rPr lang="es-ES" sz="2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NNyA</a:t>
                      </a:r>
                      <a:r>
                        <a:rPr lang="es-E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C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C7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2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7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 cap="non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  <a:ea typeface="+mn-ea"/>
                          <a:cs typeface="+mn-cs"/>
                          <a:sym typeface="Arial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3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1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62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7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7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94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7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83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73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B8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83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C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27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63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3191056" y="1223109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1ero al 31 de mayo de 2022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6,943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1,174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201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1,555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3,798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215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3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88124" y="10358564"/>
            <a:ext cx="21974176" cy="3115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1 Reporte elaborado mensualmente. Para el mes de mayo se consideran 31 días y las semanas toman en cuenta 7 días (lunes a domingo). Sin embargo, las estadísticas presentadas por área de atención, a excepción de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Telmujer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, se calculan considerando 5 días debido a que las atenciones brindadas en fin de semana se consideran datos atípicos. Para el cálculo de promedios diarios: se redondea a partir de la centésima 56 al entero superior y por debajo de esta, al entero inferior.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diariamente en Unidades de Atención a Mujeres y atenciones de primera vez y subsecuentes a </a:t>
            </a:r>
            <a:r>
              <a:rPr lang="es-MX" altLang="es-MX" sz="4000" b="1" dirty="0" err="1">
                <a:solidFill>
                  <a:srgbClr val="5B4F63"/>
                </a:solidFill>
                <a:latin typeface="Adelle Sans" panose="02000503000000020004" pitchFamily="50" charset="0"/>
              </a:rPr>
              <a:t>NNyA</a:t>
            </a: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 en Unidades de Atención a Mujeres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33376"/>
            <a:ext cx="7420708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mujeres: 1,161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NNyA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: 394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FABA2D0B-E232-41AA-A3F5-ECB30FEB61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547917"/>
              </p:ext>
            </p:extLst>
          </p:nvPr>
        </p:nvGraphicFramePr>
        <p:xfrm>
          <a:off x="1587091" y="4458940"/>
          <a:ext cx="21209819" cy="8014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93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8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8042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8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00090" y="448163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709</a:t>
            </a: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6585" y="8683009"/>
            <a:ext cx="247374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3,089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0" y="1545968"/>
            <a:ext cx="501145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3,798</a:t>
            </a:r>
          </a:p>
        </p:txBody>
      </p:sp>
      <p:sp>
        <p:nvSpPr>
          <p:cNvPr id="19" name="1 CuadroTexto">
            <a:extLst>
              <a:ext uri="{FF2B5EF4-FFF2-40B4-BE49-F238E27FC236}">
                <a16:creationId xmlns:a16="http://schemas.microsoft.com/office/drawing/2014/main" id="{EDF3304C-0EAD-4DF1-89A7-E7F352919511}"/>
              </a:ext>
            </a:extLst>
          </p:cNvPr>
          <p:cNvSpPr txBox="1"/>
          <p:nvPr/>
        </p:nvSpPr>
        <p:spPr>
          <a:xfrm>
            <a:off x="2125997" y="11603319"/>
            <a:ext cx="20358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*Incidentes relacionados con violencia contra las mujeres por parte de terceras personas que presencian  eventos de violencia y por víctimas directas o indirectas que no desean recibir asesoría, a los cuales se les da seguimiento en colaboración con corporaciones de emergencia (policía, ambulancia, protección civil, bomberos, unidades  especializadas) para la debida atención de las mujeres y niñas en situación de violencia.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Se da seguimiento a los folios desde la solicitud de los servicios de emergencia hasta la culminación de la atención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Proporción de servicios brindados a través de la línea </a:t>
            </a:r>
            <a:r>
              <a:rPr lang="es-MX" altLang="es-MX" sz="4000" b="1" dirty="0" err="1">
                <a:solidFill>
                  <a:srgbClr val="5B4F63"/>
                </a:solidFill>
                <a:latin typeface="Adelle Sans" panose="02000503000000020004" pitchFamily="50" charset="0"/>
              </a:rPr>
              <a:t>Telmujer</a:t>
            </a: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 en el mes de mayo según tipo de servicio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33376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3,798</a:t>
            </a:r>
          </a:p>
        </p:txBody>
      </p:sp>
      <p:sp>
        <p:nvSpPr>
          <p:cNvPr id="21" name="6 CuadroTexto">
            <a:extLst>
              <a:ext uri="{FF2B5EF4-FFF2-40B4-BE49-F238E27FC236}">
                <a16:creationId xmlns:a16="http://schemas.microsoft.com/office/drawing/2014/main" id="{5553472E-4ECC-4140-98CD-8DA99377CB57}"/>
              </a:ext>
            </a:extLst>
          </p:cNvPr>
          <p:cNvSpPr txBox="1"/>
          <p:nvPr/>
        </p:nvSpPr>
        <p:spPr bwMode="auto">
          <a:xfrm>
            <a:off x="21008121" y="6640002"/>
            <a:ext cx="956896" cy="4701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709</a:t>
            </a:r>
            <a:endParaRPr lang="es-MX" sz="28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22" name="8 CuadroTexto">
            <a:extLst>
              <a:ext uri="{FF2B5EF4-FFF2-40B4-BE49-F238E27FC236}">
                <a16:creationId xmlns:a16="http://schemas.microsoft.com/office/drawing/2014/main" id="{B1DABA22-E1DE-43AA-8C3C-1C6CA1D985B3}"/>
              </a:ext>
            </a:extLst>
          </p:cNvPr>
          <p:cNvSpPr txBox="1"/>
          <p:nvPr/>
        </p:nvSpPr>
        <p:spPr bwMode="auto">
          <a:xfrm>
            <a:off x="20801990" y="8063767"/>
            <a:ext cx="1369159" cy="4701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3,089</a:t>
            </a:r>
            <a:endParaRPr lang="es-MX" sz="28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7EAFC337-CABC-4B56-A414-C46F38F215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0062459"/>
              </p:ext>
            </p:extLst>
          </p:nvPr>
        </p:nvGraphicFramePr>
        <p:xfrm>
          <a:off x="3440723" y="3718111"/>
          <a:ext cx="17502554" cy="8998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3019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440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56722FB9-A184-4C8E-8D41-275FBE839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485281"/>
              </p:ext>
            </p:extLst>
          </p:nvPr>
        </p:nvGraphicFramePr>
        <p:xfrm>
          <a:off x="2942492" y="3062566"/>
          <a:ext cx="18499016" cy="9657008"/>
        </p:xfrm>
        <a:graphic>
          <a:graphicData uri="http://schemas.openxmlformats.org/drawingml/2006/table">
            <a:tbl>
              <a:tblPr/>
              <a:tblGrid>
                <a:gridCol w="2983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1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1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1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711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3600" b="1" i="0" u="none" strike="noStrike" kern="1200" cap="none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  <a:sym typeface="Arial"/>
                        </a:rPr>
                        <a:t>Número de servicios brindados semanalmente en el mes de mayo a través de la línea telefónica </a:t>
                      </a:r>
                      <a:r>
                        <a:rPr lang="es-ES" sz="3600" b="1" i="0" u="none" strike="noStrike" kern="1200" cap="none" dirty="0" err="1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  <a:sym typeface="Arial"/>
                        </a:rPr>
                        <a:t>Telmujer</a:t>
                      </a:r>
                      <a:r>
                        <a:rPr lang="es-ES" sz="3600" b="1" i="0" u="none" strike="noStrike" kern="1200" cap="none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  <a:sym typeface="Arial"/>
                        </a:rPr>
                        <a:t> según tipo de servicio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21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de asesorías </a:t>
                      </a:r>
                      <a:r>
                        <a:rPr lang="es-ES" sz="2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Telmujer</a:t>
                      </a:r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Total de  incidentes de conocimiento </a:t>
                      </a:r>
                      <a:r>
                        <a:rPr lang="es-ES" sz="2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Telmujer</a:t>
                      </a:r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</a:t>
                      </a:r>
                      <a:r>
                        <a:rPr lang="es-ES" sz="2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Telmujer</a:t>
                      </a:r>
                      <a:endParaRPr lang="es-ES" sz="2400" b="1" i="0" u="none" strike="noStrike" cap="none" dirty="0">
                        <a:solidFill>
                          <a:schemeClr val="dk1"/>
                        </a:solidFill>
                        <a:effectLst/>
                        <a:latin typeface="Adelle Sans Light" pitchFamily="50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5295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1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164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5295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2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02 al 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717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875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5295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3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09 al 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735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869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5295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4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16 al 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5295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5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23 al 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172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669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841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8601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6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30 al 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186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246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586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alt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Total mensual</a:t>
                      </a:r>
                      <a:endParaRPr kumimoji="0" lang="es-MX" altLang="es-MX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709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3089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3798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63336"/>
                  </a:ext>
                </a:extLst>
              </a:tr>
            </a:tbl>
          </a:graphicData>
        </a:graphic>
      </p:graphicFrame>
      <p:sp>
        <p:nvSpPr>
          <p:cNvPr id="11" name="Subtítulo 2">
            <a:extLst>
              <a:ext uri="{FF2B5EF4-FFF2-40B4-BE49-F238E27FC236}">
                <a16:creationId xmlns:a16="http://schemas.microsoft.com/office/drawing/2014/main" id="{BEC973ED-9EF8-40A8-9911-E47867DA9C9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1CB3699A-7F46-45EB-B7BD-EDAFA184F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123" y="1545968"/>
            <a:ext cx="503476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3,798</a:t>
            </a:r>
          </a:p>
        </p:txBody>
      </p:sp>
    </p:spTree>
    <p:extLst>
      <p:ext uri="{BB962C8B-B14F-4D97-AF65-F5344CB8AC3E}">
        <p14:creationId xmlns:p14="http://schemas.microsoft.com/office/powerpoint/2010/main" val="1395478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2EAAD076-AD80-416B-8A7D-CCD9EB21F471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Línea Telefónica </a:t>
            </a:r>
            <a:r>
              <a:rPr lang="es-MX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3D251BA-A11E-4617-A294-0471DAFD4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6637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Servicios brindados semanalmente en el mes de mayo a través de la línea telefónica </a:t>
            </a:r>
            <a:r>
              <a:rPr lang="es-MX" altLang="es-MX" sz="4000" b="1" dirty="0" err="1">
                <a:solidFill>
                  <a:srgbClr val="5B4F63"/>
                </a:solidFill>
                <a:latin typeface="Adelle Sans" panose="02000503000000020004" pitchFamily="50" charset="0"/>
              </a:rPr>
              <a:t>Telmujer</a:t>
            </a:r>
            <a:endParaRPr lang="es-MX" altLang="es-MX" sz="4000" b="1" dirty="0">
              <a:solidFill>
                <a:srgbClr val="5B4F63"/>
              </a:solidFill>
              <a:latin typeface="Adelle Sans" panose="02000503000000020004" pitchFamily="50" charset="0"/>
            </a:endParaRPr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12297445-EF40-4AFA-B960-EBD554631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961926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3,798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7F41E07-7A81-46AF-84C2-A44F34266E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8595859"/>
              </p:ext>
            </p:extLst>
          </p:nvPr>
        </p:nvGraphicFramePr>
        <p:xfrm>
          <a:off x="1600200" y="4407427"/>
          <a:ext cx="21183600" cy="8183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Línea Telefónica </a:t>
            </a:r>
            <a:r>
              <a:rPr lang="es-MX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Servicios brindados diariamente a través de la línea telefónica </a:t>
            </a:r>
            <a:r>
              <a:rPr lang="es-MX" altLang="es-MX" sz="4000" b="1" dirty="0" err="1">
                <a:solidFill>
                  <a:srgbClr val="5B4F63"/>
                </a:solidFill>
                <a:latin typeface="Adelle Sans" panose="02000503000000020004" pitchFamily="50" charset="0"/>
              </a:rPr>
              <a:t>Telmujer</a:t>
            </a: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 en el mes de mayo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6195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3,798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C3B132E-299F-49FC-BA76-6BC1B1D6E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878884"/>
              </p:ext>
            </p:extLst>
          </p:nvPr>
        </p:nvGraphicFramePr>
        <p:xfrm>
          <a:off x="351697" y="5325558"/>
          <a:ext cx="23680606" cy="5228491"/>
        </p:xfrm>
        <a:graphic>
          <a:graphicData uri="http://schemas.openxmlformats.org/drawingml/2006/table">
            <a:tbl>
              <a:tblPr/>
              <a:tblGrid>
                <a:gridCol w="3633261">
                  <a:extLst>
                    <a:ext uri="{9D8B030D-6E8A-4147-A177-3AD203B41FA5}">
                      <a16:colId xmlns:a16="http://schemas.microsoft.com/office/drawing/2014/main" val="1299853688"/>
                    </a:ext>
                  </a:extLst>
                </a:gridCol>
                <a:gridCol w="1948799">
                  <a:extLst>
                    <a:ext uri="{9D8B030D-6E8A-4147-A177-3AD203B41FA5}">
                      <a16:colId xmlns:a16="http://schemas.microsoft.com/office/drawing/2014/main" val="3868558126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3027664751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306655500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571206829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3909112837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2839797129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952681375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1184506702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113370268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1818528129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629800032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2653153714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4099764731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3937529575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3767897592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1355075896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2255257255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1961015022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2210184571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693702683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4048718936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648481474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29436527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821295679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91472145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475218192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1367282006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3577802005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700946935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1446251301"/>
                    </a:ext>
                  </a:extLst>
                </a:gridCol>
                <a:gridCol w="1375464">
                  <a:extLst>
                    <a:ext uri="{9D8B030D-6E8A-4147-A177-3AD203B41FA5}">
                      <a16:colId xmlns:a16="http://schemas.microsoft.com/office/drawing/2014/main" val="1280306069"/>
                    </a:ext>
                  </a:extLst>
                </a:gridCol>
              </a:tblGrid>
              <a:tr h="1641239"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1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2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02 al 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3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09 al 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4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 al 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5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 al 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6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30 al 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86787"/>
                  </a:ext>
                </a:extLst>
              </a:tr>
              <a:tr h="825522"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9413436"/>
                  </a:ext>
                </a:extLst>
              </a:tr>
              <a:tr h="1216476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Asesorías </a:t>
                      </a:r>
                      <a:r>
                        <a:rPr lang="es-MX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Telmujer</a:t>
                      </a:r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CC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4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4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9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8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CC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8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7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B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7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CE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C9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1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4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1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8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4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CE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CE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C9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589863"/>
                  </a:ext>
                </a:extLst>
              </a:tr>
              <a:tr h="1545254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Incidentes de conocimiento </a:t>
                      </a:r>
                      <a:r>
                        <a:rPr lang="es-MX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Telmujer</a:t>
                      </a:r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7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B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9A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899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62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8C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93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1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91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6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73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0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8D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95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C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AB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8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73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8F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128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820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Línea Telefónica </a:t>
            </a:r>
            <a:r>
              <a:rPr lang="es-MX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7780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Servicios brindados diariamente a través de la línea telefónica </a:t>
            </a:r>
            <a:r>
              <a:rPr lang="es-MX" altLang="es-MX" sz="4000" b="1" dirty="0" err="1">
                <a:solidFill>
                  <a:srgbClr val="5B4F63"/>
                </a:solidFill>
                <a:latin typeface="Adelle Sans" panose="02000503000000020004" pitchFamily="50" charset="0"/>
              </a:rPr>
              <a:t>Telmujer</a:t>
            </a: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 en el mes de mayo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933351"/>
            <a:ext cx="7420708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3,798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0688BBAF-A51E-4EEE-8AF2-CFC4628B62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0474202"/>
              </p:ext>
            </p:extLst>
          </p:nvPr>
        </p:nvGraphicFramePr>
        <p:xfrm>
          <a:off x="1934308" y="4009292"/>
          <a:ext cx="20515385" cy="8557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58459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Línea Telefónica </a:t>
            </a:r>
            <a:r>
              <a:rPr lang="es-MX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520834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Servicios brindados a través de </a:t>
            </a:r>
            <a:r>
              <a:rPr lang="es-MX" altLang="es-MX" sz="4000" b="1" dirty="0" err="1">
                <a:solidFill>
                  <a:srgbClr val="5B4F63"/>
                </a:solidFill>
                <a:latin typeface="Adelle Sans" panose="02000503000000020004" pitchFamily="50" charset="0"/>
              </a:rPr>
              <a:t>Telmujer</a:t>
            </a: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 en el mes de mayo por día de la semana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561876"/>
            <a:ext cx="7420708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3,798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47FFD4F5-31A0-40CB-BD04-A8778D12D6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9036722"/>
              </p:ext>
            </p:extLst>
          </p:nvPr>
        </p:nvGraphicFramePr>
        <p:xfrm>
          <a:off x="2057400" y="3887439"/>
          <a:ext cx="20269200" cy="8307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0009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848716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94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282688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356568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121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215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987145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Google Shape;126;p3">
            <a:extLst>
              <a:ext uri="{FF2B5EF4-FFF2-40B4-BE49-F238E27FC236}">
                <a16:creationId xmlns:a16="http://schemas.microsoft.com/office/drawing/2014/main" id="{764333EB-D8C8-4796-9B16-467872821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123" y="1545968"/>
            <a:ext cx="503476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215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36B105-82C1-46F7-8D28-92BC693F7990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B4C1FD7E-2CE6-4BCF-A320-2082204A5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774546"/>
              </p:ext>
            </p:extLst>
          </p:nvPr>
        </p:nvGraphicFramePr>
        <p:xfrm>
          <a:off x="1453663" y="2598860"/>
          <a:ext cx="21031330" cy="10778368"/>
        </p:xfrm>
        <a:graphic>
          <a:graphicData uri="http://schemas.openxmlformats.org/drawingml/2006/table">
            <a:tbl>
              <a:tblPr/>
              <a:tblGrid>
                <a:gridCol w="3026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1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1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1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585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19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3600" b="1" i="0" u="none" strike="noStrike" kern="1200" cap="none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  <a:sym typeface="Arial"/>
                        </a:rPr>
                        <a:t>Número de ingresos y atenciones brindadas semanalmente en el Refugio según tipo de servicio</a:t>
                      </a: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265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19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de atenciones psicológicas y jurídicas en Refugio </a:t>
                      </a: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alt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de atenciones psicológicas a niñas, niños y adolescentes en Refugio </a:t>
                      </a:r>
                    </a:p>
                    <a:p>
                      <a:pPr algn="ctr" fontAlgn="ctr"/>
                      <a:endParaRPr lang="es-ES" sz="2400" b="1" i="0" u="none" strike="noStrike" cap="none" dirty="0">
                        <a:solidFill>
                          <a:schemeClr val="dk1"/>
                        </a:solidFill>
                        <a:effectLst/>
                        <a:latin typeface="Adelle Sans Light" pitchFamily="50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Total de ingresos al Refugio </a:t>
                      </a: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1997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1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1997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2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02 al 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1997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3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09 al 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1997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4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16 al 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01997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5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23 al 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749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6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30 al 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749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alt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Total mensual</a:t>
                      </a:r>
                      <a:endParaRPr kumimoji="0" lang="es-MX" altLang="es-MX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+mn-ea"/>
                          <a:cs typeface="+mn-cs"/>
                          <a:sym typeface="Arial"/>
                        </a:rPr>
                        <a:t>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+mn-ea"/>
                          <a:cs typeface="+mn-cs"/>
                          <a:sym typeface="Arial"/>
                        </a:rPr>
                        <a:t>121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+mn-ea"/>
                          <a:cs typeface="+mn-cs"/>
                          <a:sym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744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93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1,174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104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15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397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138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179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9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0499" y="1149678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332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2EAAD076-AD80-416B-8A7D-CCD9EB21F471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3D251BA-A11E-4617-A294-0471DAFD4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5494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Ingresos y atenciones brindadas semanalmente en el Refugio</a:t>
            </a:r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12297445-EF40-4AFA-B960-EBD554631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511274"/>
            <a:ext cx="5153025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215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otal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 de ingresos: 3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FBF24F49-2705-4791-91F7-3EBA601C49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1418091"/>
              </p:ext>
            </p:extLst>
          </p:nvPr>
        </p:nvGraphicFramePr>
        <p:xfrm>
          <a:off x="1915337" y="4103077"/>
          <a:ext cx="20553326" cy="8370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3206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749434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Ingresos y atenciones brindadas diariamente en el Refugio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800DC58-9D2B-4EB9-B180-68D5E7E6D78A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10" name="Google Shape;126;p3">
            <a:extLst>
              <a:ext uri="{FF2B5EF4-FFF2-40B4-BE49-F238E27FC236}">
                <a16:creationId xmlns:a16="http://schemas.microsoft.com/office/drawing/2014/main" id="{F5633D65-B6C4-45FE-B6F2-ED24F988D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11299"/>
            <a:ext cx="5153025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215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otal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 de ingresos: 3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F3A471D8-CABD-478C-9668-D5971A268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27411"/>
              </p:ext>
            </p:extLst>
          </p:nvPr>
        </p:nvGraphicFramePr>
        <p:xfrm>
          <a:off x="949569" y="4750342"/>
          <a:ext cx="22484861" cy="6556047"/>
        </p:xfrm>
        <a:graphic>
          <a:graphicData uri="http://schemas.openxmlformats.org/drawingml/2006/table">
            <a:tbl>
              <a:tblPr/>
              <a:tblGrid>
                <a:gridCol w="3681046">
                  <a:extLst>
                    <a:ext uri="{9D8B030D-6E8A-4147-A177-3AD203B41FA5}">
                      <a16:colId xmlns:a16="http://schemas.microsoft.com/office/drawing/2014/main" val="3668536223"/>
                    </a:ext>
                  </a:extLst>
                </a:gridCol>
                <a:gridCol w="1684057">
                  <a:extLst>
                    <a:ext uri="{9D8B030D-6E8A-4147-A177-3AD203B41FA5}">
                      <a16:colId xmlns:a16="http://schemas.microsoft.com/office/drawing/2014/main" val="2563745153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3765561493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3775191558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2986239796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2679603382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904391983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4044344370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2173551153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2153632230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264054113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3101806009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732235153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1468928378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3863787570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1495001000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3623085059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3398253688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3249357614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2222237958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3582538397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666846177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3001489940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316201694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731497293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2021423805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152144357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4289384422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4258864685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177106759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3078407429"/>
                    </a:ext>
                  </a:extLst>
                </a:gridCol>
                <a:gridCol w="1046595">
                  <a:extLst>
                    <a:ext uri="{9D8B030D-6E8A-4147-A177-3AD203B41FA5}">
                      <a16:colId xmlns:a16="http://schemas.microsoft.com/office/drawing/2014/main" val="469376931"/>
                    </a:ext>
                  </a:extLst>
                </a:gridCol>
              </a:tblGrid>
              <a:tr h="1413551"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1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2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02 al 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3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09 al 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4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 al 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5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 al 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6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30 al 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243619"/>
                  </a:ext>
                </a:extLst>
              </a:tr>
              <a:tr h="623258"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102183"/>
                  </a:ext>
                </a:extLst>
              </a:tr>
              <a:tr h="1433222">
                <a:tc>
                  <a:txBody>
                    <a:bodyPr/>
                    <a:lstStyle/>
                    <a:p>
                      <a:pPr algn="l" fontAlgn="ctr"/>
                      <a:r>
                        <a:rPr lang="es-E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psicológicas y jurídicas Refugio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E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70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5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99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5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0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5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5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0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7E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99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E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99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967102"/>
                  </a:ext>
                </a:extLst>
              </a:tr>
              <a:tr h="1776286">
                <a:tc>
                  <a:txBody>
                    <a:bodyPr/>
                    <a:lstStyle/>
                    <a:p>
                      <a:pPr algn="l" fontAlgn="ctr"/>
                      <a:r>
                        <a:rPr lang="es-E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Atención psicológica de primera vez y subsecuente a </a:t>
                      </a:r>
                      <a:r>
                        <a:rPr lang="es-E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NNyA</a:t>
                      </a:r>
                      <a:r>
                        <a:rPr lang="es-E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 en Refugio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62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6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62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70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9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5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9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9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7E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99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9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99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7E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9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444845"/>
                  </a:ext>
                </a:extLst>
              </a:tr>
              <a:tr h="1309730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Ingresos al Refugio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E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354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639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4351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Ingresos y atenciones brindadas diariamente en el Refugio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5442DB6E-669F-4366-80FF-2513AC016183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11" name="Google Shape;126;p3">
            <a:extLst>
              <a:ext uri="{FF2B5EF4-FFF2-40B4-BE49-F238E27FC236}">
                <a16:creationId xmlns:a16="http://schemas.microsoft.com/office/drawing/2014/main" id="{5CEFBE8F-C43C-46C8-A6FB-11A48C6BB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425549"/>
            <a:ext cx="5153025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215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otal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 de ingresos: 3</a:t>
            </a: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0313DCDC-DF99-44E7-895D-ED0C106F47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8020455"/>
              </p:ext>
            </p:extLst>
          </p:nvPr>
        </p:nvGraphicFramePr>
        <p:xfrm>
          <a:off x="2022231" y="4009292"/>
          <a:ext cx="20339539" cy="8651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21894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520834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Ingresos y atenciones brindadas en Refugio en el mes de mayo por día de la semana 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3977C068-BCA8-40AB-812A-22393E881A7D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10" name="Google Shape;126;p3">
            <a:extLst>
              <a:ext uri="{FF2B5EF4-FFF2-40B4-BE49-F238E27FC236}">
                <a16:creationId xmlns:a16="http://schemas.microsoft.com/office/drawing/2014/main" id="{F3CA64DE-88D0-4F85-968D-E1665C4B1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482699"/>
            <a:ext cx="5153025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215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otal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 de ingresos: 3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D0F3CB74-8AA2-4DD6-95A1-D386FA7509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7260806"/>
              </p:ext>
            </p:extLst>
          </p:nvPr>
        </p:nvGraphicFramePr>
        <p:xfrm>
          <a:off x="1828800" y="4056185"/>
          <a:ext cx="20726400" cy="8138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85548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EF24CB7-8A03-48FC-8C7A-3DD596DB5615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en el mes de mayo a mujeres, niñas, niños y adolescentes por área de atención </a:t>
            </a: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682F1DD1-F4FE-4CF4-AD07-96D3505D59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8628771"/>
              </p:ext>
            </p:extLst>
          </p:nvPr>
        </p:nvGraphicFramePr>
        <p:xfrm>
          <a:off x="2257797" y="2663516"/>
          <a:ext cx="19868406" cy="9833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33692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666764"/>
              </p:ext>
            </p:extLst>
          </p:nvPr>
        </p:nvGraphicFramePr>
        <p:xfrm>
          <a:off x="1828799" y="2937165"/>
          <a:ext cx="20420219" cy="8451848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Mayo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1,174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036333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Mayo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201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22774"/>
              </p:ext>
            </p:extLst>
          </p:nvPr>
        </p:nvGraphicFramePr>
        <p:xfrm>
          <a:off x="1617785" y="2879260"/>
          <a:ext cx="21148430" cy="897987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Mayo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06092" y="1545968"/>
            <a:ext cx="545679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1,555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362284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Mayo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100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171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3,798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4000624" y="12394009"/>
            <a:ext cx="1725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485996"/>
              </p:ext>
            </p:extLst>
          </p:nvPr>
        </p:nvGraphicFramePr>
        <p:xfrm>
          <a:off x="3705224" y="3174433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Mayo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215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3705224" y="12591271"/>
            <a:ext cx="1697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Proporción de atenciones brindadas a mujeres en el mes de mayo en Centro Integral según tipo de atención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33340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1,174</a:t>
            </a:r>
          </a:p>
        </p:txBody>
      </p:sp>
      <p:sp>
        <p:nvSpPr>
          <p:cNvPr id="10" name="6 CuadroTexto">
            <a:extLst>
              <a:ext uri="{FF2B5EF4-FFF2-40B4-BE49-F238E27FC236}">
                <a16:creationId xmlns:a16="http://schemas.microsoft.com/office/drawing/2014/main" id="{767B9DD6-9FCF-4D00-8A42-97A5CD593D1C}"/>
              </a:ext>
            </a:extLst>
          </p:cNvPr>
          <p:cNvSpPr txBox="1"/>
          <p:nvPr/>
        </p:nvSpPr>
        <p:spPr bwMode="auto">
          <a:xfrm>
            <a:off x="20446411" y="5743919"/>
            <a:ext cx="758825" cy="47016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104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1" name="8 CuadroTexto">
            <a:extLst>
              <a:ext uri="{FF2B5EF4-FFF2-40B4-BE49-F238E27FC236}">
                <a16:creationId xmlns:a16="http://schemas.microsoft.com/office/drawing/2014/main" id="{3649E68E-4EEA-4B3C-9560-5399D92B2407}"/>
              </a:ext>
            </a:extLst>
          </p:cNvPr>
          <p:cNvSpPr txBox="1"/>
          <p:nvPr/>
        </p:nvSpPr>
        <p:spPr bwMode="auto">
          <a:xfrm>
            <a:off x="20595269" y="6485548"/>
            <a:ext cx="508000" cy="27146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15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2" name="9 CuadroTexto">
            <a:extLst>
              <a:ext uri="{FF2B5EF4-FFF2-40B4-BE49-F238E27FC236}">
                <a16:creationId xmlns:a16="http://schemas.microsoft.com/office/drawing/2014/main" id="{4091FAF0-D2B3-47D2-BF92-8D44906180AC}"/>
              </a:ext>
            </a:extLst>
          </p:cNvPr>
          <p:cNvSpPr txBox="1"/>
          <p:nvPr/>
        </p:nvSpPr>
        <p:spPr bwMode="auto">
          <a:xfrm>
            <a:off x="20446411" y="7304698"/>
            <a:ext cx="758825" cy="26035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397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3" name="11 CuadroTexto">
            <a:extLst>
              <a:ext uri="{FF2B5EF4-FFF2-40B4-BE49-F238E27FC236}">
                <a16:creationId xmlns:a16="http://schemas.microsoft.com/office/drawing/2014/main" id="{55FB14FB-99F4-43AE-913B-68E40259728F}"/>
              </a:ext>
            </a:extLst>
          </p:cNvPr>
          <p:cNvSpPr txBox="1"/>
          <p:nvPr/>
        </p:nvSpPr>
        <p:spPr bwMode="auto">
          <a:xfrm>
            <a:off x="20446411" y="8101622"/>
            <a:ext cx="758824" cy="28733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1</a:t>
            </a:r>
            <a:r>
              <a:rPr lang="es-MX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38</a:t>
            </a:r>
          </a:p>
        </p:txBody>
      </p:sp>
      <p:sp>
        <p:nvSpPr>
          <p:cNvPr id="14" name="12 CuadroTexto">
            <a:extLst>
              <a:ext uri="{FF2B5EF4-FFF2-40B4-BE49-F238E27FC236}">
                <a16:creationId xmlns:a16="http://schemas.microsoft.com/office/drawing/2014/main" id="{59415EEA-14FB-4DA9-BE24-AE2DE33EF81E}"/>
              </a:ext>
            </a:extLst>
          </p:cNvPr>
          <p:cNvSpPr txBox="1"/>
          <p:nvPr/>
        </p:nvSpPr>
        <p:spPr bwMode="auto">
          <a:xfrm>
            <a:off x="20420218" y="8936982"/>
            <a:ext cx="811211" cy="66232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1</a:t>
            </a:r>
            <a:r>
              <a:rPr lang="es-MX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79</a:t>
            </a:r>
          </a:p>
        </p:txBody>
      </p:sp>
      <p:sp>
        <p:nvSpPr>
          <p:cNvPr id="15" name="13 CuadroTexto">
            <a:extLst>
              <a:ext uri="{FF2B5EF4-FFF2-40B4-BE49-F238E27FC236}">
                <a16:creationId xmlns:a16="http://schemas.microsoft.com/office/drawing/2014/main" id="{A921C5A7-C44B-44C9-87C6-A916C7EB1125}"/>
              </a:ext>
            </a:extLst>
          </p:cNvPr>
          <p:cNvSpPr txBox="1"/>
          <p:nvPr/>
        </p:nvSpPr>
        <p:spPr bwMode="auto">
          <a:xfrm>
            <a:off x="20538486" y="9795879"/>
            <a:ext cx="541337" cy="28733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9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6" name="13 CuadroTexto">
            <a:extLst>
              <a:ext uri="{FF2B5EF4-FFF2-40B4-BE49-F238E27FC236}">
                <a16:creationId xmlns:a16="http://schemas.microsoft.com/office/drawing/2014/main" id="{2E6F8953-B8EE-4D72-A9B5-242789A4318F}"/>
              </a:ext>
            </a:extLst>
          </p:cNvPr>
          <p:cNvSpPr txBox="1"/>
          <p:nvPr/>
        </p:nvSpPr>
        <p:spPr bwMode="auto">
          <a:xfrm>
            <a:off x="20446411" y="10493436"/>
            <a:ext cx="758824" cy="28733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332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2502E74B-31FF-496F-AAF5-7F86F7BA31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4540420"/>
              </p:ext>
            </p:extLst>
          </p:nvPr>
        </p:nvGraphicFramePr>
        <p:xfrm>
          <a:off x="4067908" y="4431324"/>
          <a:ext cx="16248185" cy="8487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980272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>
                <a:solidFill>
                  <a:srgbClr val="7F7F7F"/>
                </a:solidFill>
              </a:rPr>
              <a:t>22 23 03 48 00 Ext. 3227 y 3228</a:t>
            </a:r>
            <a:endParaRPr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>
                <a:solidFill>
                  <a:srgbClr val="7F7F7F"/>
                </a:solidFill>
              </a:rPr>
              <a:t>sis.puebla.gob.mx</a:t>
            </a:r>
            <a:endParaRPr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>
                <a:solidFill>
                  <a:srgbClr val="7F7F7F"/>
                </a:solidFill>
              </a:rPr>
              <a:t>@IgualdadGobPue</a:t>
            </a:r>
            <a:endParaRPr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440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10" name="3 Tabla">
            <a:extLst>
              <a:ext uri="{FF2B5EF4-FFF2-40B4-BE49-F238E27FC236}">
                <a16:creationId xmlns:a16="http://schemas.microsoft.com/office/drawing/2014/main" id="{7D894E5A-0D16-91DE-D051-8D199722F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42529"/>
              </p:ext>
            </p:extLst>
          </p:nvPr>
        </p:nvGraphicFramePr>
        <p:xfrm>
          <a:off x="2432735" y="2743200"/>
          <a:ext cx="19518531" cy="9977301"/>
        </p:xfrm>
        <a:graphic>
          <a:graphicData uri="http://schemas.openxmlformats.org/drawingml/2006/table">
            <a:tbl>
              <a:tblPr/>
              <a:tblGrid>
                <a:gridCol w="2564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0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0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433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3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585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857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25807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gridSpan="8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u="none" strike="noStrike" kern="1200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</a:rPr>
                        <a:t>Número de atenciones brindadas a mujeres semanalmente en el mes de mayo en Centro Integral según tipo de servicio</a:t>
                      </a: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601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Atenciones primer contacto presenciales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Atenciones primer contacto a distancia 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Atenciones seguimiento psicológico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  Atenciones vía </a:t>
                      </a:r>
                      <a:r>
                        <a:rPr lang="es-MX" sz="2400" b="1" u="none" strike="noStrike" dirty="0" err="1">
                          <a:effectLst/>
                          <a:latin typeface="Adelle Sans Light" pitchFamily="50" charset="0"/>
                        </a:rPr>
                        <a:t>WhatsApp</a:t>
                      </a:r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 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Asesorías jurídicas subsecuentes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Acompañamientos jurídicos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itchFamily="50" charset="0"/>
                        </a:rPr>
                        <a:t>Seguimientos de Trabajo Social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Total Centro Integral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1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2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02 al 08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268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33832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3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09 al 15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89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261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4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16 al 22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53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319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5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23 al 29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246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6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30 al 31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alt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Total mensual</a:t>
                      </a:r>
                      <a:endParaRPr kumimoji="0" lang="es-MX" altLang="es-MX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  <a:cs typeface="+mn-cs"/>
                        <a:sym typeface="Arial"/>
                      </a:endParaRPr>
                    </a:p>
                    <a:p>
                      <a:pPr algn="ctr"/>
                      <a:endParaRPr kumimoji="0" lang="es-MX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104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397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138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179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332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1174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ubtítulo 2">
            <a:extLst>
              <a:ext uri="{FF2B5EF4-FFF2-40B4-BE49-F238E27FC236}">
                <a16:creationId xmlns:a16="http://schemas.microsoft.com/office/drawing/2014/main" id="{C2E8BD96-DC5E-4BFE-A677-14AEDC981791}"/>
              </a:ext>
            </a:extLst>
          </p:cNvPr>
          <p:cNvSpPr txBox="1">
            <a:spLocks/>
          </p:cNvSpPr>
          <p:nvPr/>
        </p:nvSpPr>
        <p:spPr>
          <a:xfrm>
            <a:off x="3343280" y="528380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88A1757B-B835-4B7E-A0BC-AA4AB9B94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123" y="1345943"/>
            <a:ext cx="503476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1,174</a:t>
            </a:r>
          </a:p>
        </p:txBody>
      </p:sp>
    </p:spTree>
    <p:extLst>
      <p:ext uri="{BB962C8B-B14F-4D97-AF65-F5344CB8AC3E}">
        <p14:creationId xmlns:p14="http://schemas.microsoft.com/office/powerpoint/2010/main" val="357617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semanalmente en el mes de mayo a mujeres en el Centro Integral según tipo de servicio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33376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1,174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06A32235-1553-4241-8EAB-4AEFE62D5D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3194781"/>
              </p:ext>
            </p:extLst>
          </p:nvPr>
        </p:nvGraphicFramePr>
        <p:xfrm>
          <a:off x="1699781" y="3718110"/>
          <a:ext cx="20984439" cy="9106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4554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745153"/>
            <a:ext cx="1998345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diariamente a mujeres en el mes de mayo en Centro Integral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59045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1,174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860E7E6C-8F7C-4561-A4C4-59A0EA894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014737"/>
              </p:ext>
            </p:extLst>
          </p:nvPr>
        </p:nvGraphicFramePr>
        <p:xfrm>
          <a:off x="996461" y="4022603"/>
          <a:ext cx="22391078" cy="7948244"/>
        </p:xfrm>
        <a:graphic>
          <a:graphicData uri="http://schemas.openxmlformats.org/drawingml/2006/table">
            <a:tbl>
              <a:tblPr/>
              <a:tblGrid>
                <a:gridCol w="3892062">
                  <a:extLst>
                    <a:ext uri="{9D8B030D-6E8A-4147-A177-3AD203B41FA5}">
                      <a16:colId xmlns:a16="http://schemas.microsoft.com/office/drawing/2014/main" val="3957133473"/>
                    </a:ext>
                  </a:extLst>
                </a:gridCol>
                <a:gridCol w="1484483">
                  <a:extLst>
                    <a:ext uri="{9D8B030D-6E8A-4147-A177-3AD203B41FA5}">
                      <a16:colId xmlns:a16="http://schemas.microsoft.com/office/drawing/2014/main" val="307670465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3662464750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3532194727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1050936434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1088240535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1936201275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43129621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2168960747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383759267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3483401209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3145044900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2671500133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205666903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416702694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837172594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97192525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3309875592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442161542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909289209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1547017809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336171086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4268807687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3926428784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520318092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1596573845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3338846358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3343082694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2118548899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37727961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2129927878"/>
                    </a:ext>
                  </a:extLst>
                </a:gridCol>
                <a:gridCol w="907121">
                  <a:extLst>
                    <a:ext uri="{9D8B030D-6E8A-4147-A177-3AD203B41FA5}">
                      <a16:colId xmlns:a16="http://schemas.microsoft.com/office/drawing/2014/main" val="1086908850"/>
                    </a:ext>
                  </a:extLst>
                </a:gridCol>
              </a:tblGrid>
              <a:tr h="1495331"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1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2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02 al 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3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09 al 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4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 al 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5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 al 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6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30 al 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82754"/>
                  </a:ext>
                </a:extLst>
              </a:tr>
              <a:tr h="713934"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783897"/>
                  </a:ext>
                </a:extLst>
              </a:tr>
              <a:tr h="902315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primer contacto presenciales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2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0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AF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A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98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A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2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AF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5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5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AF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A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195722"/>
                  </a:ext>
                </a:extLst>
              </a:tr>
              <a:tr h="902315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primer contacto a distancia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2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2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2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AF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228962"/>
                  </a:ext>
                </a:extLst>
              </a:tr>
              <a:tr h="902315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seguimiento psicológico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7F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7F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4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1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4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7C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7C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74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899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899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86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8E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7A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1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1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899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91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91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8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69114"/>
                  </a:ext>
                </a:extLst>
              </a:tr>
              <a:tr h="474902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vía WhatsApp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D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96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2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98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5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2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2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D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98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9B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98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5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2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D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14862"/>
                  </a:ext>
                </a:extLst>
              </a:tr>
              <a:tr h="902315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Asesorías jurídicas subsecuentes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0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8E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5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93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93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5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96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0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D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5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472644"/>
                  </a:ext>
                </a:extLst>
              </a:tr>
              <a:tr h="752502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Acompañamientos jurídicos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2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378736"/>
                  </a:ext>
                </a:extLst>
              </a:tr>
              <a:tr h="902315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Seguimientos de Trabajo Social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A9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7F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7F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C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91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A9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8D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7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A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62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94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C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3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8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95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54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8800" y="1545968"/>
            <a:ext cx="489408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201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41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160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Proporción de atenciones brindadas a niñas, niños y adolescentes en el mes de mayo en el Centro de Empoderamiento Infantil según tipo de atención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6195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201</a:t>
            </a:r>
          </a:p>
        </p:txBody>
      </p:sp>
      <p:sp>
        <p:nvSpPr>
          <p:cNvPr id="10" name="6 CuadroTexto">
            <a:extLst>
              <a:ext uri="{FF2B5EF4-FFF2-40B4-BE49-F238E27FC236}">
                <a16:creationId xmlns:a16="http://schemas.microsoft.com/office/drawing/2014/main" id="{767B9DD6-9FCF-4D00-8A42-97A5CD593D1C}"/>
              </a:ext>
            </a:extLst>
          </p:cNvPr>
          <p:cNvSpPr txBox="1"/>
          <p:nvPr/>
        </p:nvSpPr>
        <p:spPr bwMode="auto">
          <a:xfrm>
            <a:off x="20901025" y="7273049"/>
            <a:ext cx="758825" cy="47016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41</a:t>
            </a:r>
            <a:endParaRPr lang="es-MX" sz="28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1" name="8 CuadroTexto">
            <a:extLst>
              <a:ext uri="{FF2B5EF4-FFF2-40B4-BE49-F238E27FC236}">
                <a16:creationId xmlns:a16="http://schemas.microsoft.com/office/drawing/2014/main" id="{3649E68E-4EEA-4B3C-9560-5399D92B2407}"/>
              </a:ext>
            </a:extLst>
          </p:cNvPr>
          <p:cNvSpPr txBox="1"/>
          <p:nvPr/>
        </p:nvSpPr>
        <p:spPr bwMode="auto">
          <a:xfrm>
            <a:off x="20901025" y="8925414"/>
            <a:ext cx="758824" cy="4701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160</a:t>
            </a:r>
            <a:endParaRPr lang="es-MX" sz="28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0631E9B3-9FEF-4E98-A3D3-65E2AB891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6003791"/>
              </p:ext>
            </p:extLst>
          </p:nvPr>
        </p:nvGraphicFramePr>
        <p:xfrm>
          <a:off x="4050890" y="3746686"/>
          <a:ext cx="16282220" cy="935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931436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6609</TotalTime>
  <Words>3842</Words>
  <Application>Microsoft Office PowerPoint</Application>
  <PresentationFormat>Personalizado</PresentationFormat>
  <Paragraphs>1455</Paragraphs>
  <Slides>40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7" baseType="lpstr">
      <vt:lpstr>ＭＳ Ｐゴシック</vt:lpstr>
      <vt:lpstr>ＭＳ Ｐゴシック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343</cp:revision>
  <dcterms:modified xsi:type="dcterms:W3CDTF">2022-06-13T17:20:47Z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