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8BA3"/>
    <a:srgbClr val="54002A"/>
    <a:srgbClr val="E3DFE5"/>
    <a:srgbClr val="993366"/>
    <a:srgbClr val="46244C"/>
    <a:srgbClr val="E9D5DA"/>
    <a:srgbClr val="4D4C7D"/>
    <a:srgbClr val="97899F"/>
    <a:srgbClr val="584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Mayo%20de%202022_concentrado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MAYO\Reporte%20diario%20de%20Mayo%20de%202022_concentrado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FC-4875-95F5-0CB30250B240}"/>
              </c:ext>
            </c:extLst>
          </c:dPt>
          <c:dPt>
            <c:idx val="1"/>
            <c:bubble3D val="0"/>
            <c:spPr>
              <a:solidFill>
                <a:srgbClr val="4D4C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FC-4875-95F5-0CB30250B240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FC-4875-95F5-0CB30250B240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FC-4875-95F5-0CB30250B240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FC-4875-95F5-0CB30250B240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6FC-4875-95F5-0CB30250B240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6FC-4875-95F5-0CB30250B240}"/>
              </c:ext>
            </c:extLst>
          </c:dPt>
          <c:dLbls>
            <c:dLbl>
              <c:idx val="1"/>
              <c:layout>
                <c:manualLayout>
                  <c:x val="7.4254447496751169E-2"/>
                  <c:y val="-0.1406537702232504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FC-4875-95F5-0CB30250B24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6FC-4875-95F5-0CB30250B240}"/>
                </c:ext>
              </c:extLst>
            </c:dLbl>
            <c:dLbl>
              <c:idx val="5"/>
              <c:layout>
                <c:manualLayout>
                  <c:x val="-0.10473785225857535"/>
                  <c:y val="3.591160090806394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6FC-4875-95F5-0CB30250B24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A6FC-4875-95F5-0CB30250B2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MENSUAL!$C$40:$I$40</c:f>
              <c:numCache>
                <c:formatCode>General</c:formatCode>
                <c:ptCount val="7"/>
                <c:pt idx="0">
                  <c:v>104</c:v>
                </c:pt>
                <c:pt idx="1">
                  <c:v>15</c:v>
                </c:pt>
                <c:pt idx="2">
                  <c:v>397</c:v>
                </c:pt>
                <c:pt idx="3">
                  <c:v>138</c:v>
                </c:pt>
                <c:pt idx="4">
                  <c:v>179</c:v>
                </c:pt>
                <c:pt idx="5">
                  <c:v>9</c:v>
                </c:pt>
                <c:pt idx="6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6FC-4875-95F5-0CB30250B24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59372631466218"/>
          <c:y val="0.15391290352833836"/>
          <c:w val="0.32971651910659561"/>
          <c:h val="0.660751542148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14-42EE-9585-4D2A963C47A5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14-42EE-9585-4D2A963C47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MENSUAL!$M$2:$N$2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MENSUAL!$M$40:$N$40</c:f>
              <c:numCache>
                <c:formatCode>General</c:formatCode>
                <c:ptCount val="2"/>
                <c:pt idx="0">
                  <c:v>709</c:v>
                </c:pt>
                <c:pt idx="1">
                  <c:v>3089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14-42EE-9585-4D2A963C47A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692038495188"/>
          <c:y val="0.30536743825689106"/>
          <c:w val="0.30734951881014871"/>
          <c:h val="0.32805775158470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MENSUAL!$AA$50:$AB$50</c:f>
              <c:numCache>
                <c:formatCode>General</c:formatCode>
                <c:ptCount val="2"/>
                <c:pt idx="0">
                  <c:v>30</c:v>
                </c:pt>
                <c:pt idx="1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C-4209-A7AA-E963397DB6B9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MENSUAL!$AA$51:$AB$51</c:f>
              <c:numCache>
                <c:formatCode>General</c:formatCode>
                <c:ptCount val="2"/>
                <c:pt idx="0">
                  <c:v>158</c:v>
                </c:pt>
                <c:pt idx="1">
                  <c:v>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C-4209-A7AA-E963397DB6B9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MENSUAL!$AA$52:$AB$52</c:f>
              <c:numCache>
                <c:formatCode>General</c:formatCode>
                <c:ptCount val="2"/>
                <c:pt idx="0">
                  <c:v>134</c:v>
                </c:pt>
                <c:pt idx="1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C-4209-A7AA-E963397DB6B9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MENSUAL!$AA$53:$AB$53</c:f>
              <c:numCache>
                <c:formatCode>General</c:formatCode>
                <c:ptCount val="2"/>
                <c:pt idx="0">
                  <c:v>155</c:v>
                </c:pt>
                <c:pt idx="1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C-4209-A7AA-E963397DB6B9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MENSUAL!$AA$54:$AB$54</c:f>
              <c:numCache>
                <c:formatCode>General</c:formatCode>
                <c:ptCount val="2"/>
                <c:pt idx="0">
                  <c:v>172</c:v>
                </c:pt>
                <c:pt idx="1">
                  <c:v>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C-4209-A7AA-E963397DB6B9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MENSUAL!$AA$49:$AB$49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MENSUAL!$AA$55:$AB$55</c:f>
              <c:numCache>
                <c:formatCode>General</c:formatCode>
                <c:ptCount val="2"/>
                <c:pt idx="0">
                  <c:v>60</c:v>
                </c:pt>
                <c:pt idx="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C-4209-A7AA-E963397DB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9697823"/>
        <c:axId val="844660399"/>
      </c:barChart>
      <c:catAx>
        <c:axId val="9896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44660399"/>
        <c:crosses val="autoZero"/>
        <c:auto val="1"/>
        <c:lblAlgn val="ctr"/>
        <c:lblOffset val="100"/>
        <c:noMultiLvlLbl val="0"/>
      </c:catAx>
      <c:valAx>
        <c:axId val="844660399"/>
        <c:scaling>
          <c:orientation val="minMax"/>
          <c:max val="8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8969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MENSUAL!$M$59</c:f>
              <c:strCache>
                <c:ptCount val="1"/>
                <c:pt idx="0">
                  <c:v>Asesorías Telmujer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MENSUAL!$M$60:$M$90</c:f>
              <c:numCache>
                <c:formatCode>General</c:formatCode>
                <c:ptCount val="31"/>
                <c:pt idx="0">
                  <c:v>30</c:v>
                </c:pt>
                <c:pt idx="1">
                  <c:v>24</c:v>
                </c:pt>
                <c:pt idx="2">
                  <c:v>29</c:v>
                </c:pt>
                <c:pt idx="3">
                  <c:v>24</c:v>
                </c:pt>
                <c:pt idx="4">
                  <c:v>20</c:v>
                </c:pt>
                <c:pt idx="5">
                  <c:v>21</c:v>
                </c:pt>
                <c:pt idx="6">
                  <c:v>17</c:v>
                </c:pt>
                <c:pt idx="7">
                  <c:v>23</c:v>
                </c:pt>
                <c:pt idx="8">
                  <c:v>30</c:v>
                </c:pt>
                <c:pt idx="9">
                  <c:v>21</c:v>
                </c:pt>
                <c:pt idx="10">
                  <c:v>22</c:v>
                </c:pt>
                <c:pt idx="11">
                  <c:v>11</c:v>
                </c:pt>
                <c:pt idx="12">
                  <c:v>19</c:v>
                </c:pt>
                <c:pt idx="13">
                  <c:v>15</c:v>
                </c:pt>
                <c:pt idx="14">
                  <c:v>16</c:v>
                </c:pt>
                <c:pt idx="15">
                  <c:v>23</c:v>
                </c:pt>
                <c:pt idx="16">
                  <c:v>17</c:v>
                </c:pt>
                <c:pt idx="17">
                  <c:v>22</c:v>
                </c:pt>
                <c:pt idx="18">
                  <c:v>28</c:v>
                </c:pt>
                <c:pt idx="19">
                  <c:v>32</c:v>
                </c:pt>
                <c:pt idx="20">
                  <c:v>17</c:v>
                </c:pt>
                <c:pt idx="21">
                  <c:v>16</c:v>
                </c:pt>
                <c:pt idx="22">
                  <c:v>23</c:v>
                </c:pt>
                <c:pt idx="23">
                  <c:v>26</c:v>
                </c:pt>
                <c:pt idx="24">
                  <c:v>24</c:v>
                </c:pt>
                <c:pt idx="25">
                  <c:v>26</c:v>
                </c:pt>
                <c:pt idx="26">
                  <c:v>21</c:v>
                </c:pt>
                <c:pt idx="27">
                  <c:v>24</c:v>
                </c:pt>
                <c:pt idx="28">
                  <c:v>28</c:v>
                </c:pt>
                <c:pt idx="29">
                  <c:v>28</c:v>
                </c:pt>
                <c:pt idx="30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9-4ABA-9A7C-B7936261A2BE}"/>
            </c:ext>
          </c:extLst>
        </c:ser>
        <c:ser>
          <c:idx val="1"/>
          <c:order val="1"/>
          <c:tx>
            <c:strRef>
              <c:f>MENSUAL!$N$59</c:f>
              <c:strCache>
                <c:ptCount val="1"/>
                <c:pt idx="0">
                  <c:v>Incidentes de conocimiento Telmujer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MENSUAL!$N$60:$N$90</c:f>
              <c:numCache>
                <c:formatCode>General</c:formatCode>
                <c:ptCount val="31"/>
                <c:pt idx="0">
                  <c:v>134</c:v>
                </c:pt>
                <c:pt idx="1">
                  <c:v>110</c:v>
                </c:pt>
                <c:pt idx="2">
                  <c:v>68</c:v>
                </c:pt>
                <c:pt idx="3">
                  <c:v>85</c:v>
                </c:pt>
                <c:pt idx="4">
                  <c:v>83</c:v>
                </c:pt>
                <c:pt idx="5">
                  <c:v>87</c:v>
                </c:pt>
                <c:pt idx="6">
                  <c:v>113</c:v>
                </c:pt>
                <c:pt idx="7">
                  <c:v>171</c:v>
                </c:pt>
                <c:pt idx="8">
                  <c:v>108</c:v>
                </c:pt>
                <c:pt idx="9">
                  <c:v>109</c:v>
                </c:pt>
                <c:pt idx="10">
                  <c:v>97</c:v>
                </c:pt>
                <c:pt idx="11">
                  <c:v>77</c:v>
                </c:pt>
                <c:pt idx="12">
                  <c:v>83</c:v>
                </c:pt>
                <c:pt idx="13">
                  <c:v>101</c:v>
                </c:pt>
                <c:pt idx="14">
                  <c:v>160</c:v>
                </c:pt>
                <c:pt idx="15">
                  <c:v>146</c:v>
                </c:pt>
                <c:pt idx="16">
                  <c:v>78</c:v>
                </c:pt>
                <c:pt idx="17">
                  <c:v>74</c:v>
                </c:pt>
                <c:pt idx="18">
                  <c:v>82</c:v>
                </c:pt>
                <c:pt idx="19">
                  <c:v>68</c:v>
                </c:pt>
                <c:pt idx="20">
                  <c:v>106</c:v>
                </c:pt>
                <c:pt idx="21">
                  <c:v>94</c:v>
                </c:pt>
                <c:pt idx="22">
                  <c:v>111</c:v>
                </c:pt>
                <c:pt idx="23">
                  <c:v>84</c:v>
                </c:pt>
                <c:pt idx="24">
                  <c:v>68</c:v>
                </c:pt>
                <c:pt idx="25">
                  <c:v>83</c:v>
                </c:pt>
                <c:pt idx="26">
                  <c:v>62</c:v>
                </c:pt>
                <c:pt idx="27">
                  <c:v>115</c:v>
                </c:pt>
                <c:pt idx="28">
                  <c:v>146</c:v>
                </c:pt>
                <c:pt idx="29">
                  <c:v>103</c:v>
                </c:pt>
                <c:pt idx="30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99-4ABA-9A7C-B7936261A2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0099071"/>
        <c:axId val="839232527"/>
      </c:lineChart>
      <c:catAx>
        <c:axId val="99009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39232527"/>
        <c:crosses val="autoZero"/>
        <c:auto val="1"/>
        <c:lblAlgn val="ctr"/>
        <c:lblOffset val="100"/>
        <c:noMultiLvlLbl val="0"/>
      </c:catAx>
      <c:valAx>
        <c:axId val="839232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9009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CALOR'!$AK$2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CALOR'!$AK$3:$AK$9</c:f>
              <c:numCache>
                <c:formatCode>General</c:formatCode>
                <c:ptCount val="7"/>
                <c:pt idx="0">
                  <c:v>113</c:v>
                </c:pt>
                <c:pt idx="1">
                  <c:v>73</c:v>
                </c:pt>
                <c:pt idx="2">
                  <c:v>93</c:v>
                </c:pt>
                <c:pt idx="3">
                  <c:v>85</c:v>
                </c:pt>
                <c:pt idx="4">
                  <c:v>92</c:v>
                </c:pt>
                <c:pt idx="5">
                  <c:v>125</c:v>
                </c:pt>
                <c:pt idx="6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1-401F-BBDD-517E7685BC80}"/>
            </c:ext>
          </c:extLst>
        </c:ser>
        <c:ser>
          <c:idx val="1"/>
          <c:order val="1"/>
          <c:tx>
            <c:strRef>
              <c:f>'TABLAS DE CALOR'!$AL$2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CALOR'!$AL$3:$AL$9</c:f>
              <c:numCache>
                <c:formatCode>General</c:formatCode>
                <c:ptCount val="7"/>
                <c:pt idx="0">
                  <c:v>705</c:v>
                </c:pt>
                <c:pt idx="1">
                  <c:v>435</c:v>
                </c:pt>
                <c:pt idx="2">
                  <c:v>300</c:v>
                </c:pt>
                <c:pt idx="3">
                  <c:v>325</c:v>
                </c:pt>
                <c:pt idx="4">
                  <c:v>324</c:v>
                </c:pt>
                <c:pt idx="5">
                  <c:v>422</c:v>
                </c:pt>
                <c:pt idx="6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1-401F-BBDD-517E7685BC80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3551775"/>
        <c:axId val="1898032287"/>
      </c:barChart>
      <c:catAx>
        <c:axId val="2033551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98032287"/>
        <c:crosses val="autoZero"/>
        <c:auto val="1"/>
        <c:lblAlgn val="ctr"/>
        <c:lblOffset val="100"/>
        <c:noMultiLvlLbl val="0"/>
      </c:catAx>
      <c:valAx>
        <c:axId val="189803228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355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MENSUAL!$AD$50:$AF$50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2-4BB5-A86C-FD2F563B8905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MENSUAL!$AD$51:$AF$51</c:f>
              <c:numCache>
                <c:formatCode>General</c:formatCode>
                <c:ptCount val="3"/>
                <c:pt idx="0">
                  <c:v>18</c:v>
                </c:pt>
                <c:pt idx="1">
                  <c:v>35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82-4BB5-A86C-FD2F563B8905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MENSUAL!$AD$52:$AF$52</c:f>
              <c:numCache>
                <c:formatCode>General</c:formatCode>
                <c:ptCount val="3"/>
                <c:pt idx="0">
                  <c:v>19</c:v>
                </c:pt>
                <c:pt idx="1">
                  <c:v>34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82-4BB5-A86C-FD2F563B8905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MENSUAL!$AD$53:$AF$53</c:f>
              <c:numCache>
                <c:formatCode>General</c:formatCode>
                <c:ptCount val="3"/>
                <c:pt idx="0">
                  <c:v>25</c:v>
                </c:pt>
                <c:pt idx="1">
                  <c:v>22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82-4BB5-A86C-FD2F563B8905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MENSUAL!$AD$54:$AF$54</c:f>
              <c:numCache>
                <c:formatCode>General</c:formatCode>
                <c:ptCount val="3"/>
                <c:pt idx="0">
                  <c:v>20</c:v>
                </c:pt>
                <c:pt idx="1">
                  <c:v>23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82-4BB5-A86C-FD2F563B8905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MENSUAL!$AD$49:$AF$49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MENSUAL!$AD$55:$AF$55</c:f>
              <c:numCache>
                <c:formatCode>General</c:formatCode>
                <c:ptCount val="3"/>
                <c:pt idx="0">
                  <c:v>12</c:v>
                </c:pt>
                <c:pt idx="1">
                  <c:v>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82-4BB5-A86C-FD2F563B89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9680623"/>
        <c:axId val="839218383"/>
      </c:barChart>
      <c:catAx>
        <c:axId val="98968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39218383"/>
        <c:crosses val="autoZero"/>
        <c:auto val="1"/>
        <c:lblAlgn val="ctr"/>
        <c:lblOffset val="100"/>
        <c:noMultiLvlLbl val="0"/>
      </c:catAx>
      <c:valAx>
        <c:axId val="839218383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896806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MENSUAL!$O$59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MENSUAL!$O$60:$O$90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7</c:v>
                </c:pt>
                <c:pt idx="17">
                  <c:v>2</c:v>
                </c:pt>
                <c:pt idx="18">
                  <c:v>7</c:v>
                </c:pt>
                <c:pt idx="19">
                  <c:v>6</c:v>
                </c:pt>
                <c:pt idx="20">
                  <c:v>0</c:v>
                </c:pt>
                <c:pt idx="21">
                  <c:v>0</c:v>
                </c:pt>
                <c:pt idx="22">
                  <c:v>3</c:v>
                </c:pt>
                <c:pt idx="23">
                  <c:v>8</c:v>
                </c:pt>
                <c:pt idx="24">
                  <c:v>4</c:v>
                </c:pt>
                <c:pt idx="25">
                  <c:v>1</c:v>
                </c:pt>
                <c:pt idx="26">
                  <c:v>4</c:v>
                </c:pt>
                <c:pt idx="27">
                  <c:v>0</c:v>
                </c:pt>
                <c:pt idx="28">
                  <c:v>0</c:v>
                </c:pt>
                <c:pt idx="29">
                  <c:v>6</c:v>
                </c:pt>
                <c:pt idx="30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CD-4868-8C18-731E9E42913D}"/>
            </c:ext>
          </c:extLst>
        </c:ser>
        <c:ser>
          <c:idx val="1"/>
          <c:order val="1"/>
          <c:tx>
            <c:strRef>
              <c:f>MENSUAL!$P$59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MENSUAL!$P$60:$P$90</c:f>
              <c:numCache>
                <c:formatCode>General</c:formatCode>
                <c:ptCount val="31"/>
                <c:pt idx="0">
                  <c:v>0</c:v>
                </c:pt>
                <c:pt idx="1">
                  <c:v>6</c:v>
                </c:pt>
                <c:pt idx="2">
                  <c:v>12</c:v>
                </c:pt>
                <c:pt idx="3">
                  <c:v>6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12</c:v>
                </c:pt>
                <c:pt idx="9">
                  <c:v>0</c:v>
                </c:pt>
                <c:pt idx="10">
                  <c:v>10</c:v>
                </c:pt>
                <c:pt idx="11">
                  <c:v>5</c:v>
                </c:pt>
                <c:pt idx="12">
                  <c:v>7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8</c:v>
                </c:pt>
                <c:pt idx="20">
                  <c:v>0</c:v>
                </c:pt>
                <c:pt idx="21">
                  <c:v>0</c:v>
                </c:pt>
                <c:pt idx="22">
                  <c:v>4</c:v>
                </c:pt>
                <c:pt idx="23">
                  <c:v>5</c:v>
                </c:pt>
                <c:pt idx="24">
                  <c:v>2</c:v>
                </c:pt>
                <c:pt idx="25">
                  <c:v>4</c:v>
                </c:pt>
                <c:pt idx="26">
                  <c:v>8</c:v>
                </c:pt>
                <c:pt idx="27">
                  <c:v>0</c:v>
                </c:pt>
                <c:pt idx="28">
                  <c:v>0</c:v>
                </c:pt>
                <c:pt idx="29">
                  <c:v>5</c:v>
                </c:pt>
                <c:pt idx="3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CD-4868-8C18-731E9E42913D}"/>
            </c:ext>
          </c:extLst>
        </c:ser>
        <c:ser>
          <c:idx val="2"/>
          <c:order val="2"/>
          <c:tx>
            <c:strRef>
              <c:f>MENSUAL!$Q$59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MENSUAL!$Q$60:$Q$90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CD-4868-8C18-731E9E4291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57706448"/>
        <c:axId val="1352442544"/>
      </c:lineChart>
      <c:catAx>
        <c:axId val="13577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352442544"/>
        <c:crosses val="autoZero"/>
        <c:auto val="1"/>
        <c:lblAlgn val="ctr"/>
        <c:lblOffset val="100"/>
        <c:noMultiLvlLbl val="0"/>
      </c:catAx>
      <c:valAx>
        <c:axId val="1352442544"/>
        <c:scaling>
          <c:orientation val="minMax"/>
          <c:max val="1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 dirty="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13577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CALOR'!$AM$2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CALOR'!$AM$3:$AM$9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24</c:v>
                </c:pt>
                <c:pt idx="3">
                  <c:v>12</c:v>
                </c:pt>
                <c:pt idx="4">
                  <c:v>18</c:v>
                </c:pt>
                <c:pt idx="5">
                  <c:v>22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A-4200-B069-E1B7C05BE39C}"/>
            </c:ext>
          </c:extLst>
        </c:ser>
        <c:ser>
          <c:idx val="1"/>
          <c:order val="1"/>
          <c:tx>
            <c:strRef>
              <c:f>'TABLAS DE CALOR'!$AN$2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CALOR'!$AN$3:$AN$9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34</c:v>
                </c:pt>
                <c:pt idx="3">
                  <c:v>11</c:v>
                </c:pt>
                <c:pt idx="4">
                  <c:v>23</c:v>
                </c:pt>
                <c:pt idx="5">
                  <c:v>24</c:v>
                </c:pt>
                <c:pt idx="6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A-4200-B069-E1B7C05BE39C}"/>
            </c:ext>
          </c:extLst>
        </c:ser>
        <c:ser>
          <c:idx val="2"/>
          <c:order val="2"/>
          <c:tx>
            <c:strRef>
              <c:f>'TABLAS DE CALOR'!$AO$2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solidFill>
              <a:srgbClr val="9789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CALOR'!$AO$3:$AO$9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A-4200-B069-E1B7C05BE39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4818975"/>
        <c:axId val="2057125503"/>
      </c:barChart>
      <c:catAx>
        <c:axId val="2034818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057125503"/>
        <c:crosses val="autoZero"/>
        <c:auto val="1"/>
        <c:lblAlgn val="ctr"/>
        <c:lblOffset val="100"/>
        <c:noMultiLvlLbl val="0"/>
      </c:catAx>
      <c:valAx>
        <c:axId val="205712550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348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MENSUAL!$I$96:$I$100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MENSUAL!$J$96:$J$100</c:f>
              <c:numCache>
                <c:formatCode>General</c:formatCode>
                <c:ptCount val="5"/>
                <c:pt idx="0">
                  <c:v>1174</c:v>
                </c:pt>
                <c:pt idx="1">
                  <c:v>201</c:v>
                </c:pt>
                <c:pt idx="2">
                  <c:v>1555</c:v>
                </c:pt>
                <c:pt idx="3">
                  <c:v>3798</c:v>
                </c:pt>
                <c:pt idx="4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4-4946-B4ED-2E46B6BFE4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10581808"/>
        <c:axId val="1105840336"/>
      </c:barChart>
      <c:catAx>
        <c:axId val="1210581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105840336"/>
        <c:crosses val="autoZero"/>
        <c:auto val="1"/>
        <c:lblAlgn val="ctr"/>
        <c:lblOffset val="100"/>
        <c:noMultiLvlLbl val="0"/>
      </c:catAx>
      <c:valAx>
        <c:axId val="110584033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1058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MENSUAL!$H$50:$N$50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9-45BA-BBF4-190F63DABD7F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MENSUAL!$H$51:$N$51</c:f>
              <c:numCache>
                <c:formatCode>General</c:formatCode>
                <c:ptCount val="7"/>
                <c:pt idx="0">
                  <c:v>18</c:v>
                </c:pt>
                <c:pt idx="1">
                  <c:v>2</c:v>
                </c:pt>
                <c:pt idx="2">
                  <c:v>85</c:v>
                </c:pt>
                <c:pt idx="3">
                  <c:v>31</c:v>
                </c:pt>
                <c:pt idx="4">
                  <c:v>40</c:v>
                </c:pt>
                <c:pt idx="5">
                  <c:v>3</c:v>
                </c:pt>
                <c:pt idx="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09-45BA-BBF4-190F63DABD7F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MENSUAL!$H$52:$N$52</c:f>
              <c:numCache>
                <c:formatCode>General</c:formatCode>
                <c:ptCount val="7"/>
                <c:pt idx="0">
                  <c:v>22</c:v>
                </c:pt>
                <c:pt idx="1">
                  <c:v>3</c:v>
                </c:pt>
                <c:pt idx="2">
                  <c:v>83</c:v>
                </c:pt>
                <c:pt idx="3">
                  <c:v>27</c:v>
                </c:pt>
                <c:pt idx="4">
                  <c:v>35</c:v>
                </c:pt>
                <c:pt idx="5">
                  <c:v>2</c:v>
                </c:pt>
                <c:pt idx="6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9-45BA-BBF4-190F63DABD7F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MENSUAL!$H$53:$N$53</c:f>
              <c:numCache>
                <c:formatCode>General</c:formatCode>
                <c:ptCount val="7"/>
                <c:pt idx="0">
                  <c:v>27</c:v>
                </c:pt>
                <c:pt idx="1">
                  <c:v>4</c:v>
                </c:pt>
                <c:pt idx="2">
                  <c:v>97</c:v>
                </c:pt>
                <c:pt idx="3">
                  <c:v>53</c:v>
                </c:pt>
                <c:pt idx="4">
                  <c:v>43</c:v>
                </c:pt>
                <c:pt idx="5">
                  <c:v>3</c:v>
                </c:pt>
                <c:pt idx="6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09-45BA-BBF4-190F63DABD7F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MENSUAL!$H$54:$N$54</c:f>
              <c:numCache>
                <c:formatCode>General</c:formatCode>
                <c:ptCount val="7"/>
                <c:pt idx="0">
                  <c:v>31</c:v>
                </c:pt>
                <c:pt idx="1">
                  <c:v>2</c:v>
                </c:pt>
                <c:pt idx="2">
                  <c:v>99</c:v>
                </c:pt>
                <c:pt idx="3">
                  <c:v>17</c:v>
                </c:pt>
                <c:pt idx="4">
                  <c:v>46</c:v>
                </c:pt>
                <c:pt idx="5">
                  <c:v>1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9-45BA-BBF4-190F63DABD7F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MENSUAL!$H$49:$N$49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 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MENSUAL!$H$55:$N$55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33</c:v>
                </c:pt>
                <c:pt idx="3">
                  <c:v>10</c:v>
                </c:pt>
                <c:pt idx="4">
                  <c:v>15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09-45BA-BBF4-190F63DABD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0001263"/>
        <c:axId val="662540591"/>
      </c:barChart>
      <c:catAx>
        <c:axId val="81000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662540591"/>
        <c:crosses val="autoZero"/>
        <c:auto val="1"/>
        <c:lblAlgn val="ctr"/>
        <c:lblOffset val="100"/>
        <c:noMultiLvlLbl val="0"/>
      </c:catAx>
      <c:valAx>
        <c:axId val="662540591"/>
        <c:scaling>
          <c:orientation val="minMax"/>
          <c:max val="11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1000126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3-4906-B941-DA794E7F1396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3-4906-B941-DA794E7F139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4D3-4906-B941-DA794E7F13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MENSUAL!$K$2:$L$2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MENSUAL!$K$40:$L$40</c:f>
              <c:numCache>
                <c:formatCode>General</c:formatCode>
                <c:ptCount val="2"/>
                <c:pt idx="0">
                  <c:v>41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D3-4906-B941-DA794E7F139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8912764966939"/>
          <c:y val="0.33289774712676118"/>
          <c:w val="0.31242877199792168"/>
          <c:h val="0.30976881435786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MENSUAL!$P$50:$Q$50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6-4162-B133-EB3F8C9E896A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MENSUAL!$P$51:$Q$51</c:f>
              <c:numCache>
                <c:formatCode>General</c:formatCode>
                <c:ptCount val="2"/>
                <c:pt idx="0">
                  <c:v>5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6-4162-B133-EB3F8C9E896A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MENSUAL!$P$52:$Q$52</c:f>
              <c:numCache>
                <c:formatCode>General</c:formatCode>
                <c:ptCount val="2"/>
                <c:pt idx="0">
                  <c:v>14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6-4162-B133-EB3F8C9E896A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MENSUAL!$P$53:$Q$53</c:f>
              <c:numCache>
                <c:formatCode>General</c:formatCode>
                <c:ptCount val="2"/>
                <c:pt idx="0">
                  <c:v>14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E6-4162-B133-EB3F8C9E896A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MENSUAL!$P$54:$Q$54</c:f>
              <c:numCache>
                <c:formatCode>General</c:formatCode>
                <c:ptCount val="2"/>
                <c:pt idx="0">
                  <c:v>7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E6-4162-B133-EB3F8C9E896A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MENSUAL!$P$49:$Q$49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MENSUAL!$P$55:$Q$55</c:f>
              <c:numCache>
                <c:formatCode>General</c:formatCode>
                <c:ptCount val="2"/>
                <c:pt idx="0">
                  <c:v>1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E6-4162-B133-EB3F8C9E89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984463"/>
        <c:axId val="754610735"/>
      </c:barChart>
      <c:catAx>
        <c:axId val="80998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754610735"/>
        <c:crosses val="autoZero"/>
        <c:auto val="1"/>
        <c:lblAlgn val="ctr"/>
        <c:lblOffset val="100"/>
        <c:noMultiLvlLbl val="0"/>
      </c:catAx>
      <c:valAx>
        <c:axId val="754610735"/>
        <c:scaling>
          <c:orientation val="minMax"/>
          <c:max val="5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0998446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MENSUAL!$I$59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MENSUAL!$I$60:$I$90</c:f>
              <c:numCache>
                <c:formatCode>General</c:formatCode>
                <c:ptCount val="31"/>
                <c:pt idx="0">
                  <c:v>0</c:v>
                </c:pt>
                <c:pt idx="1">
                  <c:v>68</c:v>
                </c:pt>
                <c:pt idx="2">
                  <c:v>78</c:v>
                </c:pt>
                <c:pt idx="3">
                  <c:v>70</c:v>
                </c:pt>
                <c:pt idx="4">
                  <c:v>0</c:v>
                </c:pt>
                <c:pt idx="5">
                  <c:v>52</c:v>
                </c:pt>
                <c:pt idx="6">
                  <c:v>0</c:v>
                </c:pt>
                <c:pt idx="7">
                  <c:v>0</c:v>
                </c:pt>
                <c:pt idx="8">
                  <c:v>70</c:v>
                </c:pt>
                <c:pt idx="9">
                  <c:v>8</c:v>
                </c:pt>
                <c:pt idx="10">
                  <c:v>55</c:v>
                </c:pt>
                <c:pt idx="11">
                  <c:v>59</c:v>
                </c:pt>
                <c:pt idx="12">
                  <c:v>69</c:v>
                </c:pt>
                <c:pt idx="13">
                  <c:v>0</c:v>
                </c:pt>
                <c:pt idx="14">
                  <c:v>0</c:v>
                </c:pt>
                <c:pt idx="15">
                  <c:v>69</c:v>
                </c:pt>
                <c:pt idx="16">
                  <c:v>81</c:v>
                </c:pt>
                <c:pt idx="17">
                  <c:v>59</c:v>
                </c:pt>
                <c:pt idx="18">
                  <c:v>54</c:v>
                </c:pt>
                <c:pt idx="19">
                  <c:v>56</c:v>
                </c:pt>
                <c:pt idx="20">
                  <c:v>0</c:v>
                </c:pt>
                <c:pt idx="21">
                  <c:v>0</c:v>
                </c:pt>
                <c:pt idx="22">
                  <c:v>57</c:v>
                </c:pt>
                <c:pt idx="23">
                  <c:v>44</c:v>
                </c:pt>
                <c:pt idx="24">
                  <c:v>51</c:v>
                </c:pt>
                <c:pt idx="25">
                  <c:v>46</c:v>
                </c:pt>
                <c:pt idx="26">
                  <c:v>48</c:v>
                </c:pt>
                <c:pt idx="27">
                  <c:v>0</c:v>
                </c:pt>
                <c:pt idx="28">
                  <c:v>0</c:v>
                </c:pt>
                <c:pt idx="29">
                  <c:v>40</c:v>
                </c:pt>
                <c:pt idx="3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76-4B09-B59F-BBBF81DEC7F1}"/>
            </c:ext>
          </c:extLst>
        </c:ser>
        <c:ser>
          <c:idx val="1"/>
          <c:order val="1"/>
          <c:tx>
            <c:strRef>
              <c:f>MENSUAL!$J$59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MENSUAL!$J$60:$J$90</c:f>
              <c:numCache>
                <c:formatCode>General</c:formatCode>
                <c:ptCount val="31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4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0</c:v>
                </c:pt>
                <c:pt idx="14">
                  <c:v>0</c:v>
                </c:pt>
                <c:pt idx="15">
                  <c:v>10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9</c:v>
                </c:pt>
                <c:pt idx="20">
                  <c:v>0</c:v>
                </c:pt>
                <c:pt idx="21">
                  <c:v>0</c:v>
                </c:pt>
                <c:pt idx="22">
                  <c:v>12</c:v>
                </c:pt>
                <c:pt idx="23">
                  <c:v>10</c:v>
                </c:pt>
                <c:pt idx="24">
                  <c:v>8</c:v>
                </c:pt>
                <c:pt idx="25">
                  <c:v>9</c:v>
                </c:pt>
                <c:pt idx="26">
                  <c:v>8</c:v>
                </c:pt>
                <c:pt idx="27">
                  <c:v>0</c:v>
                </c:pt>
                <c:pt idx="28">
                  <c:v>0</c:v>
                </c:pt>
                <c:pt idx="29">
                  <c:v>9</c:v>
                </c:pt>
                <c:pt idx="3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6-4B09-B59F-BBBF81DEC7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4974047"/>
        <c:axId val="995157215"/>
      </c:lineChart>
      <c:catAx>
        <c:axId val="83497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995157215"/>
        <c:crosses val="autoZero"/>
        <c:auto val="1"/>
        <c:lblAlgn val="ctr"/>
        <c:lblOffset val="100"/>
        <c:noMultiLvlLbl val="0"/>
      </c:catAx>
      <c:valAx>
        <c:axId val="995157215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83497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>
                <a:latin typeface="Adelle Sans Light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DE CALOR'!$AI$2</c:f>
              <c:strCache>
                <c:ptCount val="1"/>
                <c:pt idx="0">
                  <c:v>Atenciones a mujeres en Centro Integral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CALOR'!$AI$3:$AI$9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225</c:v>
                </c:pt>
                <c:pt idx="3">
                  <c:v>159</c:v>
                </c:pt>
                <c:pt idx="4">
                  <c:v>235</c:v>
                </c:pt>
                <c:pt idx="5">
                  <c:v>251</c:v>
                </c:pt>
                <c:pt idx="6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E4-4EAE-8B7B-3733CC6EC19C}"/>
            </c:ext>
          </c:extLst>
        </c:ser>
        <c:ser>
          <c:idx val="1"/>
          <c:order val="1"/>
          <c:tx>
            <c:strRef>
              <c:f>'TABLAS DE CALOR'!$AJ$2</c:f>
              <c:strCache>
                <c:ptCount val="1"/>
                <c:pt idx="0">
                  <c:v>Atenciones a NNyA en Centro de Empoderamiento</c:v>
                </c:pt>
              </c:strCache>
            </c:strRef>
          </c:tx>
          <c:spPr>
            <a:solidFill>
              <a:srgbClr val="584D5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DE CALOR'!$AH$3:$AH$9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DE CALOR'!$AJ$3:$AJ$9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34</c:v>
                </c:pt>
                <c:pt idx="3">
                  <c:v>29</c:v>
                </c:pt>
                <c:pt idx="4">
                  <c:v>38</c:v>
                </c:pt>
                <c:pt idx="5">
                  <c:v>44</c:v>
                </c:pt>
                <c:pt idx="6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E4-4EAE-8B7B-3733CC6EC19C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07146751"/>
        <c:axId val="1898030623"/>
      </c:barChart>
      <c:catAx>
        <c:axId val="1907146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98030623"/>
        <c:crosses val="autoZero"/>
        <c:auto val="1"/>
        <c:lblAlgn val="ctr"/>
        <c:lblOffset val="100"/>
        <c:noMultiLvlLbl val="0"/>
      </c:catAx>
      <c:valAx>
        <c:axId val="189803062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71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B8-48A2-8E81-9BD2A32952B2}"/>
              </c:ext>
            </c:extLst>
          </c:dPt>
          <c:dPt>
            <c:idx val="1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B8-48A2-8E81-9BD2A32952B2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B8-48A2-8E81-9BD2A32952B2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B8-48A2-8E81-9BD2A32952B2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DB8-48A2-8E81-9BD2A32952B2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DB8-48A2-8E81-9BD2A32952B2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DB8-48A2-8E81-9BD2A32952B2}"/>
              </c:ext>
            </c:extLst>
          </c:dPt>
          <c:dLbls>
            <c:dLbl>
              <c:idx val="1"/>
              <c:layout>
                <c:manualLayout>
                  <c:x val="5.957908358349423E-2"/>
                  <c:y val="-0.1046634474549143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B8-48A2-8E81-9BD2A32952B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DB8-48A2-8E81-9BD2A32952B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DB8-48A2-8E81-9BD2A32952B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FDB8-48A2-8E81-9BD2A3295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MENSUAL!$R$2:$X$2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MENSUAL!$R$40:$X$40</c:f>
              <c:numCache>
                <c:formatCode>General</c:formatCode>
                <c:ptCount val="7"/>
                <c:pt idx="0">
                  <c:v>180</c:v>
                </c:pt>
                <c:pt idx="1">
                  <c:v>0</c:v>
                </c:pt>
                <c:pt idx="2">
                  <c:v>349</c:v>
                </c:pt>
                <c:pt idx="3">
                  <c:v>388</c:v>
                </c:pt>
                <c:pt idx="4">
                  <c:v>182</c:v>
                </c:pt>
                <c:pt idx="5">
                  <c:v>62</c:v>
                </c:pt>
                <c:pt idx="6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B8-48A2-8E81-9BD2A32952B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85687265999767"/>
          <c:y val="0.11393599314844539"/>
          <c:w val="0.33342770953021711"/>
          <c:h val="0.808828076561113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MENSUAL!$G$50</c:f>
              <c:strCache>
                <c:ptCount val="1"/>
                <c:pt idx="0">
                  <c:v>Semana 1
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MENSUAL!$S$50:$Y$50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D-4359-AB4A-C21E2BF18104}"/>
            </c:ext>
          </c:extLst>
        </c:ser>
        <c:ser>
          <c:idx val="1"/>
          <c:order val="1"/>
          <c:tx>
            <c:strRef>
              <c:f>MENSUAL!$G$51</c:f>
              <c:strCache>
                <c:ptCount val="1"/>
                <c:pt idx="0">
                  <c:v>Semana 2
02 al 08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MENSUAL!$S$51:$Y$51</c:f>
              <c:numCache>
                <c:formatCode>General</c:formatCode>
                <c:ptCount val="7"/>
                <c:pt idx="0">
                  <c:v>44</c:v>
                </c:pt>
                <c:pt idx="1">
                  <c:v>0</c:v>
                </c:pt>
                <c:pt idx="2">
                  <c:v>58</c:v>
                </c:pt>
                <c:pt idx="3">
                  <c:v>76</c:v>
                </c:pt>
                <c:pt idx="4">
                  <c:v>36</c:v>
                </c:pt>
                <c:pt idx="5">
                  <c:v>9</c:v>
                </c:pt>
                <c:pt idx="6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7D-4359-AB4A-C21E2BF18104}"/>
            </c:ext>
          </c:extLst>
        </c:ser>
        <c:ser>
          <c:idx val="2"/>
          <c:order val="2"/>
          <c:tx>
            <c:strRef>
              <c:f>MENSUAL!$G$52</c:f>
              <c:strCache>
                <c:ptCount val="1"/>
                <c:pt idx="0">
                  <c:v>Semana 3
09 al 15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MENSUAL!$S$52:$Y$52</c:f>
              <c:numCache>
                <c:formatCode>General</c:formatCode>
                <c:ptCount val="7"/>
                <c:pt idx="0">
                  <c:v>45</c:v>
                </c:pt>
                <c:pt idx="1">
                  <c:v>0</c:v>
                </c:pt>
                <c:pt idx="2">
                  <c:v>85</c:v>
                </c:pt>
                <c:pt idx="3">
                  <c:v>87</c:v>
                </c:pt>
                <c:pt idx="4">
                  <c:v>47</c:v>
                </c:pt>
                <c:pt idx="5">
                  <c:v>11</c:v>
                </c:pt>
                <c:pt idx="6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7D-4359-AB4A-C21E2BF18104}"/>
            </c:ext>
          </c:extLst>
        </c:ser>
        <c:ser>
          <c:idx val="3"/>
          <c:order val="3"/>
          <c:tx>
            <c:strRef>
              <c:f>MENSUAL!$G$53</c:f>
              <c:strCache>
                <c:ptCount val="1"/>
                <c:pt idx="0">
                  <c:v>Semana 4
16 al 22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MENSUAL!$S$53:$Y$53</c:f>
              <c:numCache>
                <c:formatCode>General</c:formatCode>
                <c:ptCount val="7"/>
                <c:pt idx="0">
                  <c:v>46</c:v>
                </c:pt>
                <c:pt idx="1">
                  <c:v>0</c:v>
                </c:pt>
                <c:pt idx="2">
                  <c:v>102</c:v>
                </c:pt>
                <c:pt idx="3">
                  <c:v>99</c:v>
                </c:pt>
                <c:pt idx="4">
                  <c:v>45</c:v>
                </c:pt>
                <c:pt idx="5">
                  <c:v>24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7D-4359-AB4A-C21E2BF18104}"/>
            </c:ext>
          </c:extLst>
        </c:ser>
        <c:ser>
          <c:idx val="4"/>
          <c:order val="4"/>
          <c:tx>
            <c:strRef>
              <c:f>MENSUAL!$G$54</c:f>
              <c:strCache>
                <c:ptCount val="1"/>
                <c:pt idx="0">
                  <c:v>Semana 5
23 al 29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MENSUAL!$S$54:$Y$54</c:f>
              <c:numCache>
                <c:formatCode>General</c:formatCode>
                <c:ptCount val="7"/>
                <c:pt idx="0">
                  <c:v>35</c:v>
                </c:pt>
                <c:pt idx="1">
                  <c:v>0</c:v>
                </c:pt>
                <c:pt idx="2">
                  <c:v>80</c:v>
                </c:pt>
                <c:pt idx="3">
                  <c:v>103</c:v>
                </c:pt>
                <c:pt idx="4">
                  <c:v>35</c:v>
                </c:pt>
                <c:pt idx="5">
                  <c:v>15</c:v>
                </c:pt>
                <c:pt idx="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7D-4359-AB4A-C21E2BF18104}"/>
            </c:ext>
          </c:extLst>
        </c:ser>
        <c:ser>
          <c:idx val="5"/>
          <c:order val="5"/>
          <c:tx>
            <c:strRef>
              <c:f>MENSUAL!$G$55</c:f>
              <c:strCache>
                <c:ptCount val="1"/>
                <c:pt idx="0">
                  <c:v>Semana 6
30 al 31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MENSUAL!$S$49:$Y$49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MENSUAL!$S$55:$Y$55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24</c:v>
                </c:pt>
                <c:pt idx="3">
                  <c:v>23</c:v>
                </c:pt>
                <c:pt idx="4">
                  <c:v>19</c:v>
                </c:pt>
                <c:pt idx="5">
                  <c:v>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7D-4359-AB4A-C21E2BF181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0101471"/>
        <c:axId val="672759183"/>
      </c:barChart>
      <c:catAx>
        <c:axId val="9901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672759183"/>
        <c:crosses val="autoZero"/>
        <c:auto val="1"/>
        <c:lblAlgn val="ctr"/>
        <c:lblOffset val="100"/>
        <c:noMultiLvlLbl val="0"/>
      </c:catAx>
      <c:valAx>
        <c:axId val="6727591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9901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91547074760819"/>
          <c:y val="0.88341295222337768"/>
          <c:w val="0.74565084320258723"/>
          <c:h val="0.11658704777662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MENSUAL!$K$59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MENSUAL!$K$60:$K$90</c:f>
              <c:numCache>
                <c:formatCode>General</c:formatCode>
                <c:ptCount val="31"/>
                <c:pt idx="0">
                  <c:v>0</c:v>
                </c:pt>
                <c:pt idx="1">
                  <c:v>53</c:v>
                </c:pt>
                <c:pt idx="2">
                  <c:v>61</c:v>
                </c:pt>
                <c:pt idx="3">
                  <c:v>62</c:v>
                </c:pt>
                <c:pt idx="4">
                  <c:v>0</c:v>
                </c:pt>
                <c:pt idx="5">
                  <c:v>47</c:v>
                </c:pt>
                <c:pt idx="6">
                  <c:v>0</c:v>
                </c:pt>
                <c:pt idx="7">
                  <c:v>0</c:v>
                </c:pt>
                <c:pt idx="8">
                  <c:v>61</c:v>
                </c:pt>
                <c:pt idx="9">
                  <c:v>32</c:v>
                </c:pt>
                <c:pt idx="10">
                  <c:v>65</c:v>
                </c:pt>
                <c:pt idx="11">
                  <c:v>64</c:v>
                </c:pt>
                <c:pt idx="12">
                  <c:v>53</c:v>
                </c:pt>
                <c:pt idx="13">
                  <c:v>0</c:v>
                </c:pt>
                <c:pt idx="14">
                  <c:v>0</c:v>
                </c:pt>
                <c:pt idx="15">
                  <c:v>64</c:v>
                </c:pt>
                <c:pt idx="16">
                  <c:v>68</c:v>
                </c:pt>
                <c:pt idx="17">
                  <c:v>59</c:v>
                </c:pt>
                <c:pt idx="18">
                  <c:v>59</c:v>
                </c:pt>
                <c:pt idx="19">
                  <c:v>66</c:v>
                </c:pt>
                <c:pt idx="20">
                  <c:v>0</c:v>
                </c:pt>
                <c:pt idx="21">
                  <c:v>0</c:v>
                </c:pt>
                <c:pt idx="22">
                  <c:v>55</c:v>
                </c:pt>
                <c:pt idx="23">
                  <c:v>48</c:v>
                </c:pt>
                <c:pt idx="24">
                  <c:v>56</c:v>
                </c:pt>
                <c:pt idx="25">
                  <c:v>60</c:v>
                </c:pt>
                <c:pt idx="26">
                  <c:v>49</c:v>
                </c:pt>
                <c:pt idx="27">
                  <c:v>0</c:v>
                </c:pt>
                <c:pt idx="28">
                  <c:v>0</c:v>
                </c:pt>
                <c:pt idx="29">
                  <c:v>43</c:v>
                </c:pt>
                <c:pt idx="30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DF-47ED-ABDE-F5A28F48634A}"/>
            </c:ext>
          </c:extLst>
        </c:ser>
        <c:ser>
          <c:idx val="1"/>
          <c:order val="1"/>
          <c:tx>
            <c:strRef>
              <c:f>MENSUAL!$L$59</c:f>
              <c:strCache>
                <c:ptCount val="1"/>
                <c:pt idx="0">
                  <c:v>Atenciones de primera vez y subsecuentes a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MENSUAL!$H$60:$H$90</c:f>
              <c:strCache>
                <c:ptCount val="31"/>
                <c:pt idx="0">
                  <c:v>01
D</c:v>
                </c:pt>
                <c:pt idx="1">
                  <c:v>02
L</c:v>
                </c:pt>
                <c:pt idx="2">
                  <c:v>03
MA</c:v>
                </c:pt>
                <c:pt idx="3">
                  <c:v>04
MI</c:v>
                </c:pt>
                <c:pt idx="4">
                  <c:v>05
J</c:v>
                </c:pt>
                <c:pt idx="5">
                  <c:v>06
V</c:v>
                </c:pt>
                <c:pt idx="6">
                  <c:v>07
S</c:v>
                </c:pt>
                <c:pt idx="7">
                  <c:v>08
D</c:v>
                </c:pt>
                <c:pt idx="8">
                  <c:v>09
L</c:v>
                </c:pt>
                <c:pt idx="9">
                  <c:v>10
MA</c:v>
                </c:pt>
                <c:pt idx="10">
                  <c:v>11
MI</c:v>
                </c:pt>
                <c:pt idx="11">
                  <c:v>12
J</c:v>
                </c:pt>
                <c:pt idx="12">
                  <c:v>13
V</c:v>
                </c:pt>
                <c:pt idx="13">
                  <c:v>14
S</c:v>
                </c:pt>
                <c:pt idx="14">
                  <c:v>15
D</c:v>
                </c:pt>
                <c:pt idx="15">
                  <c:v>16
L</c:v>
                </c:pt>
                <c:pt idx="16">
                  <c:v>17
MA</c:v>
                </c:pt>
                <c:pt idx="17">
                  <c:v>18
MI</c:v>
                </c:pt>
                <c:pt idx="18">
                  <c:v>19
J</c:v>
                </c:pt>
                <c:pt idx="19">
                  <c:v>20
V</c:v>
                </c:pt>
                <c:pt idx="20">
                  <c:v>21
S</c:v>
                </c:pt>
                <c:pt idx="21">
                  <c:v>22
D</c:v>
                </c:pt>
                <c:pt idx="22">
                  <c:v>23
L</c:v>
                </c:pt>
                <c:pt idx="23">
                  <c:v>24
MA</c:v>
                </c:pt>
                <c:pt idx="24">
                  <c:v>25
MI</c:v>
                </c:pt>
                <c:pt idx="25">
                  <c:v>26
J</c:v>
                </c:pt>
                <c:pt idx="26">
                  <c:v>27
V</c:v>
                </c:pt>
                <c:pt idx="27">
                  <c:v>28
S</c:v>
                </c:pt>
                <c:pt idx="28">
                  <c:v>29
D</c:v>
                </c:pt>
                <c:pt idx="29">
                  <c:v>30
L</c:v>
                </c:pt>
                <c:pt idx="30">
                  <c:v>31
MA</c:v>
                </c:pt>
              </c:strCache>
            </c:strRef>
          </c:cat>
          <c:val>
            <c:numRef>
              <c:f>MENSUAL!$L$60:$L$90</c:f>
              <c:numCache>
                <c:formatCode>General</c:formatCode>
                <c:ptCount val="31"/>
                <c:pt idx="0">
                  <c:v>0</c:v>
                </c:pt>
                <c:pt idx="1">
                  <c:v>17</c:v>
                </c:pt>
                <c:pt idx="2">
                  <c:v>16</c:v>
                </c:pt>
                <c:pt idx="3">
                  <c:v>21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0</c:v>
                </c:pt>
                <c:pt idx="8">
                  <c:v>23</c:v>
                </c:pt>
                <c:pt idx="9">
                  <c:v>6</c:v>
                </c:pt>
                <c:pt idx="10">
                  <c:v>12</c:v>
                </c:pt>
                <c:pt idx="11">
                  <c:v>21</c:v>
                </c:pt>
                <c:pt idx="12">
                  <c:v>26</c:v>
                </c:pt>
                <c:pt idx="13">
                  <c:v>0</c:v>
                </c:pt>
                <c:pt idx="14">
                  <c:v>0</c:v>
                </c:pt>
                <c:pt idx="15">
                  <c:v>23</c:v>
                </c:pt>
                <c:pt idx="16">
                  <c:v>23</c:v>
                </c:pt>
                <c:pt idx="17">
                  <c:v>20</c:v>
                </c:pt>
                <c:pt idx="18">
                  <c:v>23</c:v>
                </c:pt>
                <c:pt idx="19">
                  <c:v>22</c:v>
                </c:pt>
                <c:pt idx="20">
                  <c:v>0</c:v>
                </c:pt>
                <c:pt idx="21">
                  <c:v>0</c:v>
                </c:pt>
                <c:pt idx="22">
                  <c:v>21</c:v>
                </c:pt>
                <c:pt idx="23">
                  <c:v>24</c:v>
                </c:pt>
                <c:pt idx="24">
                  <c:v>21</c:v>
                </c:pt>
                <c:pt idx="25">
                  <c:v>15</c:v>
                </c:pt>
                <c:pt idx="26">
                  <c:v>22</c:v>
                </c:pt>
                <c:pt idx="27">
                  <c:v>0</c:v>
                </c:pt>
                <c:pt idx="28">
                  <c:v>0</c:v>
                </c:pt>
                <c:pt idx="29">
                  <c:v>18</c:v>
                </c:pt>
                <c:pt idx="3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DF-47ED-ABDE-F5A28F4863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5676543"/>
        <c:axId val="844647919"/>
      </c:lineChart>
      <c:catAx>
        <c:axId val="83567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844647919"/>
        <c:crosses val="autoZero"/>
        <c:auto val="1"/>
        <c:lblAlgn val="ctr"/>
        <c:lblOffset val="100"/>
        <c:noMultiLvlLbl val="0"/>
      </c:catAx>
      <c:valAx>
        <c:axId val="844647919"/>
        <c:scaling>
          <c:orientation val="minMax"/>
          <c:max val="8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83567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Mayo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16527"/>
              </p:ext>
            </p:extLst>
          </p:nvPr>
        </p:nvGraphicFramePr>
        <p:xfrm>
          <a:off x="3305907" y="3033991"/>
          <a:ext cx="17772185" cy="9595795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mayo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8A27DB1-33FB-4D34-8E5E-83F09EB98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513302"/>
              </p:ext>
            </p:extLst>
          </p:nvPr>
        </p:nvGraphicFramePr>
        <p:xfrm>
          <a:off x="1595333" y="3868616"/>
          <a:ext cx="21193334" cy="8815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D94D94A-B594-437D-878B-F21DCEE3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5589"/>
              </p:ext>
            </p:extLst>
          </p:nvPr>
        </p:nvGraphicFramePr>
        <p:xfrm>
          <a:off x="656493" y="5150087"/>
          <a:ext cx="23071015" cy="5509846"/>
        </p:xfrm>
        <a:graphic>
          <a:graphicData uri="http://schemas.openxmlformats.org/drawingml/2006/table">
            <a:tbl>
              <a:tblPr/>
              <a:tblGrid>
                <a:gridCol w="3868615">
                  <a:extLst>
                    <a:ext uri="{9D8B030D-6E8A-4147-A177-3AD203B41FA5}">
                      <a16:colId xmlns:a16="http://schemas.microsoft.com/office/drawing/2014/main" val="3308524710"/>
                    </a:ext>
                  </a:extLst>
                </a:gridCol>
                <a:gridCol w="1633758">
                  <a:extLst>
                    <a:ext uri="{9D8B030D-6E8A-4147-A177-3AD203B41FA5}">
                      <a16:colId xmlns:a16="http://schemas.microsoft.com/office/drawing/2014/main" val="317572066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82111756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9429274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4781124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55176929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41786856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51059166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86059234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418381482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978645887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98820105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08234486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50983234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9781155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145144476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084447572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967109381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95731252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6725561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77501898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462624302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55785649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95555691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325317491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2351180828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330901283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746662800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923344823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3293568904"/>
                    </a:ext>
                  </a:extLst>
                </a:gridCol>
                <a:gridCol w="568428">
                  <a:extLst>
                    <a:ext uri="{9D8B030D-6E8A-4147-A177-3AD203B41FA5}">
                      <a16:colId xmlns:a16="http://schemas.microsoft.com/office/drawing/2014/main" val="1995849169"/>
                    </a:ext>
                  </a:extLst>
                </a:gridCol>
                <a:gridCol w="1084230">
                  <a:extLst>
                    <a:ext uri="{9D8B030D-6E8A-4147-A177-3AD203B41FA5}">
                      <a16:colId xmlns:a16="http://schemas.microsoft.com/office/drawing/2014/main" val="2101430900"/>
                    </a:ext>
                  </a:extLst>
                </a:gridCol>
              </a:tblGrid>
              <a:tr h="1772870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88999"/>
                  </a:ext>
                </a:extLst>
              </a:tr>
              <a:tr h="891730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56290"/>
                  </a:ext>
                </a:extLst>
              </a:tr>
              <a:tr h="142262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95282"/>
                  </a:ext>
                </a:extLst>
              </a:tr>
              <a:tr h="142262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7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1,174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7F2575D-AD28-4935-B53B-A6483B049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272369"/>
              </p:ext>
            </p:extLst>
          </p:nvPr>
        </p:nvGraphicFramePr>
        <p:xfrm>
          <a:off x="1488831" y="4344638"/>
          <a:ext cx="21406338" cy="841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mayo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1,174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201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7DCBEA7-31BF-4278-843F-A0F99A511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457934"/>
              </p:ext>
            </p:extLst>
          </p:nvPr>
        </p:nvGraphicFramePr>
        <p:xfrm>
          <a:off x="2051473" y="4401789"/>
          <a:ext cx="20281055" cy="8131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388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349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mayo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20979363" y="5086172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1026438" y="6230509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20927098" y="729402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349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20979363" y="8419662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20900905" y="9532661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21035842" y="10673795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20979363" y="1199486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394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B8BFFD1-5462-4482-BEB6-4EC138D8D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620668"/>
              </p:ext>
            </p:extLst>
          </p:nvPr>
        </p:nvGraphicFramePr>
        <p:xfrm>
          <a:off x="2812870" y="4035357"/>
          <a:ext cx="18758261" cy="9343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28094"/>
              </p:ext>
            </p:extLst>
          </p:nvPr>
        </p:nvGraphicFramePr>
        <p:xfrm>
          <a:off x="2790093" y="2805391"/>
          <a:ext cx="18803813" cy="10399540"/>
        </p:xfrm>
        <a:graphic>
          <a:graphicData uri="http://schemas.openxmlformats.org/drawingml/2006/table">
            <a:tbl>
              <a:tblPr/>
              <a:tblGrid>
                <a:gridCol w="20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mayo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mayo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204859D-3751-408D-9765-46A81850E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698788"/>
              </p:ext>
            </p:extLst>
          </p:nvPr>
        </p:nvGraphicFramePr>
        <p:xfrm>
          <a:off x="1595030" y="3905680"/>
          <a:ext cx="21193941" cy="901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mayo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7F65EBA-862B-45B4-A337-91164619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70436"/>
              </p:ext>
            </p:extLst>
          </p:nvPr>
        </p:nvGraphicFramePr>
        <p:xfrm>
          <a:off x="836123" y="3891562"/>
          <a:ext cx="22711754" cy="8671533"/>
        </p:xfrm>
        <a:graphic>
          <a:graphicData uri="http://schemas.openxmlformats.org/drawingml/2006/table">
            <a:tbl>
              <a:tblPr/>
              <a:tblGrid>
                <a:gridCol w="3720369">
                  <a:extLst>
                    <a:ext uri="{9D8B030D-6E8A-4147-A177-3AD203B41FA5}">
                      <a16:colId xmlns:a16="http://schemas.microsoft.com/office/drawing/2014/main" val="1059014407"/>
                    </a:ext>
                  </a:extLst>
                </a:gridCol>
                <a:gridCol w="1673330">
                  <a:extLst>
                    <a:ext uri="{9D8B030D-6E8A-4147-A177-3AD203B41FA5}">
                      <a16:colId xmlns:a16="http://schemas.microsoft.com/office/drawing/2014/main" val="52001187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44577815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28429509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022873027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33078681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71938605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27623445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89109690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20368912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400009446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65072598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91060229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4883638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79429987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07067045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531645881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6113613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15383756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7801681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85385490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43967579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888866106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827301166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665018154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2993180812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199575497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83110172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810726390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4005533789"/>
                    </a:ext>
                  </a:extLst>
                </a:gridCol>
                <a:gridCol w="557201">
                  <a:extLst>
                    <a:ext uri="{9D8B030D-6E8A-4147-A177-3AD203B41FA5}">
                      <a16:colId xmlns:a16="http://schemas.microsoft.com/office/drawing/2014/main" val="3779426947"/>
                    </a:ext>
                  </a:extLst>
                </a:gridCol>
                <a:gridCol w="1159226">
                  <a:extLst>
                    <a:ext uri="{9D8B030D-6E8A-4147-A177-3AD203B41FA5}">
                      <a16:colId xmlns:a16="http://schemas.microsoft.com/office/drawing/2014/main" val="1954398215"/>
                    </a:ext>
                  </a:extLst>
                </a:gridCol>
              </a:tblGrid>
              <a:tr h="1442438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21"/>
                  </a:ext>
                </a:extLst>
              </a:tr>
              <a:tr h="445490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407660"/>
                  </a:ext>
                </a:extLst>
              </a:tr>
              <a:tr h="108416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71000"/>
                  </a:ext>
                </a:extLst>
              </a:tr>
              <a:tr h="1084161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883387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ES" sz="2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95721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65987"/>
                  </a:ext>
                </a:extLst>
              </a:tr>
              <a:tr h="84643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4796"/>
                  </a:ext>
                </a:extLst>
              </a:tr>
              <a:tr h="806338">
                <a:tc>
                  <a:txBody>
                    <a:bodyPr/>
                    <a:lstStyle/>
                    <a:p>
                      <a:pPr algn="l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04143"/>
                  </a:ext>
                </a:extLst>
              </a:tr>
              <a:tr h="12696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</a:t>
                      </a:r>
                      <a:r>
                        <a:rPr lang="es-E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cap="non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31 de mayo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6,943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1,174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201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1,555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3,798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215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3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mayo se consideran 31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1,161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394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ABA2D0B-E232-41AA-A3F5-ECB30FEB6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547917"/>
              </p:ext>
            </p:extLst>
          </p:nvPr>
        </p:nvGraphicFramePr>
        <p:xfrm>
          <a:off x="1587091" y="4458940"/>
          <a:ext cx="21209819" cy="8014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709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3,089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08121" y="6640002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709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01990" y="8063767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3,089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7EAFC337-CABC-4B56-A414-C46F38F21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062459"/>
              </p:ext>
            </p:extLst>
          </p:nvPr>
        </p:nvGraphicFramePr>
        <p:xfrm>
          <a:off x="3440723" y="3718111"/>
          <a:ext cx="17502554" cy="899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85281"/>
              </p:ext>
            </p:extLst>
          </p:nvPr>
        </p:nvGraphicFramePr>
        <p:xfrm>
          <a:off x="2942492" y="3062566"/>
          <a:ext cx="18499016" cy="9657008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mayo a través de la línea telefónica </a:t>
                      </a:r>
                      <a:r>
                        <a:rPr lang="es-ES" sz="3600" b="1" i="0" u="none" strike="noStrike" kern="1200" cap="none" dirty="0" err="1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3089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3798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mayo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endParaRPr lang="es-MX" altLang="es-MX" sz="4000" b="1" dirty="0">
              <a:solidFill>
                <a:srgbClr val="5B4F63"/>
              </a:solidFill>
              <a:latin typeface="Adelle Sans" panose="02000503000000020004" pitchFamily="50" charset="0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7F41E07-7A81-46AF-84C2-A44F34266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595859"/>
              </p:ext>
            </p:extLst>
          </p:nvPr>
        </p:nvGraphicFramePr>
        <p:xfrm>
          <a:off x="1600200" y="4407427"/>
          <a:ext cx="21183600" cy="81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3B132E-299F-49FC-BA76-6BC1B1D6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78884"/>
              </p:ext>
            </p:extLst>
          </p:nvPr>
        </p:nvGraphicFramePr>
        <p:xfrm>
          <a:off x="351697" y="5325558"/>
          <a:ext cx="23680606" cy="5228491"/>
        </p:xfrm>
        <a:graphic>
          <a:graphicData uri="http://schemas.openxmlformats.org/drawingml/2006/table">
            <a:tbl>
              <a:tblPr/>
              <a:tblGrid>
                <a:gridCol w="3633261">
                  <a:extLst>
                    <a:ext uri="{9D8B030D-6E8A-4147-A177-3AD203B41FA5}">
                      <a16:colId xmlns:a16="http://schemas.microsoft.com/office/drawing/2014/main" val="1299853688"/>
                    </a:ext>
                  </a:extLst>
                </a:gridCol>
                <a:gridCol w="1948799">
                  <a:extLst>
                    <a:ext uri="{9D8B030D-6E8A-4147-A177-3AD203B41FA5}">
                      <a16:colId xmlns:a16="http://schemas.microsoft.com/office/drawing/2014/main" val="386855812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02766475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06655500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5712068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909112837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8397971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95268137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18450670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13370268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81852812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2980003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653153714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09976473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93752957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76789759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35507589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25525725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96101502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210184571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93702683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04871893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648481474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29436527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821295679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9147214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475218192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367282006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357780200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700946935"/>
                    </a:ext>
                  </a:extLst>
                </a:gridCol>
                <a:gridCol w="576658">
                  <a:extLst>
                    <a:ext uri="{9D8B030D-6E8A-4147-A177-3AD203B41FA5}">
                      <a16:colId xmlns:a16="http://schemas.microsoft.com/office/drawing/2014/main" val="1446251301"/>
                    </a:ext>
                  </a:extLst>
                </a:gridCol>
                <a:gridCol w="1375464">
                  <a:extLst>
                    <a:ext uri="{9D8B030D-6E8A-4147-A177-3AD203B41FA5}">
                      <a16:colId xmlns:a16="http://schemas.microsoft.com/office/drawing/2014/main" val="1280306069"/>
                    </a:ext>
                  </a:extLst>
                </a:gridCol>
              </a:tblGrid>
              <a:tr h="1641239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6787"/>
                  </a:ext>
                </a:extLst>
              </a:tr>
              <a:tr h="825522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413436"/>
                  </a:ext>
                </a:extLst>
              </a:tr>
              <a:tr h="121647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</a:t>
                      </a:r>
                      <a:r>
                        <a:rPr lang="es-MX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B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89863"/>
                  </a:ext>
                </a:extLst>
              </a:tr>
              <a:tr h="15452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</a:t>
                      </a:r>
                      <a:r>
                        <a:rPr lang="es-MX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C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2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688BBAF-A51E-4EEE-8AF2-CFC4628B6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474202"/>
              </p:ext>
            </p:extLst>
          </p:nvPr>
        </p:nvGraphicFramePr>
        <p:xfrm>
          <a:off x="1934308" y="4009292"/>
          <a:ext cx="20515385" cy="855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mayo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61876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47FFD4F5-31A0-40CB-BD04-A8778D12D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36722"/>
              </p:ext>
            </p:extLst>
          </p:nvPr>
        </p:nvGraphicFramePr>
        <p:xfrm>
          <a:off x="2057400" y="3887439"/>
          <a:ext cx="20269200" cy="8307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94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4546"/>
              </p:ext>
            </p:extLst>
          </p:nvPr>
        </p:nvGraphicFramePr>
        <p:xfrm>
          <a:off x="1453663" y="2598860"/>
          <a:ext cx="21031330" cy="10778368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65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  <a:p>
                      <a:pPr algn="ctr" fontAlgn="ctr"/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104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397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179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049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BF24F49-2705-4791-91F7-3EBA601C4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418091"/>
              </p:ext>
            </p:extLst>
          </p:nvPr>
        </p:nvGraphicFramePr>
        <p:xfrm>
          <a:off x="1915337" y="4103077"/>
          <a:ext cx="20553326" cy="837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3A471D8-CABD-478C-9668-D5971A26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411"/>
              </p:ext>
            </p:extLst>
          </p:nvPr>
        </p:nvGraphicFramePr>
        <p:xfrm>
          <a:off x="949569" y="4750342"/>
          <a:ext cx="22484861" cy="6556047"/>
        </p:xfrm>
        <a:graphic>
          <a:graphicData uri="http://schemas.openxmlformats.org/drawingml/2006/table">
            <a:tbl>
              <a:tblPr/>
              <a:tblGrid>
                <a:gridCol w="3681046">
                  <a:extLst>
                    <a:ext uri="{9D8B030D-6E8A-4147-A177-3AD203B41FA5}">
                      <a16:colId xmlns:a16="http://schemas.microsoft.com/office/drawing/2014/main" val="3668536223"/>
                    </a:ext>
                  </a:extLst>
                </a:gridCol>
                <a:gridCol w="1684057">
                  <a:extLst>
                    <a:ext uri="{9D8B030D-6E8A-4147-A177-3AD203B41FA5}">
                      <a16:colId xmlns:a16="http://schemas.microsoft.com/office/drawing/2014/main" val="2563745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76556149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77519155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986239796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679603382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90439198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04434437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173551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15363223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6405411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10180600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73223515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46892837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86378757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49500100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62308505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39825368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249357614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222237958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58253839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66684617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001489940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16201694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731497293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2021423805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52144357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289384422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4258864685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177106759"/>
                    </a:ext>
                  </a:extLst>
                </a:gridCol>
                <a:gridCol w="554247">
                  <a:extLst>
                    <a:ext uri="{9D8B030D-6E8A-4147-A177-3AD203B41FA5}">
                      <a16:colId xmlns:a16="http://schemas.microsoft.com/office/drawing/2014/main" val="3078407429"/>
                    </a:ext>
                  </a:extLst>
                </a:gridCol>
                <a:gridCol w="1046595">
                  <a:extLst>
                    <a:ext uri="{9D8B030D-6E8A-4147-A177-3AD203B41FA5}">
                      <a16:colId xmlns:a16="http://schemas.microsoft.com/office/drawing/2014/main" val="469376931"/>
                    </a:ext>
                  </a:extLst>
                </a:gridCol>
              </a:tblGrid>
              <a:tr h="141355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43619"/>
                  </a:ext>
                </a:extLst>
              </a:tr>
              <a:tr h="62325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02183"/>
                  </a:ext>
                </a:extLst>
              </a:tr>
              <a:tr h="14332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psicológicas y jurídicas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967102"/>
                  </a:ext>
                </a:extLst>
              </a:tr>
              <a:tr h="1776286">
                <a:tc>
                  <a:txBody>
                    <a:bodyPr/>
                    <a:lstStyle/>
                    <a:p>
                      <a:pPr algn="l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en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44845"/>
                  </a:ext>
                </a:extLst>
              </a:tr>
              <a:tr h="130973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5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313DCDC-DF99-44E7-895D-ED0C106F4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020455"/>
              </p:ext>
            </p:extLst>
          </p:nvPr>
        </p:nvGraphicFramePr>
        <p:xfrm>
          <a:off x="2022231" y="4009292"/>
          <a:ext cx="20339539" cy="865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mayo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3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0F3CB74-8AA2-4DD6-95A1-D386FA750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60806"/>
              </p:ext>
            </p:extLst>
          </p:nvPr>
        </p:nvGraphicFramePr>
        <p:xfrm>
          <a:off x="1828800" y="4056185"/>
          <a:ext cx="20726400" cy="8138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mayo a mujeres, niñas, niños y adolescentes por área de atención 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82F1DD1-F4FE-4CF4-AD07-96D3505D5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628771"/>
              </p:ext>
            </p:extLst>
          </p:nvPr>
        </p:nvGraphicFramePr>
        <p:xfrm>
          <a:off x="2257797" y="2663516"/>
          <a:ext cx="19868406" cy="983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66764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3633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774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1,555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6228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3,798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85996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Mayo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mayo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446411" y="574391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104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595269" y="6485548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446411" y="7304698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397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446411" y="8101622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</a:t>
            </a: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420218" y="8936982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79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538486" y="9795879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446411" y="1049343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332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2502E74B-31FF-496F-AAF5-7F86F7BA3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540420"/>
              </p:ext>
            </p:extLst>
          </p:nvPr>
        </p:nvGraphicFramePr>
        <p:xfrm>
          <a:off x="4067908" y="4431324"/>
          <a:ext cx="16248185" cy="848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2529"/>
              </p:ext>
            </p:extLst>
          </p:nvPr>
        </p:nvGraphicFramePr>
        <p:xfrm>
          <a:off x="2432735" y="2743200"/>
          <a:ext cx="19518531" cy="9977301"/>
        </p:xfrm>
        <a:graphic>
          <a:graphicData uri="http://schemas.openxmlformats.org/drawingml/2006/table">
            <a:tbl>
              <a:tblPr/>
              <a:tblGrid>
                <a:gridCol w="256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3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8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85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mayo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6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  <a:p>
                      <a:pPr algn="ctr"/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</a:rPr>
                        <a:t>1174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mayo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6A32235-1553-4241-8EAB-4AEFE62D5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194781"/>
              </p:ext>
            </p:extLst>
          </p:nvPr>
        </p:nvGraphicFramePr>
        <p:xfrm>
          <a:off x="1699781" y="3718110"/>
          <a:ext cx="20984439" cy="910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mayo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1,174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60E7E6C-8F7C-4561-A4C4-59A0EA894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14737"/>
              </p:ext>
            </p:extLst>
          </p:nvPr>
        </p:nvGraphicFramePr>
        <p:xfrm>
          <a:off x="996461" y="4022603"/>
          <a:ext cx="22391078" cy="7948244"/>
        </p:xfrm>
        <a:graphic>
          <a:graphicData uri="http://schemas.openxmlformats.org/drawingml/2006/table">
            <a:tbl>
              <a:tblPr/>
              <a:tblGrid>
                <a:gridCol w="3892062">
                  <a:extLst>
                    <a:ext uri="{9D8B030D-6E8A-4147-A177-3AD203B41FA5}">
                      <a16:colId xmlns:a16="http://schemas.microsoft.com/office/drawing/2014/main" val="3957133473"/>
                    </a:ext>
                  </a:extLst>
                </a:gridCol>
                <a:gridCol w="1484483">
                  <a:extLst>
                    <a:ext uri="{9D8B030D-6E8A-4147-A177-3AD203B41FA5}">
                      <a16:colId xmlns:a16="http://schemas.microsoft.com/office/drawing/2014/main" val="30767046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662464750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53219472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05093643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08824053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93620127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3129621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6896074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8375926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4834012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145044900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671500133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05666903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167026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8371725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9719252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0987559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4216154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9092892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54701780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6171086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4268807687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92642878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520318092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1596573845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38846358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343082694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18548899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37727961"/>
                    </a:ext>
                  </a:extLst>
                </a:gridCol>
                <a:gridCol w="555428">
                  <a:extLst>
                    <a:ext uri="{9D8B030D-6E8A-4147-A177-3AD203B41FA5}">
                      <a16:colId xmlns:a16="http://schemas.microsoft.com/office/drawing/2014/main" val="2129927878"/>
                    </a:ext>
                  </a:extLst>
                </a:gridCol>
                <a:gridCol w="907121">
                  <a:extLst>
                    <a:ext uri="{9D8B030D-6E8A-4147-A177-3AD203B41FA5}">
                      <a16:colId xmlns:a16="http://schemas.microsoft.com/office/drawing/2014/main" val="1086908850"/>
                    </a:ext>
                  </a:extLst>
                </a:gridCol>
              </a:tblGrid>
              <a:tr h="149533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02 al 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09 al 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 al 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 al 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6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30 al 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82754"/>
                  </a:ext>
                </a:extLst>
              </a:tr>
              <a:tr h="713934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3897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72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896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4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C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A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9114"/>
                  </a:ext>
                </a:extLst>
              </a:tr>
              <a:tr h="4749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4862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8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72644"/>
                  </a:ext>
                </a:extLst>
              </a:tr>
              <a:tr h="7525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78736"/>
                  </a:ext>
                </a:extLst>
              </a:tr>
              <a:tr h="90231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7F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mayo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01025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41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160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631E9B3-9FEF-4E98-A3D3-65E2AB891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003791"/>
              </p:ext>
            </p:extLst>
          </p:nvPr>
        </p:nvGraphicFramePr>
        <p:xfrm>
          <a:off x="4050890" y="3746686"/>
          <a:ext cx="16282220" cy="935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6609</TotalTime>
  <Words>3842</Words>
  <Application>Microsoft Office PowerPoint</Application>
  <PresentationFormat>Personalizado</PresentationFormat>
  <Paragraphs>1455</Paragraphs>
  <Slides>40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343</cp:revision>
  <dcterms:modified xsi:type="dcterms:W3CDTF">2022-06-13T17:20:34Z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