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6" r:id="rId6"/>
    <p:sldId id="277" r:id="rId7"/>
    <p:sldId id="288" r:id="rId8"/>
    <p:sldId id="289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90" r:id="rId17"/>
    <p:sldId id="286" r:id="rId18"/>
    <p:sldId id="287" r:id="rId19"/>
    <p:sldId id="259" r:id="rId20"/>
  </p:sldIdLst>
  <p:sldSz cx="24384000" cy="13716000"/>
  <p:notesSz cx="6858000" cy="9144000"/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5B4F63"/>
    <a:srgbClr val="FFC000"/>
    <a:srgbClr val="998BA3"/>
    <a:srgbClr val="54002A"/>
    <a:srgbClr val="E3DFE5"/>
    <a:srgbClr val="9933D9"/>
    <a:srgbClr val="97D9D9"/>
    <a:srgbClr val="5B4F00"/>
    <a:srgbClr val="99A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33" d="100"/>
          <a:sy n="33" d="100"/>
        </p:scale>
        <p:origin x="834" y="60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esktop\Ma.%20Fernanda%20Santos\FER\REPORTES%20ATENCI&#211;N\2022\NOVIEMBRE\Reporte%20diario%2007%20AL%2013%20DE%20NOVIEMBRE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esktop\Ma.%20Fernanda%20Santos\FER\REPORTES%20ATENCI&#211;N\2022\NOVIEMBRE\Reporte%20diario%2007%20AL%2013%20DE%20NOVIEMBRE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esktop\Ma.%20Fernanda%20Santos\FER\REPORTES%20ATENCI&#211;N\2022\NOVIEMBRE\Reporte%20diario%2007%20AL%2013%20DE%20NOVIEMBRE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esktop\Ma.%20Fernanda%20Santos\FER\REPORTES%20ATENCI&#211;N\2022\NOVIEMBRE\Reporte%20diario%2007%20AL%2013%20DE%20NOVIEMBRE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esktop\Ma.%20Fernanda%20Santos\FER\REPORTES%20ATENCI&#211;N\2022\NOVIEMBRE\Reporte%20diario%2007%20AL%2013%20DE%20NOVIEMBRE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esktop\Ma.%20Fernanda%20Santos\FER\REPORTES%20ATENCI&#211;N\2022\NOVIEMBRE\Reporte%20diario%2007%20AL%2013%20DE%20NOVIEMBR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4'!$B$3</c:f>
              <c:strCache>
                <c:ptCount val="1"/>
                <c:pt idx="0">
                  <c:v>Lunes
07/11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4'!$C$3:$I$3</c:f>
              <c:numCache>
                <c:formatCode>General</c:formatCode>
                <c:ptCount val="7"/>
                <c:pt idx="0">
                  <c:v>4</c:v>
                </c:pt>
                <c:pt idx="1">
                  <c:v>0</c:v>
                </c:pt>
                <c:pt idx="2">
                  <c:v>11</c:v>
                </c:pt>
                <c:pt idx="3">
                  <c:v>6</c:v>
                </c:pt>
                <c:pt idx="4">
                  <c:v>5</c:v>
                </c:pt>
                <c:pt idx="5">
                  <c:v>0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62-411D-8C17-89D5ABD97256}"/>
            </c:ext>
          </c:extLst>
        </c:ser>
        <c:ser>
          <c:idx val="1"/>
          <c:order val="1"/>
          <c:tx>
            <c:strRef>
              <c:f>'Marzo 2022 sem 4'!$B$4</c:f>
              <c:strCache>
                <c:ptCount val="1"/>
                <c:pt idx="0">
                  <c:v>Martes
08/11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4'!$C$4:$I$4</c:f>
              <c:numCache>
                <c:formatCode>General</c:formatCode>
                <c:ptCount val="7"/>
                <c:pt idx="0">
                  <c:v>3</c:v>
                </c:pt>
                <c:pt idx="1">
                  <c:v>0</c:v>
                </c:pt>
                <c:pt idx="2">
                  <c:v>15</c:v>
                </c:pt>
                <c:pt idx="3">
                  <c:v>5</c:v>
                </c:pt>
                <c:pt idx="4">
                  <c:v>8</c:v>
                </c:pt>
                <c:pt idx="5">
                  <c:v>1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62-411D-8C17-89D5ABD97256}"/>
            </c:ext>
          </c:extLst>
        </c:ser>
        <c:ser>
          <c:idx val="2"/>
          <c:order val="2"/>
          <c:tx>
            <c:strRef>
              <c:f>'Marzo 2022 sem 4'!$B$5</c:f>
              <c:strCache>
                <c:ptCount val="1"/>
                <c:pt idx="0">
                  <c:v>Miércoles
09/11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4'!$C$5:$I$5</c:f>
              <c:numCache>
                <c:formatCode>General</c:formatCode>
                <c:ptCount val="7"/>
                <c:pt idx="0">
                  <c:v>3</c:v>
                </c:pt>
                <c:pt idx="1">
                  <c:v>0</c:v>
                </c:pt>
                <c:pt idx="2">
                  <c:v>7</c:v>
                </c:pt>
                <c:pt idx="3">
                  <c:v>6</c:v>
                </c:pt>
                <c:pt idx="4">
                  <c:v>7</c:v>
                </c:pt>
                <c:pt idx="5">
                  <c:v>0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62-411D-8C17-89D5ABD97256}"/>
            </c:ext>
          </c:extLst>
        </c:ser>
        <c:ser>
          <c:idx val="3"/>
          <c:order val="3"/>
          <c:tx>
            <c:strRef>
              <c:f>'Marzo 2022 sem 4'!$B$6</c:f>
              <c:strCache>
                <c:ptCount val="1"/>
                <c:pt idx="0">
                  <c:v>Jueves
10/11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4'!$C$6:$I$6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11</c:v>
                </c:pt>
                <c:pt idx="3">
                  <c:v>5</c:v>
                </c:pt>
                <c:pt idx="4">
                  <c:v>7</c:v>
                </c:pt>
                <c:pt idx="5">
                  <c:v>0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562-411D-8C17-89D5ABD97256}"/>
            </c:ext>
          </c:extLst>
        </c:ser>
        <c:ser>
          <c:idx val="4"/>
          <c:order val="4"/>
          <c:tx>
            <c:strRef>
              <c:f>'Marzo 2022 sem 4'!$B$7</c:f>
              <c:strCache>
                <c:ptCount val="1"/>
                <c:pt idx="0">
                  <c:v>Viernes
11/11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4'!$C$7:$I$7</c:f>
              <c:numCache>
                <c:formatCode>General</c:formatCode>
                <c:ptCount val="7"/>
                <c:pt idx="0">
                  <c:v>5</c:v>
                </c:pt>
                <c:pt idx="1">
                  <c:v>0</c:v>
                </c:pt>
                <c:pt idx="2">
                  <c:v>14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62-411D-8C17-89D5ABD97256}"/>
            </c:ext>
          </c:extLst>
        </c:ser>
        <c:ser>
          <c:idx val="5"/>
          <c:order val="5"/>
          <c:tx>
            <c:strRef>
              <c:f>'Marzo 2022 sem 4'!$B$8</c:f>
              <c:strCache>
                <c:ptCount val="1"/>
                <c:pt idx="0">
                  <c:v>Sabado
12/11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4'!$C$8:$I$8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562-411D-8C17-89D5ABD97256}"/>
            </c:ext>
          </c:extLst>
        </c:ser>
        <c:ser>
          <c:idx val="6"/>
          <c:order val="6"/>
          <c:tx>
            <c:strRef>
              <c:f>'Marzo 2022 sem 4'!$B$9</c:f>
              <c:strCache>
                <c:ptCount val="1"/>
                <c:pt idx="0">
                  <c:v>Domingo
13/11</c:v>
                </c:pt>
              </c:strCache>
            </c:strRef>
          </c:tx>
          <c:spPr>
            <a:solidFill>
              <a:srgbClr val="95372B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4'!$C$9:$I$9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562-411D-8C17-89D5ABD972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3176592"/>
        <c:axId val="1"/>
      </c:barChart>
      <c:catAx>
        <c:axId val="189317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89317659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4'!$B$3</c:f>
              <c:strCache>
                <c:ptCount val="1"/>
                <c:pt idx="0">
                  <c:v>Lunes
07/11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4'!$J$3:$K$3</c:f>
              <c:numCache>
                <c:formatCode>General</c:formatCode>
                <c:ptCount val="2"/>
                <c:pt idx="0">
                  <c:v>0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4C-4665-88BD-0A2379C49C75}"/>
            </c:ext>
          </c:extLst>
        </c:ser>
        <c:ser>
          <c:idx val="1"/>
          <c:order val="1"/>
          <c:tx>
            <c:strRef>
              <c:f>'Marzo 2022 sem 4'!$B$4</c:f>
              <c:strCache>
                <c:ptCount val="1"/>
                <c:pt idx="0">
                  <c:v>Martes
08/11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4'!$J$4:$K$4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4C-4665-88BD-0A2379C49C75}"/>
            </c:ext>
          </c:extLst>
        </c:ser>
        <c:ser>
          <c:idx val="2"/>
          <c:order val="2"/>
          <c:tx>
            <c:strRef>
              <c:f>'Marzo 2022 sem 4'!$B$5</c:f>
              <c:strCache>
                <c:ptCount val="1"/>
                <c:pt idx="0">
                  <c:v>Miércoles
09/11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4'!$J$5:$K$5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D4C-4665-88BD-0A2379C49C75}"/>
            </c:ext>
          </c:extLst>
        </c:ser>
        <c:ser>
          <c:idx val="3"/>
          <c:order val="3"/>
          <c:tx>
            <c:strRef>
              <c:f>'Marzo 2022 sem 4'!$B$6</c:f>
              <c:strCache>
                <c:ptCount val="1"/>
                <c:pt idx="0">
                  <c:v>Jueves
10/11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4'!$J$6:$K$6</c:f>
              <c:numCache>
                <c:formatCode>General</c:formatCode>
                <c:ptCount val="2"/>
                <c:pt idx="0">
                  <c:v>0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D4C-4665-88BD-0A2379C49C75}"/>
            </c:ext>
          </c:extLst>
        </c:ser>
        <c:ser>
          <c:idx val="4"/>
          <c:order val="4"/>
          <c:tx>
            <c:strRef>
              <c:f>'Marzo 2022 sem 4'!$B$7</c:f>
              <c:strCache>
                <c:ptCount val="1"/>
                <c:pt idx="0">
                  <c:v>Viernes
11/11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4'!$J$7:$K$7</c:f>
              <c:numCache>
                <c:formatCode>General</c:formatCode>
                <c:ptCount val="2"/>
                <c:pt idx="0">
                  <c:v>1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D4C-4665-88BD-0A2379C49C75}"/>
            </c:ext>
          </c:extLst>
        </c:ser>
        <c:ser>
          <c:idx val="5"/>
          <c:order val="5"/>
          <c:tx>
            <c:strRef>
              <c:f>'Marzo 2022 sem 4'!$B$8</c:f>
              <c:strCache>
                <c:ptCount val="1"/>
                <c:pt idx="0">
                  <c:v>Sabado
12/11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4'!$J$8:$K$8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D4C-4665-88BD-0A2379C49C75}"/>
            </c:ext>
          </c:extLst>
        </c:ser>
        <c:ser>
          <c:idx val="6"/>
          <c:order val="6"/>
          <c:tx>
            <c:strRef>
              <c:f>'Marzo 2022 sem 4'!$B$9</c:f>
              <c:strCache>
                <c:ptCount val="1"/>
                <c:pt idx="0">
                  <c:v>Domingo
13/11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4'!$J$9:$K$9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D4C-4665-88BD-0A2379C49C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3199392"/>
        <c:axId val="1"/>
      </c:barChart>
      <c:catAx>
        <c:axId val="1893199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89319939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4'!$B$3</c:f>
              <c:strCache>
                <c:ptCount val="1"/>
                <c:pt idx="0">
                  <c:v>Lunes
07/11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4'!$L$3:$R$3</c:f>
              <c:numCache>
                <c:formatCode>General</c:formatCode>
                <c:ptCount val="7"/>
                <c:pt idx="0">
                  <c:v>30</c:v>
                </c:pt>
                <c:pt idx="1">
                  <c:v>13</c:v>
                </c:pt>
                <c:pt idx="2">
                  <c:v>1</c:v>
                </c:pt>
                <c:pt idx="3">
                  <c:v>30</c:v>
                </c:pt>
                <c:pt idx="4">
                  <c:v>9</c:v>
                </c:pt>
                <c:pt idx="5">
                  <c:v>0</c:v>
                </c:pt>
                <c:pt idx="6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C2-4FD0-8BE2-C1D023988404}"/>
            </c:ext>
          </c:extLst>
        </c:ser>
        <c:ser>
          <c:idx val="1"/>
          <c:order val="1"/>
          <c:tx>
            <c:strRef>
              <c:f>'Marzo 2022 sem 4'!$B$4</c:f>
              <c:strCache>
                <c:ptCount val="1"/>
                <c:pt idx="0">
                  <c:v>Martes
08/11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4'!$L$4:$R$4</c:f>
              <c:numCache>
                <c:formatCode>General</c:formatCode>
                <c:ptCount val="7"/>
                <c:pt idx="0">
                  <c:v>24</c:v>
                </c:pt>
                <c:pt idx="1">
                  <c:v>13</c:v>
                </c:pt>
                <c:pt idx="2">
                  <c:v>3</c:v>
                </c:pt>
                <c:pt idx="3">
                  <c:v>29</c:v>
                </c:pt>
                <c:pt idx="4">
                  <c:v>14</c:v>
                </c:pt>
                <c:pt idx="5">
                  <c:v>0</c:v>
                </c:pt>
                <c:pt idx="6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C2-4FD0-8BE2-C1D023988404}"/>
            </c:ext>
          </c:extLst>
        </c:ser>
        <c:ser>
          <c:idx val="2"/>
          <c:order val="2"/>
          <c:tx>
            <c:strRef>
              <c:f>'Marzo 2022 sem 4'!$B$5</c:f>
              <c:strCache>
                <c:ptCount val="1"/>
                <c:pt idx="0">
                  <c:v>Miércoles
09/11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4'!$L$5:$R$5</c:f>
              <c:numCache>
                <c:formatCode>General</c:formatCode>
                <c:ptCount val="7"/>
                <c:pt idx="0">
                  <c:v>30</c:v>
                </c:pt>
                <c:pt idx="1">
                  <c:v>15</c:v>
                </c:pt>
                <c:pt idx="2">
                  <c:v>0</c:v>
                </c:pt>
                <c:pt idx="3">
                  <c:v>28</c:v>
                </c:pt>
                <c:pt idx="4">
                  <c:v>11</c:v>
                </c:pt>
                <c:pt idx="5">
                  <c:v>0</c:v>
                </c:pt>
                <c:pt idx="6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C2-4FD0-8BE2-C1D023988404}"/>
            </c:ext>
          </c:extLst>
        </c:ser>
        <c:ser>
          <c:idx val="3"/>
          <c:order val="3"/>
          <c:tx>
            <c:strRef>
              <c:f>'Marzo 2022 sem 4'!$B$6</c:f>
              <c:strCache>
                <c:ptCount val="1"/>
                <c:pt idx="0">
                  <c:v>Jueves
10/11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4'!$L$6:$R$6</c:f>
              <c:numCache>
                <c:formatCode>General</c:formatCode>
                <c:ptCount val="7"/>
                <c:pt idx="0">
                  <c:v>24</c:v>
                </c:pt>
                <c:pt idx="1">
                  <c:v>10</c:v>
                </c:pt>
                <c:pt idx="2">
                  <c:v>4</c:v>
                </c:pt>
                <c:pt idx="3">
                  <c:v>38</c:v>
                </c:pt>
                <c:pt idx="4">
                  <c:v>14</c:v>
                </c:pt>
                <c:pt idx="5">
                  <c:v>0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1C2-4FD0-8BE2-C1D023988404}"/>
            </c:ext>
          </c:extLst>
        </c:ser>
        <c:ser>
          <c:idx val="4"/>
          <c:order val="4"/>
          <c:tx>
            <c:strRef>
              <c:f>'Marzo 2022 sem 4'!$B$7</c:f>
              <c:strCache>
                <c:ptCount val="1"/>
                <c:pt idx="0">
                  <c:v>Viernes
11/11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4'!$L$7:$R$7</c:f>
              <c:numCache>
                <c:formatCode>General</c:formatCode>
                <c:ptCount val="7"/>
                <c:pt idx="0">
                  <c:v>24</c:v>
                </c:pt>
                <c:pt idx="1">
                  <c:v>13</c:v>
                </c:pt>
                <c:pt idx="2">
                  <c:v>1</c:v>
                </c:pt>
                <c:pt idx="3">
                  <c:v>32</c:v>
                </c:pt>
                <c:pt idx="4">
                  <c:v>16</c:v>
                </c:pt>
                <c:pt idx="5">
                  <c:v>0</c:v>
                </c:pt>
                <c:pt idx="6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1C2-4FD0-8BE2-C1D023988404}"/>
            </c:ext>
          </c:extLst>
        </c:ser>
        <c:ser>
          <c:idx val="5"/>
          <c:order val="5"/>
          <c:tx>
            <c:strRef>
              <c:f>'Marzo 2022 sem 4'!$B$8</c:f>
              <c:strCache>
                <c:ptCount val="1"/>
                <c:pt idx="0">
                  <c:v>Sabado
12/11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4'!$L$8:$R$8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1C2-4FD0-8BE2-C1D023988404}"/>
            </c:ext>
          </c:extLst>
        </c:ser>
        <c:ser>
          <c:idx val="6"/>
          <c:order val="6"/>
          <c:tx>
            <c:strRef>
              <c:f>'Marzo 2022 sem 4'!$B$9</c:f>
              <c:strCache>
                <c:ptCount val="1"/>
                <c:pt idx="0">
                  <c:v>Domingo
13/11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4'!$L$9:$R$9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C2-4FD0-8BE2-C1D0239884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3178192"/>
        <c:axId val="1"/>
      </c:barChart>
      <c:catAx>
        <c:axId val="1893178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89317819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4'!$B$3</c:f>
              <c:strCache>
                <c:ptCount val="1"/>
                <c:pt idx="0">
                  <c:v>Lunes
07/11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4'!$S$3:$T$3</c:f>
              <c:numCache>
                <c:formatCode>General</c:formatCode>
                <c:ptCount val="2"/>
                <c:pt idx="0">
                  <c:v>101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78-42E9-A6B9-1A77A3ED663E}"/>
            </c:ext>
          </c:extLst>
        </c:ser>
        <c:ser>
          <c:idx val="1"/>
          <c:order val="1"/>
          <c:tx>
            <c:strRef>
              <c:f>'Marzo 2022 sem 4'!$B$4</c:f>
              <c:strCache>
                <c:ptCount val="1"/>
                <c:pt idx="0">
                  <c:v>Martes
08/11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4'!$S$4:$T$4</c:f>
              <c:numCache>
                <c:formatCode>General</c:formatCode>
                <c:ptCount val="2"/>
                <c:pt idx="0">
                  <c:v>72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78-42E9-A6B9-1A77A3ED663E}"/>
            </c:ext>
          </c:extLst>
        </c:ser>
        <c:ser>
          <c:idx val="2"/>
          <c:order val="2"/>
          <c:tx>
            <c:strRef>
              <c:f>'Marzo 2022 sem 4'!$B$5</c:f>
              <c:strCache>
                <c:ptCount val="1"/>
                <c:pt idx="0">
                  <c:v>Miércoles
09/11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4'!$S$5:$T$5</c:f>
              <c:numCache>
                <c:formatCode>General</c:formatCode>
                <c:ptCount val="2"/>
                <c:pt idx="0">
                  <c:v>74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78-42E9-A6B9-1A77A3ED663E}"/>
            </c:ext>
          </c:extLst>
        </c:ser>
        <c:ser>
          <c:idx val="3"/>
          <c:order val="3"/>
          <c:tx>
            <c:strRef>
              <c:f>'Marzo 2022 sem 4'!$B$6</c:f>
              <c:strCache>
                <c:ptCount val="1"/>
                <c:pt idx="0">
                  <c:v>Jueves
10/11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4'!$S$6:$T$6</c:f>
              <c:numCache>
                <c:formatCode>General</c:formatCode>
                <c:ptCount val="2"/>
                <c:pt idx="0">
                  <c:v>69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978-42E9-A6B9-1A77A3ED663E}"/>
            </c:ext>
          </c:extLst>
        </c:ser>
        <c:ser>
          <c:idx val="4"/>
          <c:order val="4"/>
          <c:tx>
            <c:strRef>
              <c:f>'Marzo 2022 sem 4'!$B$7</c:f>
              <c:strCache>
                <c:ptCount val="1"/>
                <c:pt idx="0">
                  <c:v>Viernes
11/11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4'!$S$7:$T$7</c:f>
              <c:numCache>
                <c:formatCode>General</c:formatCode>
                <c:ptCount val="2"/>
                <c:pt idx="0">
                  <c:v>73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78-42E9-A6B9-1A77A3ED663E}"/>
            </c:ext>
          </c:extLst>
        </c:ser>
        <c:ser>
          <c:idx val="5"/>
          <c:order val="5"/>
          <c:tx>
            <c:strRef>
              <c:f>'Marzo 2022 sem 4'!$B$8</c:f>
              <c:strCache>
                <c:ptCount val="1"/>
                <c:pt idx="0">
                  <c:v>Sabado
12/11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4'!$S$8:$T$8</c:f>
              <c:numCache>
                <c:formatCode>General</c:formatCode>
                <c:ptCount val="2"/>
                <c:pt idx="0">
                  <c:v>88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978-42E9-A6B9-1A77A3ED663E}"/>
            </c:ext>
          </c:extLst>
        </c:ser>
        <c:ser>
          <c:idx val="6"/>
          <c:order val="6"/>
          <c:tx>
            <c:strRef>
              <c:f>'Marzo 2022 sem 4'!$B$9</c:f>
              <c:strCache>
                <c:ptCount val="1"/>
                <c:pt idx="0">
                  <c:v>Domingo
13/11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4'!$S$9:$T$9</c:f>
              <c:numCache>
                <c:formatCode>General</c:formatCode>
                <c:ptCount val="2"/>
                <c:pt idx="0">
                  <c:v>141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978-42E9-A6B9-1A77A3ED66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3199792"/>
        <c:axId val="1"/>
      </c:barChart>
      <c:catAx>
        <c:axId val="189319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89319979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4'!$B$3</c:f>
              <c:strCache>
                <c:ptCount val="1"/>
                <c:pt idx="0">
                  <c:v>Lunes
07/11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4'!$U$3:$W$3</c:f>
              <c:numCache>
                <c:formatCode>General</c:formatCode>
                <c:ptCount val="3"/>
                <c:pt idx="0">
                  <c:v>5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F9-4588-8DF9-BA4291770511}"/>
            </c:ext>
          </c:extLst>
        </c:ser>
        <c:ser>
          <c:idx val="1"/>
          <c:order val="1"/>
          <c:tx>
            <c:strRef>
              <c:f>'Marzo 2022 sem 4'!$B$4</c:f>
              <c:strCache>
                <c:ptCount val="1"/>
                <c:pt idx="0">
                  <c:v>Martes
08/11</c:v>
                </c:pt>
              </c:strCache>
            </c:strRef>
          </c:tx>
          <c:spPr>
            <a:solidFill>
              <a:srgbClr val="54002A"/>
            </a:solidFill>
            <a:ln>
              <a:solidFill>
                <a:srgbClr val="54002A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4'!$U$4:$W$4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F9-4588-8DF9-BA4291770511}"/>
            </c:ext>
          </c:extLst>
        </c:ser>
        <c:ser>
          <c:idx val="2"/>
          <c:order val="2"/>
          <c:tx>
            <c:strRef>
              <c:f>'Marzo 2022 sem 4'!$B$5</c:f>
              <c:strCache>
                <c:ptCount val="1"/>
                <c:pt idx="0">
                  <c:v>Miércoles
09/11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4'!$U$5:$W$5</c:f>
              <c:numCache>
                <c:formatCode>General</c:formatCode>
                <c:ptCount val="3"/>
                <c:pt idx="0">
                  <c:v>5</c:v>
                </c:pt>
                <c:pt idx="1">
                  <c:v>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F9-4588-8DF9-BA4291770511}"/>
            </c:ext>
          </c:extLst>
        </c:ser>
        <c:ser>
          <c:idx val="3"/>
          <c:order val="3"/>
          <c:tx>
            <c:strRef>
              <c:f>'Marzo 2022 sem 4'!$B$6</c:f>
              <c:strCache>
                <c:ptCount val="1"/>
                <c:pt idx="0">
                  <c:v>Jueves
10/11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4'!$U$6:$W$6</c:f>
              <c:numCache>
                <c:formatCode>General</c:formatCode>
                <c:ptCount val="3"/>
                <c:pt idx="0">
                  <c:v>3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6F9-4588-8DF9-BA4291770511}"/>
            </c:ext>
          </c:extLst>
        </c:ser>
        <c:ser>
          <c:idx val="4"/>
          <c:order val="4"/>
          <c:tx>
            <c:strRef>
              <c:f>'Marzo 2022 sem 4'!$B$7</c:f>
              <c:strCache>
                <c:ptCount val="1"/>
                <c:pt idx="0">
                  <c:v>Viernes
11/11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4'!$U$7:$W$7</c:f>
              <c:numCache>
                <c:formatCode>General</c:formatCode>
                <c:ptCount val="3"/>
                <c:pt idx="0">
                  <c:v>3</c:v>
                </c:pt>
                <c:pt idx="1">
                  <c:v>7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6F9-4588-8DF9-BA4291770511}"/>
            </c:ext>
          </c:extLst>
        </c:ser>
        <c:ser>
          <c:idx val="5"/>
          <c:order val="5"/>
          <c:tx>
            <c:strRef>
              <c:f>'Marzo 2022 sem 4'!$B$8</c:f>
              <c:strCache>
                <c:ptCount val="1"/>
                <c:pt idx="0">
                  <c:v>Sabado
12/11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4'!$U$8:$W$8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6F9-4588-8DF9-BA4291770511}"/>
            </c:ext>
          </c:extLst>
        </c:ser>
        <c:ser>
          <c:idx val="6"/>
          <c:order val="6"/>
          <c:tx>
            <c:strRef>
              <c:f>'Marzo 2022 sem 4'!$B$9</c:f>
              <c:strCache>
                <c:ptCount val="1"/>
                <c:pt idx="0">
                  <c:v>Domingo
13/11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4'!$U$9:$W$9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6F9-4588-8DF9-BA42917705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3178992"/>
        <c:axId val="1"/>
      </c:barChart>
      <c:catAx>
        <c:axId val="189317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89317899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solidFill>
                <a:srgbClr val="5B4F63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4'!$B$17:$B$21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'Marzo 2022 sem 4'!$C$17:$C$21</c:f>
              <c:numCache>
                <c:formatCode>General</c:formatCode>
                <c:ptCount val="5"/>
                <c:pt idx="0">
                  <c:v>152</c:v>
                </c:pt>
                <c:pt idx="1">
                  <c:v>36</c:v>
                </c:pt>
                <c:pt idx="2">
                  <c:v>518</c:v>
                </c:pt>
                <c:pt idx="3">
                  <c:v>618</c:v>
                </c:pt>
                <c:pt idx="4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C7-48D2-AF22-139CFD21CC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93200592"/>
        <c:axId val="1"/>
      </c:barChart>
      <c:catAx>
        <c:axId val="189320059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89320059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20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01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59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46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semanal de servicios brindados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 07 al 13 de noviembre de 2022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0F749BB4-DB3D-4EFE-B21C-086BECE0A96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7722DA96-29FD-4873-86CB-F754C599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45968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618</a:t>
            </a: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B91F9851-EE67-4858-B57B-D898E67EBA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749844"/>
              </p:ext>
            </p:extLst>
          </p:nvPr>
        </p:nvGraphicFramePr>
        <p:xfrm>
          <a:off x="2182761" y="3062566"/>
          <a:ext cx="20302232" cy="9503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927273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22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36124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43512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15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37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77016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8ACC8DC-B196-4CB3-B88C-F0923D22ED24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149353-ADC5-49BB-A9A8-D31D2C75A8DE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36003B96-B68D-41E2-9A5B-1AD3003F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37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BE60E5-C6EF-479B-BE10-C2D37356DA8C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C4BBC503-7A50-4677-AD3B-8525576FD7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3740568"/>
              </p:ext>
            </p:extLst>
          </p:nvPr>
        </p:nvGraphicFramePr>
        <p:xfrm>
          <a:off x="2330245" y="3657600"/>
          <a:ext cx="20154748" cy="8363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99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D5E734AD-1BE2-46E4-B52F-62FF994A7946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semanales a mujeres, niñas, niños y adolescentes por área de atención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27A309-B1DC-4E4A-B449-09B09BA698E0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0CA8F667-3927-43C7-8022-4223D7F075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6621473"/>
              </p:ext>
            </p:extLst>
          </p:nvPr>
        </p:nvGraphicFramePr>
        <p:xfrm>
          <a:off x="2241755" y="2949676"/>
          <a:ext cx="20243238" cy="9409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56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560827"/>
              </p:ext>
            </p:extLst>
          </p:nvPr>
        </p:nvGraphicFramePr>
        <p:xfrm>
          <a:off x="1828799" y="2937165"/>
          <a:ext cx="20420219" cy="8364249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07 al 13 de noviembre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73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152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150912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07 al 13 de noviembre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36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11703"/>
              </p:ext>
            </p:extLst>
          </p:nvPr>
        </p:nvGraphicFramePr>
        <p:xfrm>
          <a:off x="1617785" y="2879260"/>
          <a:ext cx="21148430" cy="897987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07 al 13 de noviembre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5354" y="1545968"/>
            <a:ext cx="491753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518 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686435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07 al 13 de noviembre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141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618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4000624" y="12394009"/>
            <a:ext cx="1725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66500"/>
              </p:ext>
            </p:extLst>
          </p:nvPr>
        </p:nvGraphicFramePr>
        <p:xfrm>
          <a:off x="3705224" y="3174433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07 al 13 de noviembre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12470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37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3705224" y="12591271"/>
            <a:ext cx="1697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 dirty="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dirty="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dirty="0">
                <a:solidFill>
                  <a:srgbClr val="7F7F7F"/>
                </a:solidFill>
              </a:rPr>
              <a:t>22 23 03 48 00 Ext. 3227 y 3228</a:t>
            </a:r>
            <a:endParaRPr dirty="0"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 dirty="0">
                <a:solidFill>
                  <a:srgbClr val="7F7F7F"/>
                </a:solidFill>
              </a:rPr>
              <a:t>sis.puebla.gob.mx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 dirty="0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 dirty="0">
                <a:solidFill>
                  <a:srgbClr val="7F7F7F"/>
                </a:solidFill>
              </a:rPr>
              <a:t>@IgualdadGobPue</a:t>
            </a:r>
            <a:endParaRPr dirty="0"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2694528" y="1223111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07 al 13 de noviembre de 2022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1,361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152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36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518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618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37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0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79566" y="10662749"/>
            <a:ext cx="21066160" cy="250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152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16	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58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24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31	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6673" y="1158823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20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152</a:t>
            </a:r>
          </a:p>
        </p:txBody>
      </p:sp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B33DD731-12AD-4785-B8F3-823FD53D89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1437243"/>
              </p:ext>
            </p:extLst>
          </p:nvPr>
        </p:nvGraphicFramePr>
        <p:xfrm>
          <a:off x="2271251" y="3362632"/>
          <a:ext cx="20213741" cy="9202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99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36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36</a:t>
            </a: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1B7F06A3-AC4E-49E1-8E5F-ACE6D1D2D4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136858"/>
              </p:ext>
            </p:extLst>
          </p:nvPr>
        </p:nvGraphicFramePr>
        <p:xfrm>
          <a:off x="2389239" y="3569111"/>
          <a:ext cx="20095754" cy="9026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518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209523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282794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888689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895813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132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2914258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2913979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64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64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33156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178125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620536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157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773203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9	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425326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733578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036023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4054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92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518</a:t>
            </a: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43C16C85-2157-45B1-8655-D96927CAC4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2825794"/>
              </p:ext>
            </p:extLst>
          </p:nvPr>
        </p:nvGraphicFramePr>
        <p:xfrm>
          <a:off x="2271251" y="3008671"/>
          <a:ext cx="20213741" cy="9527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893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8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8042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8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4481637"/>
            <a:ext cx="1869639" cy="212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618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6600" b="1" dirty="0">
              <a:solidFill>
                <a:srgbClr val="FFFFFF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868301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479" y="1545968"/>
            <a:ext cx="4487980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618</a:t>
            </a:r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EDF3304C-0EAD-4DF1-89A7-E7F352919511}"/>
              </a:ext>
            </a:extLst>
          </p:cNvPr>
          <p:cNvSpPr txBox="1"/>
          <p:nvPr/>
        </p:nvSpPr>
        <p:spPr>
          <a:xfrm>
            <a:off x="2125997" y="11603319"/>
            <a:ext cx="20358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*Incidentes relacionados con violencia contra las mujeres por parte de terceras personas que presencian  eventos de violencia y por víctimas directas o indirectas que no desean recibir asesoría, a los cuales se les da seguimiento en colaboración con corporaciones de emergencia (policía, ambulancia, protección civil, bomberos, unidades  especializadas) para la debida atención de las mujeres y niñas en situación de violencia.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Se da seguimiento a los folios desde la solicitud de los servicios de emergencia hasta la culminación de la atención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7804</TotalTime>
  <Words>1406</Words>
  <Application>Microsoft Office PowerPoint</Application>
  <PresentationFormat>Personalizado</PresentationFormat>
  <Paragraphs>226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MS PGothic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422</cp:revision>
  <dcterms:modified xsi:type="dcterms:W3CDTF">2022-12-17T12:12:34Z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