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9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30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1.xml" ContentType="application/vnd.openxmlformats-officedocument.presentationml.notesSlide+xml"/>
  <Override PartName="/ppt/tags/tag5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4" r:id="rId4"/>
    <p:sldId id="291" r:id="rId5"/>
    <p:sldId id="292" r:id="rId6"/>
    <p:sldId id="293" r:id="rId7"/>
    <p:sldId id="294" r:id="rId8"/>
    <p:sldId id="276" r:id="rId9"/>
    <p:sldId id="295" r:id="rId10"/>
    <p:sldId id="277" r:id="rId11"/>
    <p:sldId id="296" r:id="rId12"/>
    <p:sldId id="297" r:id="rId13"/>
    <p:sldId id="298" r:id="rId14"/>
    <p:sldId id="299" r:id="rId15"/>
    <p:sldId id="288" r:id="rId16"/>
    <p:sldId id="300" r:id="rId17"/>
    <p:sldId id="301" r:id="rId18"/>
    <p:sldId id="302" r:id="rId19"/>
    <p:sldId id="303" r:id="rId20"/>
    <p:sldId id="304" r:id="rId21"/>
    <p:sldId id="278" r:id="rId22"/>
    <p:sldId id="305" r:id="rId23"/>
    <p:sldId id="306" r:id="rId24"/>
    <p:sldId id="279" r:id="rId25"/>
    <p:sldId id="307" r:id="rId26"/>
    <p:sldId id="308" r:id="rId27"/>
    <p:sldId id="309" r:id="rId28"/>
    <p:sldId id="280" r:id="rId29"/>
    <p:sldId id="311" r:id="rId30"/>
    <p:sldId id="310" r:id="rId31"/>
    <p:sldId id="312" r:id="rId32"/>
    <p:sldId id="313" r:id="rId33"/>
    <p:sldId id="314" r:id="rId34"/>
    <p:sldId id="315" r:id="rId35"/>
    <p:sldId id="284" r:id="rId36"/>
    <p:sldId id="285" r:id="rId37"/>
    <p:sldId id="290" r:id="rId38"/>
    <p:sldId id="286" r:id="rId39"/>
    <p:sldId id="287" r:id="rId40"/>
    <p:sldId id="259" r:id="rId41"/>
  </p:sldIdLst>
  <p:sldSz cx="24384000" cy="13716000"/>
  <p:notesSz cx="6858000" cy="9144000"/>
  <p:custDataLst>
    <p:tags r:id="rId4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FFC000"/>
    <a:srgbClr val="4F81BD"/>
    <a:srgbClr val="E3DFE5"/>
    <a:srgbClr val="998BA3"/>
    <a:srgbClr val="54002A"/>
    <a:srgbClr val="993366"/>
    <a:srgbClr val="46244C"/>
    <a:srgbClr val="E9D5DA"/>
    <a:srgbClr val="4D4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2791" autoAdjust="0"/>
  </p:normalViewPr>
  <p:slideViewPr>
    <p:cSldViewPr snapToGrid="0">
      <p:cViewPr varScale="1">
        <p:scale>
          <a:sx n="35" d="100"/>
          <a:sy n="35" d="100"/>
        </p:scale>
        <p:origin x="480" y="66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Ma.%20Fernanda%20Santos\FER\REPORTES%20ATENCI&#211;N\2022\SEPTIEMBRE\REPORTE%20MENSUAL%20SEPTIEMB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SEPTIEMBRE\REPORTE%20MENSUAL%20SEPTIEMBRE%2003012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EBE5EF"/>
            </a:solidFill>
          </c:spPr>
          <c:dPt>
            <c:idx val="0"/>
            <c:bubble3D val="0"/>
            <c:spPr>
              <a:solidFill>
                <a:srgbClr val="EBE5E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5-4E10-BE81-7122CC2770E0}"/>
              </c:ext>
            </c:extLst>
          </c:dPt>
          <c:dPt>
            <c:idx val="1"/>
            <c:bubble3D val="0"/>
            <c:spPr>
              <a:solidFill>
                <a:srgbClr val="4F81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5-4E10-BE81-7122CC2770E0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5-4E10-BE81-7122CC2770E0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5-4E10-BE81-7122CC2770E0}"/>
              </c:ext>
            </c:extLst>
          </c:dPt>
          <c:dPt>
            <c:idx val="4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225-4E10-BE81-7122CC2770E0}"/>
              </c:ext>
            </c:extLst>
          </c:dPt>
          <c:dPt>
            <c:idx val="5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225-4E10-BE81-7122CC2770E0}"/>
              </c:ext>
            </c:extLst>
          </c:dPt>
          <c:dPt>
            <c:idx val="6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225-4E10-BE81-7122CC2770E0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F26BA6B2-D484-4500-9B91-1CE4ABA4635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225-4E10-BE81-7122CC2770E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9ED0C8D-4FAD-4BD5-BD6D-802E9786DEB0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B225-4E10-BE81-7122CC2770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Septiembre'!$C$2:$I$2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Septiembre'!$C$38:$I$38</c:f>
              <c:numCache>
                <c:formatCode>@</c:formatCode>
                <c:ptCount val="7"/>
                <c:pt idx="0">
                  <c:v>95</c:v>
                </c:pt>
                <c:pt idx="1">
                  <c:v>11</c:v>
                </c:pt>
                <c:pt idx="2">
                  <c:v>351</c:v>
                </c:pt>
                <c:pt idx="3">
                  <c:v>208</c:v>
                </c:pt>
                <c:pt idx="4">
                  <c:v>71</c:v>
                </c:pt>
                <c:pt idx="5">
                  <c:v>6</c:v>
                </c:pt>
                <c:pt idx="6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225-4E10-BE81-7122CC2770E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017807356225289"/>
          <c:y val="2.2711244914718508E-2"/>
          <c:w val="0.33549619770147127"/>
          <c:h val="0.977288755085281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44-4024-B710-4F714C1F1E51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44-4024-B710-4F714C1F1E51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15BB738C-FEE8-4C6D-A9B1-416FC39E58A9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44-4024-B710-4F714C1F1E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Septiembre'!$N$2:$O$2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'Mensual Septiembre'!$N$38:$O$38</c:f>
              <c:numCache>
                <c:formatCode>@</c:formatCode>
                <c:ptCount val="2"/>
                <c:pt idx="0">
                  <c:v>768</c:v>
                </c:pt>
                <c:pt idx="1">
                  <c:v>2554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44-4024-B710-4F714C1F1E5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49937516588516"/>
          <c:y val="0.22601460963284789"/>
          <c:w val="0.27079276519508094"/>
          <c:h val="0.401813268007980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Septiembre'!$I$46</c:f>
              <c:strCache>
                <c:ptCount val="1"/>
                <c:pt idx="0">
                  <c:v>Semana  1
01 al 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Septiembre'!$AC$45:$AD$45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'Mensual Septiembre'!$AC$46:$AD$46</c:f>
              <c:numCache>
                <c:formatCode>General</c:formatCode>
                <c:ptCount val="2"/>
                <c:pt idx="0">
                  <c:v>100</c:v>
                </c:pt>
                <c:pt idx="1">
                  <c:v>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E-4C6A-A0E0-EBA389B353A9}"/>
            </c:ext>
          </c:extLst>
        </c:ser>
        <c:ser>
          <c:idx val="1"/>
          <c:order val="1"/>
          <c:tx>
            <c:strRef>
              <c:f>'Mensual Septiembre'!$I$47</c:f>
              <c:strCache>
                <c:ptCount val="1"/>
                <c:pt idx="0">
                  <c:v>Semana 2
05 al 11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Septiembre'!$AC$45:$AD$45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'Mensual Septiembre'!$AC$47:$AD$47</c:f>
              <c:numCache>
                <c:formatCode>General</c:formatCode>
                <c:ptCount val="2"/>
                <c:pt idx="0">
                  <c:v>188</c:v>
                </c:pt>
                <c:pt idx="1">
                  <c:v>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0E-4C6A-A0E0-EBA389B353A9}"/>
            </c:ext>
          </c:extLst>
        </c:ser>
        <c:ser>
          <c:idx val="2"/>
          <c:order val="2"/>
          <c:tx>
            <c:strRef>
              <c:f>'Mensual Septiembre'!$I$48</c:f>
              <c:strCache>
                <c:ptCount val="1"/>
                <c:pt idx="0">
                  <c:v>Semana 3
12 al 18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Septiembre'!$AC$45:$AD$45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'Mensual Septiembre'!$AC$48:$AD$48</c:f>
              <c:numCache>
                <c:formatCode>General</c:formatCode>
                <c:ptCount val="2"/>
                <c:pt idx="0">
                  <c:v>172</c:v>
                </c:pt>
                <c:pt idx="1">
                  <c:v>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0E-4C6A-A0E0-EBA389B353A9}"/>
            </c:ext>
          </c:extLst>
        </c:ser>
        <c:ser>
          <c:idx val="3"/>
          <c:order val="3"/>
          <c:tx>
            <c:strRef>
              <c:f>'Mensual Septiembre'!$I$49</c:f>
              <c:strCache>
                <c:ptCount val="1"/>
                <c:pt idx="0">
                  <c:v>Semana 4
19 al 25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Septiembre'!$AC$45:$AD$45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'Mensual Septiembre'!$AC$49:$AD$49</c:f>
              <c:numCache>
                <c:formatCode>General</c:formatCode>
                <c:ptCount val="2"/>
                <c:pt idx="0">
                  <c:v>172</c:v>
                </c:pt>
                <c:pt idx="1">
                  <c:v>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0E-4C6A-A0E0-EBA389B353A9}"/>
            </c:ext>
          </c:extLst>
        </c:ser>
        <c:ser>
          <c:idx val="4"/>
          <c:order val="4"/>
          <c:tx>
            <c:strRef>
              <c:f>'Mensual Septiembre'!$I$50</c:f>
              <c:strCache>
                <c:ptCount val="1"/>
                <c:pt idx="0">
                  <c:v>Semana 5
26 al 30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Septiembre'!$AC$45:$AD$45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'Mensual Septiembre'!$AC$50:$AD$50</c:f>
              <c:numCache>
                <c:formatCode>General</c:formatCode>
                <c:ptCount val="2"/>
                <c:pt idx="0">
                  <c:v>136</c:v>
                </c:pt>
                <c:pt idx="1">
                  <c:v>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0E-4C6A-A0E0-EBA389B353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8879472"/>
        <c:axId val="1470431600"/>
      </c:barChart>
      <c:catAx>
        <c:axId val="170887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70431600"/>
        <c:crosses val="autoZero"/>
        <c:auto val="1"/>
        <c:lblAlgn val="ctr"/>
        <c:lblOffset val="100"/>
        <c:noMultiLvlLbl val="0"/>
      </c:catAx>
      <c:valAx>
        <c:axId val="14704316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887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Septiembre'!$N$55</c:f>
              <c:strCache>
                <c:ptCount val="1"/>
                <c:pt idx="0">
                  <c:v>Asesorías Telmujer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Septiembre'!$I$56:$I$86</c:f>
              <c:strCache>
                <c:ptCount val="30"/>
                <c:pt idx="0">
                  <c:v>01
J</c:v>
                </c:pt>
                <c:pt idx="1">
                  <c:v>02
V</c:v>
                </c:pt>
                <c:pt idx="2">
                  <c:v>03
S</c:v>
                </c:pt>
                <c:pt idx="3">
                  <c:v>04
D</c:v>
                </c:pt>
                <c:pt idx="4">
                  <c:v>05
L</c:v>
                </c:pt>
                <c:pt idx="5">
                  <c:v>06
MA</c:v>
                </c:pt>
                <c:pt idx="6">
                  <c:v>07
MI</c:v>
                </c:pt>
                <c:pt idx="7">
                  <c:v>08
J</c:v>
                </c:pt>
                <c:pt idx="8">
                  <c:v>09
V</c:v>
                </c:pt>
                <c:pt idx="9">
                  <c:v>10
S</c:v>
                </c:pt>
                <c:pt idx="10">
                  <c:v>11
D</c:v>
                </c:pt>
                <c:pt idx="11">
                  <c:v>12
L</c:v>
                </c:pt>
                <c:pt idx="12">
                  <c:v>13
MA</c:v>
                </c:pt>
                <c:pt idx="13">
                  <c:v>14
MI</c:v>
                </c:pt>
                <c:pt idx="14">
                  <c:v>15
J</c:v>
                </c:pt>
                <c:pt idx="15">
                  <c:v>16
V</c:v>
                </c:pt>
                <c:pt idx="16">
                  <c:v>17
S</c:v>
                </c:pt>
                <c:pt idx="17">
                  <c:v>18
D</c:v>
                </c:pt>
                <c:pt idx="18">
                  <c:v>19
L</c:v>
                </c:pt>
                <c:pt idx="19">
                  <c:v>20
MA</c:v>
                </c:pt>
                <c:pt idx="20">
                  <c:v>21
MI</c:v>
                </c:pt>
                <c:pt idx="21">
                  <c:v>22
J</c:v>
                </c:pt>
                <c:pt idx="22">
                  <c:v>23
V</c:v>
                </c:pt>
                <c:pt idx="23">
                  <c:v>24
S</c:v>
                </c:pt>
                <c:pt idx="24">
                  <c:v>25
D</c:v>
                </c:pt>
                <c:pt idx="25">
                  <c:v>26
L</c:v>
                </c:pt>
                <c:pt idx="26">
                  <c:v>27
MA</c:v>
                </c:pt>
                <c:pt idx="27">
                  <c:v>28
MI</c:v>
                </c:pt>
                <c:pt idx="28">
                  <c:v>29
J</c:v>
                </c:pt>
                <c:pt idx="29">
                  <c:v>30
V</c:v>
                </c:pt>
              </c:strCache>
            </c:strRef>
          </c:cat>
          <c:val>
            <c:numRef>
              <c:f>'Mensual Septiembre'!$N$56:$N$86</c:f>
              <c:numCache>
                <c:formatCode>General</c:formatCode>
                <c:ptCount val="31"/>
                <c:pt idx="0">
                  <c:v>15</c:v>
                </c:pt>
                <c:pt idx="1">
                  <c:v>35</c:v>
                </c:pt>
                <c:pt idx="2">
                  <c:v>22</c:v>
                </c:pt>
                <c:pt idx="3">
                  <c:v>28</c:v>
                </c:pt>
                <c:pt idx="4">
                  <c:v>37</c:v>
                </c:pt>
                <c:pt idx="5">
                  <c:v>15</c:v>
                </c:pt>
                <c:pt idx="6">
                  <c:v>25</c:v>
                </c:pt>
                <c:pt idx="7">
                  <c:v>31</c:v>
                </c:pt>
                <c:pt idx="8">
                  <c:v>20</c:v>
                </c:pt>
                <c:pt idx="9">
                  <c:v>37</c:v>
                </c:pt>
                <c:pt idx="10">
                  <c:v>23</c:v>
                </c:pt>
                <c:pt idx="11">
                  <c:v>35</c:v>
                </c:pt>
                <c:pt idx="12">
                  <c:v>22</c:v>
                </c:pt>
                <c:pt idx="13">
                  <c:v>15</c:v>
                </c:pt>
                <c:pt idx="14">
                  <c:v>27</c:v>
                </c:pt>
                <c:pt idx="15">
                  <c:v>16</c:v>
                </c:pt>
                <c:pt idx="16">
                  <c:v>38</c:v>
                </c:pt>
                <c:pt idx="17">
                  <c:v>19</c:v>
                </c:pt>
                <c:pt idx="18">
                  <c:v>15</c:v>
                </c:pt>
                <c:pt idx="19">
                  <c:v>22</c:v>
                </c:pt>
                <c:pt idx="20">
                  <c:v>21</c:v>
                </c:pt>
                <c:pt idx="21">
                  <c:v>38</c:v>
                </c:pt>
                <c:pt idx="22">
                  <c:v>29</c:v>
                </c:pt>
                <c:pt idx="23">
                  <c:v>20</c:v>
                </c:pt>
                <c:pt idx="24">
                  <c:v>27</c:v>
                </c:pt>
                <c:pt idx="25">
                  <c:v>20</c:v>
                </c:pt>
                <c:pt idx="26">
                  <c:v>32</c:v>
                </c:pt>
                <c:pt idx="27">
                  <c:v>30</c:v>
                </c:pt>
                <c:pt idx="28">
                  <c:v>22</c:v>
                </c:pt>
                <c:pt idx="29">
                  <c:v>32</c:v>
                </c:pt>
                <c:pt idx="30">
                  <c:v>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1A-46B2-BC5D-9952063FDDC9}"/>
            </c:ext>
          </c:extLst>
        </c:ser>
        <c:ser>
          <c:idx val="1"/>
          <c:order val="1"/>
          <c:tx>
            <c:strRef>
              <c:f>'Mensual Septiembre'!$O$55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Septiembre'!$I$56:$I$86</c:f>
              <c:strCache>
                <c:ptCount val="30"/>
                <c:pt idx="0">
                  <c:v>01
J</c:v>
                </c:pt>
                <c:pt idx="1">
                  <c:v>02
V</c:v>
                </c:pt>
                <c:pt idx="2">
                  <c:v>03
S</c:v>
                </c:pt>
                <c:pt idx="3">
                  <c:v>04
D</c:v>
                </c:pt>
                <c:pt idx="4">
                  <c:v>05
L</c:v>
                </c:pt>
                <c:pt idx="5">
                  <c:v>06
MA</c:v>
                </c:pt>
                <c:pt idx="6">
                  <c:v>07
MI</c:v>
                </c:pt>
                <c:pt idx="7">
                  <c:v>08
J</c:v>
                </c:pt>
                <c:pt idx="8">
                  <c:v>09
V</c:v>
                </c:pt>
                <c:pt idx="9">
                  <c:v>10
S</c:v>
                </c:pt>
                <c:pt idx="10">
                  <c:v>11
D</c:v>
                </c:pt>
                <c:pt idx="11">
                  <c:v>12
L</c:v>
                </c:pt>
                <c:pt idx="12">
                  <c:v>13
MA</c:v>
                </c:pt>
                <c:pt idx="13">
                  <c:v>14
MI</c:v>
                </c:pt>
                <c:pt idx="14">
                  <c:v>15
J</c:v>
                </c:pt>
                <c:pt idx="15">
                  <c:v>16
V</c:v>
                </c:pt>
                <c:pt idx="16">
                  <c:v>17
S</c:v>
                </c:pt>
                <c:pt idx="17">
                  <c:v>18
D</c:v>
                </c:pt>
                <c:pt idx="18">
                  <c:v>19
L</c:v>
                </c:pt>
                <c:pt idx="19">
                  <c:v>20
MA</c:v>
                </c:pt>
                <c:pt idx="20">
                  <c:v>21
MI</c:v>
                </c:pt>
                <c:pt idx="21">
                  <c:v>22
J</c:v>
                </c:pt>
                <c:pt idx="22">
                  <c:v>23
V</c:v>
                </c:pt>
                <c:pt idx="23">
                  <c:v>24
S</c:v>
                </c:pt>
                <c:pt idx="24">
                  <c:v>25
D</c:v>
                </c:pt>
                <c:pt idx="25">
                  <c:v>26
L</c:v>
                </c:pt>
                <c:pt idx="26">
                  <c:v>27
MA</c:v>
                </c:pt>
                <c:pt idx="27">
                  <c:v>28
MI</c:v>
                </c:pt>
                <c:pt idx="28">
                  <c:v>29
J</c:v>
                </c:pt>
                <c:pt idx="29">
                  <c:v>30
V</c:v>
                </c:pt>
              </c:strCache>
            </c:strRef>
          </c:cat>
          <c:val>
            <c:numRef>
              <c:f>'Mensual Septiembre'!$O$56:$O$86</c:f>
              <c:numCache>
                <c:formatCode>General</c:formatCode>
                <c:ptCount val="31"/>
                <c:pt idx="0">
                  <c:v>64</c:v>
                </c:pt>
                <c:pt idx="1">
                  <c:v>87</c:v>
                </c:pt>
                <c:pt idx="2">
                  <c:v>88</c:v>
                </c:pt>
                <c:pt idx="3">
                  <c:v>144</c:v>
                </c:pt>
                <c:pt idx="4">
                  <c:v>102</c:v>
                </c:pt>
                <c:pt idx="5">
                  <c:v>53</c:v>
                </c:pt>
                <c:pt idx="6">
                  <c:v>58</c:v>
                </c:pt>
                <c:pt idx="7">
                  <c:v>54</c:v>
                </c:pt>
                <c:pt idx="8">
                  <c:v>77</c:v>
                </c:pt>
                <c:pt idx="9">
                  <c:v>82</c:v>
                </c:pt>
                <c:pt idx="10">
                  <c:v>140</c:v>
                </c:pt>
                <c:pt idx="11">
                  <c:v>74</c:v>
                </c:pt>
                <c:pt idx="12">
                  <c:v>76</c:v>
                </c:pt>
                <c:pt idx="13">
                  <c:v>66</c:v>
                </c:pt>
                <c:pt idx="14">
                  <c:v>86</c:v>
                </c:pt>
                <c:pt idx="15">
                  <c:v>146</c:v>
                </c:pt>
                <c:pt idx="16">
                  <c:v>105</c:v>
                </c:pt>
                <c:pt idx="17">
                  <c:v>104</c:v>
                </c:pt>
                <c:pt idx="18">
                  <c:v>81</c:v>
                </c:pt>
                <c:pt idx="19">
                  <c:v>53</c:v>
                </c:pt>
                <c:pt idx="20">
                  <c:v>66</c:v>
                </c:pt>
                <c:pt idx="21">
                  <c:v>79</c:v>
                </c:pt>
                <c:pt idx="22">
                  <c:v>62</c:v>
                </c:pt>
                <c:pt idx="23">
                  <c:v>101</c:v>
                </c:pt>
                <c:pt idx="24">
                  <c:v>113</c:v>
                </c:pt>
                <c:pt idx="25">
                  <c:v>113</c:v>
                </c:pt>
                <c:pt idx="26">
                  <c:v>56</c:v>
                </c:pt>
                <c:pt idx="27">
                  <c:v>72</c:v>
                </c:pt>
                <c:pt idx="28">
                  <c:v>76</c:v>
                </c:pt>
                <c:pt idx="29">
                  <c:v>76</c:v>
                </c:pt>
                <c:pt idx="30">
                  <c:v>2554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A-46B2-BC5D-9952063FDDC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8595424"/>
        <c:axId val="999281968"/>
      </c:lineChart>
      <c:catAx>
        <c:axId val="98859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9281968"/>
        <c:crosses val="autoZero"/>
        <c:auto val="1"/>
        <c:lblAlgn val="ctr"/>
        <c:lblOffset val="100"/>
        <c:noMultiLvlLbl val="0"/>
      </c:catAx>
      <c:valAx>
        <c:axId val="999281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4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98859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400">
                <a:latin typeface="Adelle Sans Light" panose="02000503000000020004" pitchFamily="50" charset="0"/>
              </a:rPr>
              <a:t>Servicios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Hoja4!$F$1</c:f>
              <c:strCache>
                <c:ptCount val="1"/>
                <c:pt idx="0">
                  <c:v>Asesorías Telmujer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Hoja4!$F$2:$F$8</c:f>
              <c:numCache>
                <c:formatCode>General</c:formatCode>
                <c:ptCount val="7"/>
                <c:pt idx="0">
                  <c:v>97</c:v>
                </c:pt>
                <c:pt idx="1">
                  <c:v>117</c:v>
                </c:pt>
                <c:pt idx="2">
                  <c:v>132</c:v>
                </c:pt>
                <c:pt idx="3">
                  <c:v>133</c:v>
                </c:pt>
                <c:pt idx="4">
                  <c:v>91</c:v>
                </c:pt>
                <c:pt idx="5">
                  <c:v>91</c:v>
                </c:pt>
                <c:pt idx="6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76-404B-8F2F-38AFC97C78E1}"/>
            </c:ext>
          </c:extLst>
        </c:ser>
        <c:ser>
          <c:idx val="1"/>
          <c:order val="1"/>
          <c:tx>
            <c:strRef>
              <c:f>Hoja4!$G$1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Hoja4!$G$2:$G$8</c:f>
              <c:numCache>
                <c:formatCode>General</c:formatCode>
                <c:ptCount val="7"/>
                <c:pt idx="0">
                  <c:v>501</c:v>
                </c:pt>
                <c:pt idx="1">
                  <c:v>376</c:v>
                </c:pt>
                <c:pt idx="2">
                  <c:v>448</c:v>
                </c:pt>
                <c:pt idx="3">
                  <c:v>359</c:v>
                </c:pt>
                <c:pt idx="4">
                  <c:v>262</c:v>
                </c:pt>
                <c:pt idx="5">
                  <c:v>238</c:v>
                </c:pt>
                <c:pt idx="6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76-404B-8F2F-38AFC97C78E1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152244240"/>
        <c:axId val="1157287248"/>
      </c:barChart>
      <c:catAx>
        <c:axId val="1152244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57287248"/>
        <c:crosses val="autoZero"/>
        <c:auto val="1"/>
        <c:lblAlgn val="ctr"/>
        <c:lblOffset val="100"/>
        <c:noMultiLvlLbl val="0"/>
      </c:catAx>
      <c:valAx>
        <c:axId val="11572872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5224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974379546455674E-3"/>
          <c:y val="1.8342302285868393E-2"/>
          <c:w val="0.98640512409070891"/>
          <c:h val="0.714021318035564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'Mensual Septiembre'!$I$46</c:f>
              <c:strCache>
                <c:ptCount val="1"/>
                <c:pt idx="0">
                  <c:v>Semana  1
01 al 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Septiembre'!$AF$45:$AH$45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Septiembre'!$AF$46:$AH$46</c:f>
              <c:numCache>
                <c:formatCode>General</c:formatCode>
                <c:ptCount val="3"/>
                <c:pt idx="0">
                  <c:v>11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2D-4DDB-8B19-63421B6730FB}"/>
            </c:ext>
          </c:extLst>
        </c:ser>
        <c:ser>
          <c:idx val="1"/>
          <c:order val="1"/>
          <c:tx>
            <c:strRef>
              <c:f>'Mensual Septiembre'!$I$47</c:f>
              <c:strCache>
                <c:ptCount val="1"/>
                <c:pt idx="0">
                  <c:v>Semana 2
05 al 11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Septiembre'!$AF$45:$AH$45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Septiembre'!$AF$47:$AH$47</c:f>
              <c:numCache>
                <c:formatCode>General</c:formatCode>
                <c:ptCount val="3"/>
                <c:pt idx="0">
                  <c:v>22</c:v>
                </c:pt>
                <c:pt idx="1">
                  <c:v>26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2D-4DDB-8B19-63421B6730FB}"/>
            </c:ext>
          </c:extLst>
        </c:ser>
        <c:ser>
          <c:idx val="2"/>
          <c:order val="2"/>
          <c:tx>
            <c:strRef>
              <c:f>'Mensual Septiembre'!$I$48</c:f>
              <c:strCache>
                <c:ptCount val="1"/>
                <c:pt idx="0">
                  <c:v>Semana 3
12 al 18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Septiembre'!$AF$45:$AH$45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Septiembre'!$AF$48:$AH$48</c:f>
              <c:numCache>
                <c:formatCode>General</c:formatCode>
                <c:ptCount val="3"/>
                <c:pt idx="0">
                  <c:v>30</c:v>
                </c:pt>
                <c:pt idx="1">
                  <c:v>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2D-4DDB-8B19-63421B6730FB}"/>
            </c:ext>
          </c:extLst>
        </c:ser>
        <c:ser>
          <c:idx val="3"/>
          <c:order val="3"/>
          <c:tx>
            <c:strRef>
              <c:f>'Mensual Septiembre'!$I$49</c:f>
              <c:strCache>
                <c:ptCount val="1"/>
                <c:pt idx="0">
                  <c:v>Semana 4
19 al 25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Septiembre'!$AF$45:$AH$45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Septiembre'!$AF$49:$AH$49</c:f>
              <c:numCache>
                <c:formatCode>General</c:formatCode>
                <c:ptCount val="3"/>
                <c:pt idx="0">
                  <c:v>28</c:v>
                </c:pt>
                <c:pt idx="1">
                  <c:v>31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2D-4DDB-8B19-63421B6730FB}"/>
            </c:ext>
          </c:extLst>
        </c:ser>
        <c:ser>
          <c:idx val="4"/>
          <c:order val="4"/>
          <c:tx>
            <c:strRef>
              <c:f>'Mensual Septiembre'!$I$50</c:f>
              <c:strCache>
                <c:ptCount val="1"/>
                <c:pt idx="0">
                  <c:v>Semana 5
26 al 30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Septiembre'!$AF$45:$AH$45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Septiembre'!$AF$50:$AH$50</c:f>
              <c:numCache>
                <c:formatCode>General</c:formatCode>
                <c:ptCount val="3"/>
                <c:pt idx="0">
                  <c:v>33</c:v>
                </c:pt>
                <c:pt idx="1">
                  <c:v>19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2D-4DDB-8B19-63421B6730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82445408"/>
        <c:axId val="1119563952"/>
      </c:barChart>
      <c:catAx>
        <c:axId val="108244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3952"/>
        <c:crosses val="autoZero"/>
        <c:auto val="1"/>
        <c:lblAlgn val="ctr"/>
        <c:lblOffset val="100"/>
        <c:noMultiLvlLbl val="0"/>
      </c:catAx>
      <c:valAx>
        <c:axId val="111956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8244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132757292635757E-2"/>
          <c:y val="0.85813417426946548"/>
          <c:w val="0.89999991889035524"/>
          <c:h val="0.14186582573053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Septiembre'!$P$55</c:f>
              <c:strCache>
                <c:ptCount val="1"/>
                <c:pt idx="0">
                  <c:v>Atenciones psicológicas y jurídicas Refugio</c:v>
                </c:pt>
              </c:strCache>
            </c:strRef>
          </c:tx>
          <c:spPr>
            <a:ln w="127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dLbls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F59-43BD-B316-A281034991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Septiembre'!$I$56:$I$86</c:f>
              <c:strCache>
                <c:ptCount val="30"/>
                <c:pt idx="0">
                  <c:v>01
J</c:v>
                </c:pt>
                <c:pt idx="1">
                  <c:v>02
V</c:v>
                </c:pt>
                <c:pt idx="2">
                  <c:v>03
S</c:v>
                </c:pt>
                <c:pt idx="3">
                  <c:v>04
D</c:v>
                </c:pt>
                <c:pt idx="4">
                  <c:v>05
L</c:v>
                </c:pt>
                <c:pt idx="5">
                  <c:v>06
MA</c:v>
                </c:pt>
                <c:pt idx="6">
                  <c:v>07
MI</c:v>
                </c:pt>
                <c:pt idx="7">
                  <c:v>08
J</c:v>
                </c:pt>
                <c:pt idx="8">
                  <c:v>09
V</c:v>
                </c:pt>
                <c:pt idx="9">
                  <c:v>10
S</c:v>
                </c:pt>
                <c:pt idx="10">
                  <c:v>11
D</c:v>
                </c:pt>
                <c:pt idx="11">
                  <c:v>12
L</c:v>
                </c:pt>
                <c:pt idx="12">
                  <c:v>13
MA</c:v>
                </c:pt>
                <c:pt idx="13">
                  <c:v>14
MI</c:v>
                </c:pt>
                <c:pt idx="14">
                  <c:v>15
J</c:v>
                </c:pt>
                <c:pt idx="15">
                  <c:v>16
V</c:v>
                </c:pt>
                <c:pt idx="16">
                  <c:v>17
S</c:v>
                </c:pt>
                <c:pt idx="17">
                  <c:v>18
D</c:v>
                </c:pt>
                <c:pt idx="18">
                  <c:v>19
L</c:v>
                </c:pt>
                <c:pt idx="19">
                  <c:v>20
MA</c:v>
                </c:pt>
                <c:pt idx="20">
                  <c:v>21
MI</c:v>
                </c:pt>
                <c:pt idx="21">
                  <c:v>22
J</c:v>
                </c:pt>
                <c:pt idx="22">
                  <c:v>23
V</c:v>
                </c:pt>
                <c:pt idx="23">
                  <c:v>24
S</c:v>
                </c:pt>
                <c:pt idx="24">
                  <c:v>25
D</c:v>
                </c:pt>
                <c:pt idx="25">
                  <c:v>26
L</c:v>
                </c:pt>
                <c:pt idx="26">
                  <c:v>27
MA</c:v>
                </c:pt>
                <c:pt idx="27">
                  <c:v>28
MI</c:v>
                </c:pt>
                <c:pt idx="28">
                  <c:v>29
J</c:v>
                </c:pt>
                <c:pt idx="29">
                  <c:v>30
V</c:v>
                </c:pt>
              </c:strCache>
            </c:strRef>
          </c:cat>
          <c:val>
            <c:numRef>
              <c:f>'Mensual Septiembre'!$P$56:$P$86</c:f>
              <c:numCache>
                <c:formatCode>General</c:formatCode>
                <c:ptCount val="31"/>
                <c:pt idx="0">
                  <c:v>7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8</c:v>
                </c:pt>
                <c:pt idx="6">
                  <c:v>6</c:v>
                </c:pt>
                <c:pt idx="7">
                  <c:v>1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6</c:v>
                </c:pt>
                <c:pt idx="13">
                  <c:v>4</c:v>
                </c:pt>
                <c:pt idx="14">
                  <c:v>16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</c:v>
                </c:pt>
                <c:pt idx="19">
                  <c:v>6</c:v>
                </c:pt>
                <c:pt idx="20">
                  <c:v>6</c:v>
                </c:pt>
                <c:pt idx="21">
                  <c:v>5</c:v>
                </c:pt>
                <c:pt idx="22">
                  <c:v>7</c:v>
                </c:pt>
                <c:pt idx="23">
                  <c:v>0</c:v>
                </c:pt>
                <c:pt idx="24">
                  <c:v>0</c:v>
                </c:pt>
                <c:pt idx="25">
                  <c:v>2</c:v>
                </c:pt>
                <c:pt idx="26">
                  <c:v>4</c:v>
                </c:pt>
                <c:pt idx="27">
                  <c:v>8</c:v>
                </c:pt>
                <c:pt idx="28">
                  <c:v>10</c:v>
                </c:pt>
                <c:pt idx="29">
                  <c:v>9</c:v>
                </c:pt>
                <c:pt idx="30">
                  <c:v>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59-43BD-B316-A281034991B1}"/>
            </c:ext>
          </c:extLst>
        </c:ser>
        <c:ser>
          <c:idx val="1"/>
          <c:order val="1"/>
          <c:tx>
            <c:strRef>
              <c:f>'Mensual Septiembre'!$Q$55</c:f>
              <c:strCache>
                <c:ptCount val="1"/>
                <c:pt idx="0">
                  <c:v>Atención psicológica de primera vez y subsecuente a NNyA en Refugio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Septiembre'!$I$56:$I$86</c:f>
              <c:strCache>
                <c:ptCount val="30"/>
                <c:pt idx="0">
                  <c:v>01
J</c:v>
                </c:pt>
                <c:pt idx="1">
                  <c:v>02
V</c:v>
                </c:pt>
                <c:pt idx="2">
                  <c:v>03
S</c:v>
                </c:pt>
                <c:pt idx="3">
                  <c:v>04
D</c:v>
                </c:pt>
                <c:pt idx="4">
                  <c:v>05
L</c:v>
                </c:pt>
                <c:pt idx="5">
                  <c:v>06
MA</c:v>
                </c:pt>
                <c:pt idx="6">
                  <c:v>07
MI</c:v>
                </c:pt>
                <c:pt idx="7">
                  <c:v>08
J</c:v>
                </c:pt>
                <c:pt idx="8">
                  <c:v>09
V</c:v>
                </c:pt>
                <c:pt idx="9">
                  <c:v>10
S</c:v>
                </c:pt>
                <c:pt idx="10">
                  <c:v>11
D</c:v>
                </c:pt>
                <c:pt idx="11">
                  <c:v>12
L</c:v>
                </c:pt>
                <c:pt idx="12">
                  <c:v>13
MA</c:v>
                </c:pt>
                <c:pt idx="13">
                  <c:v>14
MI</c:v>
                </c:pt>
                <c:pt idx="14">
                  <c:v>15
J</c:v>
                </c:pt>
                <c:pt idx="15">
                  <c:v>16
V</c:v>
                </c:pt>
                <c:pt idx="16">
                  <c:v>17
S</c:v>
                </c:pt>
                <c:pt idx="17">
                  <c:v>18
D</c:v>
                </c:pt>
                <c:pt idx="18">
                  <c:v>19
L</c:v>
                </c:pt>
                <c:pt idx="19">
                  <c:v>20
MA</c:v>
                </c:pt>
                <c:pt idx="20">
                  <c:v>21
MI</c:v>
                </c:pt>
                <c:pt idx="21">
                  <c:v>22
J</c:v>
                </c:pt>
                <c:pt idx="22">
                  <c:v>23
V</c:v>
                </c:pt>
                <c:pt idx="23">
                  <c:v>24
S</c:v>
                </c:pt>
                <c:pt idx="24">
                  <c:v>25
D</c:v>
                </c:pt>
                <c:pt idx="25">
                  <c:v>26
L</c:v>
                </c:pt>
                <c:pt idx="26">
                  <c:v>27
MA</c:v>
                </c:pt>
                <c:pt idx="27">
                  <c:v>28
MI</c:v>
                </c:pt>
                <c:pt idx="28">
                  <c:v>29
J</c:v>
                </c:pt>
                <c:pt idx="29">
                  <c:v>30
V</c:v>
                </c:pt>
              </c:strCache>
            </c:strRef>
          </c:cat>
          <c:val>
            <c:numRef>
              <c:f>'Mensual Septiembre'!$Q$56:$Q$86</c:f>
              <c:numCache>
                <c:formatCode>General</c:formatCode>
                <c:ptCount val="31"/>
                <c:pt idx="0">
                  <c:v>1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2</c:v>
                </c:pt>
                <c:pt idx="6">
                  <c:v>15</c:v>
                </c:pt>
                <c:pt idx="7">
                  <c:v>3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</c:v>
                </c:pt>
                <c:pt idx="13">
                  <c:v>5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16</c:v>
                </c:pt>
                <c:pt idx="19">
                  <c:v>6</c:v>
                </c:pt>
                <c:pt idx="20">
                  <c:v>4</c:v>
                </c:pt>
                <c:pt idx="21">
                  <c:v>3</c:v>
                </c:pt>
                <c:pt idx="22">
                  <c:v>2</c:v>
                </c:pt>
                <c:pt idx="23">
                  <c:v>0</c:v>
                </c:pt>
                <c:pt idx="24">
                  <c:v>0</c:v>
                </c:pt>
                <c:pt idx="25">
                  <c:v>2</c:v>
                </c:pt>
                <c:pt idx="26">
                  <c:v>5</c:v>
                </c:pt>
                <c:pt idx="27">
                  <c:v>5</c:v>
                </c:pt>
                <c:pt idx="28">
                  <c:v>4</c:v>
                </c:pt>
                <c:pt idx="29">
                  <c:v>3</c:v>
                </c:pt>
                <c:pt idx="30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59-43BD-B316-A281034991B1}"/>
            </c:ext>
          </c:extLst>
        </c:ser>
        <c:ser>
          <c:idx val="2"/>
          <c:order val="2"/>
          <c:tx>
            <c:strRef>
              <c:f>'Mensual Septiembre'!$R$55</c:f>
              <c:strCache>
                <c:ptCount val="1"/>
                <c:pt idx="0">
                  <c:v>Ingresos al Refugio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Septiembre'!$I$56:$I$86</c:f>
              <c:strCache>
                <c:ptCount val="30"/>
                <c:pt idx="0">
                  <c:v>01
J</c:v>
                </c:pt>
                <c:pt idx="1">
                  <c:v>02
V</c:v>
                </c:pt>
                <c:pt idx="2">
                  <c:v>03
S</c:v>
                </c:pt>
                <c:pt idx="3">
                  <c:v>04
D</c:v>
                </c:pt>
                <c:pt idx="4">
                  <c:v>05
L</c:v>
                </c:pt>
                <c:pt idx="5">
                  <c:v>06
MA</c:v>
                </c:pt>
                <c:pt idx="6">
                  <c:v>07
MI</c:v>
                </c:pt>
                <c:pt idx="7">
                  <c:v>08
J</c:v>
                </c:pt>
                <c:pt idx="8">
                  <c:v>09
V</c:v>
                </c:pt>
                <c:pt idx="9">
                  <c:v>10
S</c:v>
                </c:pt>
                <c:pt idx="10">
                  <c:v>11
D</c:v>
                </c:pt>
                <c:pt idx="11">
                  <c:v>12
L</c:v>
                </c:pt>
                <c:pt idx="12">
                  <c:v>13
MA</c:v>
                </c:pt>
                <c:pt idx="13">
                  <c:v>14
MI</c:v>
                </c:pt>
                <c:pt idx="14">
                  <c:v>15
J</c:v>
                </c:pt>
                <c:pt idx="15">
                  <c:v>16
V</c:v>
                </c:pt>
                <c:pt idx="16">
                  <c:v>17
S</c:v>
                </c:pt>
                <c:pt idx="17">
                  <c:v>18
D</c:v>
                </c:pt>
                <c:pt idx="18">
                  <c:v>19
L</c:v>
                </c:pt>
                <c:pt idx="19">
                  <c:v>20
MA</c:v>
                </c:pt>
                <c:pt idx="20">
                  <c:v>21
MI</c:v>
                </c:pt>
                <c:pt idx="21">
                  <c:v>22
J</c:v>
                </c:pt>
                <c:pt idx="22">
                  <c:v>23
V</c:v>
                </c:pt>
                <c:pt idx="23">
                  <c:v>24
S</c:v>
                </c:pt>
                <c:pt idx="24">
                  <c:v>25
D</c:v>
                </c:pt>
                <c:pt idx="25">
                  <c:v>26
L</c:v>
                </c:pt>
                <c:pt idx="26">
                  <c:v>27
MA</c:v>
                </c:pt>
                <c:pt idx="27">
                  <c:v>28
MI</c:v>
                </c:pt>
                <c:pt idx="28">
                  <c:v>29
J</c:v>
                </c:pt>
                <c:pt idx="29">
                  <c:v>30
V</c:v>
                </c:pt>
              </c:strCache>
            </c:strRef>
          </c:cat>
          <c:val>
            <c:numRef>
              <c:f>'Mensual Septiembre'!$R$56:$R$86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59-43BD-B316-A281034991B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82407808"/>
        <c:axId val="999281136"/>
      </c:lineChart>
      <c:catAx>
        <c:axId val="108240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9281136"/>
        <c:crosses val="autoZero"/>
        <c:auto val="1"/>
        <c:lblAlgn val="ctr"/>
        <c:lblOffset val="100"/>
        <c:noMultiLvlLbl val="0"/>
      </c:catAx>
      <c:valAx>
        <c:axId val="9992811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4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08240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2400" dirty="0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Hoja4!$H$1</c:f>
              <c:strCache>
                <c:ptCount val="1"/>
                <c:pt idx="0">
                  <c:v>Atenciones psicológicas y jurídicas Refugio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Hoja4!$H$2:$H$8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24</c:v>
                </c:pt>
                <c:pt idx="3">
                  <c:v>39</c:v>
                </c:pt>
                <c:pt idx="4">
                  <c:v>24</c:v>
                </c:pt>
                <c:pt idx="5">
                  <c:v>24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F2-4CAB-804E-50AC1366C844}"/>
            </c:ext>
          </c:extLst>
        </c:ser>
        <c:ser>
          <c:idx val="1"/>
          <c:order val="1"/>
          <c:tx>
            <c:strRef>
              <c:f>Hoja4!$I$1</c:f>
              <c:strCache>
                <c:ptCount val="1"/>
                <c:pt idx="0">
                  <c:v>Atención psicológica de primera vez y subsecuente a NNyA en Refugio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F2-4CAB-804E-50AC1366C84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F2-4CAB-804E-50AC1366C84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AF2-4CAB-804E-50AC1366C84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AF2-4CAB-804E-50AC1366C844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AF2-4CAB-804E-50AC1366C8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Hoja4!$I$2:$I$8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12</c:v>
                </c:pt>
                <c:pt idx="3">
                  <c:v>12</c:v>
                </c:pt>
                <c:pt idx="4">
                  <c:v>29</c:v>
                </c:pt>
                <c:pt idx="5">
                  <c:v>18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AF2-4CAB-804E-50AC1366C844}"/>
            </c:ext>
          </c:extLst>
        </c:ser>
        <c:ser>
          <c:idx val="2"/>
          <c:order val="2"/>
          <c:tx>
            <c:strRef>
              <c:f>Hoja4!$J$1</c:f>
              <c:strCache>
                <c:ptCount val="1"/>
                <c:pt idx="0">
                  <c:v>Ingresos al Refugio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Hoja4!$J$2:$J$8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AF2-4CAB-804E-50AC1366C844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909415344"/>
        <c:axId val="1120035216"/>
      </c:barChart>
      <c:catAx>
        <c:axId val="90941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20035216"/>
        <c:crosses val="autoZero"/>
        <c:auto val="1"/>
        <c:lblAlgn val="ctr"/>
        <c:lblOffset val="100"/>
        <c:noMultiLvlLbl val="0"/>
      </c:catAx>
      <c:valAx>
        <c:axId val="11200352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0941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Septiembre'!$V$58:$V$62</c:f>
              <c:strCache>
                <c:ptCount val="5"/>
                <c:pt idx="0">
                  <c:v>Refugio</c:v>
                </c:pt>
                <c:pt idx="1">
                  <c:v>Telmujer</c:v>
                </c:pt>
                <c:pt idx="2">
                  <c:v>UAMs</c:v>
                </c:pt>
                <c:pt idx="3">
                  <c:v>Centro de Empoderamiento</c:v>
                </c:pt>
                <c:pt idx="4">
                  <c:v>Centro Integral</c:v>
                </c:pt>
              </c:strCache>
            </c:strRef>
          </c:cat>
          <c:val>
            <c:numRef>
              <c:f>'Mensual Septiembre'!$W$58:$W$62</c:f>
              <c:numCache>
                <c:formatCode>General</c:formatCode>
                <c:ptCount val="5"/>
                <c:pt idx="0">
                  <c:v>217</c:v>
                </c:pt>
                <c:pt idx="1">
                  <c:v>3322</c:v>
                </c:pt>
                <c:pt idx="2">
                  <c:v>1582</c:v>
                </c:pt>
                <c:pt idx="3">
                  <c:v>156</c:v>
                </c:pt>
                <c:pt idx="4">
                  <c:v>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3-4DF8-94F9-9AED11F77E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081204976"/>
        <c:axId val="1119565616"/>
      </c:barChart>
      <c:catAx>
        <c:axId val="1081204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5616"/>
        <c:crosses val="autoZero"/>
        <c:auto val="1"/>
        <c:lblAlgn val="ctr"/>
        <c:lblOffset val="100"/>
        <c:noMultiLvlLbl val="0"/>
      </c:catAx>
      <c:valAx>
        <c:axId val="11195656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8120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Septiembre'!$I$46</c:f>
              <c:strCache>
                <c:ptCount val="1"/>
                <c:pt idx="0">
                  <c:v>Semana  1
01 al 04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Septiembre'!$J$45:$P$45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Septiembre'!$J$46:$P$46</c:f>
              <c:numCache>
                <c:formatCode>General</c:formatCode>
                <c:ptCount val="7"/>
                <c:pt idx="0">
                  <c:v>6</c:v>
                </c:pt>
                <c:pt idx="1">
                  <c:v>3</c:v>
                </c:pt>
                <c:pt idx="2">
                  <c:v>34</c:v>
                </c:pt>
                <c:pt idx="3">
                  <c:v>26</c:v>
                </c:pt>
                <c:pt idx="4">
                  <c:v>6</c:v>
                </c:pt>
                <c:pt idx="5">
                  <c:v>1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41-4A6D-AA4C-77C12125BC40}"/>
            </c:ext>
          </c:extLst>
        </c:ser>
        <c:ser>
          <c:idx val="1"/>
          <c:order val="1"/>
          <c:tx>
            <c:strRef>
              <c:f>'Mensual Septiembre'!$I$47</c:f>
              <c:strCache>
                <c:ptCount val="1"/>
                <c:pt idx="0">
                  <c:v>Semana 2
05 al 11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Septiembre'!$J$45:$P$45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Septiembre'!$J$47:$P$47</c:f>
              <c:numCache>
                <c:formatCode>General</c:formatCode>
                <c:ptCount val="7"/>
                <c:pt idx="0">
                  <c:v>22</c:v>
                </c:pt>
                <c:pt idx="1">
                  <c:v>2</c:v>
                </c:pt>
                <c:pt idx="2">
                  <c:v>85</c:v>
                </c:pt>
                <c:pt idx="3">
                  <c:v>34</c:v>
                </c:pt>
                <c:pt idx="4">
                  <c:v>20</c:v>
                </c:pt>
                <c:pt idx="5">
                  <c:v>3</c:v>
                </c:pt>
                <c:pt idx="6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41-4A6D-AA4C-77C12125BC40}"/>
            </c:ext>
          </c:extLst>
        </c:ser>
        <c:ser>
          <c:idx val="2"/>
          <c:order val="2"/>
          <c:tx>
            <c:strRef>
              <c:f>'Mensual Septiembre'!$I$48</c:f>
              <c:strCache>
                <c:ptCount val="1"/>
                <c:pt idx="0">
                  <c:v>Semana 3
12 al 18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Septiembre'!$J$45:$P$45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Septiembre'!$J$48:$P$48</c:f>
              <c:numCache>
                <c:formatCode>General</c:formatCode>
                <c:ptCount val="7"/>
                <c:pt idx="0">
                  <c:v>11</c:v>
                </c:pt>
                <c:pt idx="1">
                  <c:v>4</c:v>
                </c:pt>
                <c:pt idx="2">
                  <c:v>63</c:v>
                </c:pt>
                <c:pt idx="3">
                  <c:v>39</c:v>
                </c:pt>
                <c:pt idx="4">
                  <c:v>14</c:v>
                </c:pt>
                <c:pt idx="5">
                  <c:v>0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41-4A6D-AA4C-77C12125BC40}"/>
            </c:ext>
          </c:extLst>
        </c:ser>
        <c:ser>
          <c:idx val="3"/>
          <c:order val="3"/>
          <c:tx>
            <c:strRef>
              <c:f>'Mensual Septiembre'!$I$49</c:f>
              <c:strCache>
                <c:ptCount val="1"/>
                <c:pt idx="0">
                  <c:v>Semana 4
19 al 25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Septiembre'!$J$45:$P$45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Septiembre'!$J$49:$P$49</c:f>
              <c:numCache>
                <c:formatCode>General</c:formatCode>
                <c:ptCount val="7"/>
                <c:pt idx="0">
                  <c:v>27</c:v>
                </c:pt>
                <c:pt idx="1">
                  <c:v>2</c:v>
                </c:pt>
                <c:pt idx="2">
                  <c:v>92</c:v>
                </c:pt>
                <c:pt idx="3">
                  <c:v>50</c:v>
                </c:pt>
                <c:pt idx="4">
                  <c:v>20</c:v>
                </c:pt>
                <c:pt idx="5">
                  <c:v>1</c:v>
                </c:pt>
                <c:pt idx="6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41-4A6D-AA4C-77C12125BC40}"/>
            </c:ext>
          </c:extLst>
        </c:ser>
        <c:ser>
          <c:idx val="4"/>
          <c:order val="4"/>
          <c:tx>
            <c:strRef>
              <c:f>'Mensual Septiembre'!$I$50</c:f>
              <c:strCache>
                <c:ptCount val="1"/>
                <c:pt idx="0">
                  <c:v>Semana 5
26 al 30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Septiembre'!$J$45:$P$45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Septiembre'!$J$50:$P$50</c:f>
              <c:numCache>
                <c:formatCode>General</c:formatCode>
                <c:ptCount val="7"/>
                <c:pt idx="0">
                  <c:v>29</c:v>
                </c:pt>
                <c:pt idx="1">
                  <c:v>0</c:v>
                </c:pt>
                <c:pt idx="2">
                  <c:v>77</c:v>
                </c:pt>
                <c:pt idx="3">
                  <c:v>59</c:v>
                </c:pt>
                <c:pt idx="4">
                  <c:v>11</c:v>
                </c:pt>
                <c:pt idx="5">
                  <c:v>1</c:v>
                </c:pt>
                <c:pt idx="6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41-4A6D-AA4C-77C12125BC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0106032"/>
        <c:axId val="1469438512"/>
      </c:barChart>
      <c:catAx>
        <c:axId val="152010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69438512"/>
        <c:crosses val="autoZero"/>
        <c:auto val="1"/>
        <c:lblAlgn val="ctr"/>
        <c:lblOffset val="100"/>
        <c:noMultiLvlLbl val="0"/>
      </c:catAx>
      <c:valAx>
        <c:axId val="1469438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2010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3C3551"/>
            </a:solidFill>
          </c:spPr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BC-4370-B89F-94DD681733BC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BC-4370-B89F-94DD681733BC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82DFA081-6ECE-4C1B-8AA4-64A1174AE74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1BC-4370-B89F-94DD68173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Septiembre'!$K$2:$L$2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Septiembre'!$K$38:$L$38</c:f>
              <c:numCache>
                <c:formatCode>@</c:formatCode>
                <c:ptCount val="2"/>
                <c:pt idx="0">
                  <c:v>28</c:v>
                </c:pt>
                <c:pt idx="1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BC-4370-B89F-94DD681733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31061486166688"/>
          <c:y val="0.3301896887166163"/>
          <c:w val="0.31891230753799088"/>
          <c:h val="0.414698282225197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Septiembre'!$I$46</c:f>
              <c:strCache>
                <c:ptCount val="1"/>
                <c:pt idx="0">
                  <c:v>Semana  1
01 al 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Septiembre'!$R$45:$S$45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Septiembre'!$R$46:$S$46</c:f>
              <c:numCache>
                <c:formatCode>General</c:formatCode>
                <c:ptCount val="2"/>
                <c:pt idx="0">
                  <c:v>2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3-4739-A881-6B712170C708}"/>
            </c:ext>
          </c:extLst>
        </c:ser>
        <c:ser>
          <c:idx val="1"/>
          <c:order val="1"/>
          <c:tx>
            <c:strRef>
              <c:f>'Mensual Septiembre'!$I$47</c:f>
              <c:strCache>
                <c:ptCount val="1"/>
                <c:pt idx="0">
                  <c:v>Semana 2
05 al 11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Septiembre'!$R$45:$S$45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Septiembre'!$R$47:$S$47</c:f>
              <c:numCache>
                <c:formatCode>General</c:formatCode>
                <c:ptCount val="2"/>
                <c:pt idx="0">
                  <c:v>2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3-4739-A881-6B712170C708}"/>
            </c:ext>
          </c:extLst>
        </c:ser>
        <c:ser>
          <c:idx val="2"/>
          <c:order val="2"/>
          <c:tx>
            <c:strRef>
              <c:f>'Mensual Septiembre'!$I$48</c:f>
              <c:strCache>
                <c:ptCount val="1"/>
                <c:pt idx="0">
                  <c:v>Semana 3
12 al 18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Septiembre'!$R$45:$S$45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Septiembre'!$R$48:$S$48</c:f>
              <c:numCache>
                <c:formatCode>General</c:formatCode>
                <c:ptCount val="2"/>
                <c:pt idx="0">
                  <c:v>6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3-4739-A881-6B712170C708}"/>
            </c:ext>
          </c:extLst>
        </c:ser>
        <c:ser>
          <c:idx val="3"/>
          <c:order val="3"/>
          <c:tx>
            <c:strRef>
              <c:f>'Mensual Septiembre'!$I$49</c:f>
              <c:strCache>
                <c:ptCount val="1"/>
                <c:pt idx="0">
                  <c:v>Semana 4
19 al 25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243-4739-A881-6B712170C7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Septiembre'!$R$45:$S$45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Septiembre'!$R$49:$S$49</c:f>
              <c:numCache>
                <c:formatCode>General</c:formatCode>
                <c:ptCount val="2"/>
                <c:pt idx="0">
                  <c:v>12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243-4739-A881-6B712170C708}"/>
            </c:ext>
          </c:extLst>
        </c:ser>
        <c:ser>
          <c:idx val="4"/>
          <c:order val="4"/>
          <c:tx>
            <c:strRef>
              <c:f>'Mensual Septiembre'!$I$50</c:f>
              <c:strCache>
                <c:ptCount val="1"/>
                <c:pt idx="0">
                  <c:v>Semana 5
26 al 30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Septiembre'!$R$45:$S$45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Septiembre'!$R$50:$S$50</c:f>
              <c:numCache>
                <c:formatCode>General</c:formatCode>
                <c:ptCount val="2"/>
                <c:pt idx="0">
                  <c:v>6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43-4739-A881-6B712170C7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1775504"/>
        <c:axId val="1631600864"/>
      </c:barChart>
      <c:catAx>
        <c:axId val="147177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31600864"/>
        <c:crosses val="autoZero"/>
        <c:auto val="1"/>
        <c:lblAlgn val="ctr"/>
        <c:lblOffset val="100"/>
        <c:noMultiLvlLbl val="0"/>
      </c:catAx>
      <c:valAx>
        <c:axId val="1631600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177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Septiembre'!$J$55</c:f>
              <c:strCache>
                <c:ptCount val="1"/>
                <c:pt idx="0">
                  <c:v>Total Centro Integral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'Mensual Septiembre'!$I$56:$I$86</c:f>
              <c:strCache>
                <c:ptCount val="30"/>
                <c:pt idx="0">
                  <c:v>01
J</c:v>
                </c:pt>
                <c:pt idx="1">
                  <c:v>02
V</c:v>
                </c:pt>
                <c:pt idx="2">
                  <c:v>03
S</c:v>
                </c:pt>
                <c:pt idx="3">
                  <c:v>04
D</c:v>
                </c:pt>
                <c:pt idx="4">
                  <c:v>05
L</c:v>
                </c:pt>
                <c:pt idx="5">
                  <c:v>06
MA</c:v>
                </c:pt>
                <c:pt idx="6">
                  <c:v>07
MI</c:v>
                </c:pt>
                <c:pt idx="7">
                  <c:v>08
J</c:v>
                </c:pt>
                <c:pt idx="8">
                  <c:v>09
V</c:v>
                </c:pt>
                <c:pt idx="9">
                  <c:v>10
S</c:v>
                </c:pt>
                <c:pt idx="10">
                  <c:v>11
D</c:v>
                </c:pt>
                <c:pt idx="11">
                  <c:v>12
L</c:v>
                </c:pt>
                <c:pt idx="12">
                  <c:v>13
MA</c:v>
                </c:pt>
                <c:pt idx="13">
                  <c:v>14
MI</c:v>
                </c:pt>
                <c:pt idx="14">
                  <c:v>15
J</c:v>
                </c:pt>
                <c:pt idx="15">
                  <c:v>16
V</c:v>
                </c:pt>
                <c:pt idx="16">
                  <c:v>17
S</c:v>
                </c:pt>
                <c:pt idx="17">
                  <c:v>18
D</c:v>
                </c:pt>
                <c:pt idx="18">
                  <c:v>19
L</c:v>
                </c:pt>
                <c:pt idx="19">
                  <c:v>20
MA</c:v>
                </c:pt>
                <c:pt idx="20">
                  <c:v>21
MI</c:v>
                </c:pt>
                <c:pt idx="21">
                  <c:v>22
J</c:v>
                </c:pt>
                <c:pt idx="22">
                  <c:v>23
V</c:v>
                </c:pt>
                <c:pt idx="23">
                  <c:v>24
S</c:v>
                </c:pt>
                <c:pt idx="24">
                  <c:v>25
D</c:v>
                </c:pt>
                <c:pt idx="25">
                  <c:v>26
L</c:v>
                </c:pt>
                <c:pt idx="26">
                  <c:v>27
MA</c:v>
                </c:pt>
                <c:pt idx="27">
                  <c:v>28
MI</c:v>
                </c:pt>
                <c:pt idx="28">
                  <c:v>29
J</c:v>
                </c:pt>
                <c:pt idx="29">
                  <c:v>30
V</c:v>
                </c:pt>
              </c:strCache>
            </c:strRef>
          </c:cat>
          <c:val>
            <c:numRef>
              <c:f>'Mensual Septiembre'!$J$56:$J$86</c:f>
              <c:numCache>
                <c:formatCode>General</c:formatCode>
                <c:ptCount val="31"/>
                <c:pt idx="0">
                  <c:v>40</c:v>
                </c:pt>
                <c:pt idx="1">
                  <c:v>49</c:v>
                </c:pt>
                <c:pt idx="2">
                  <c:v>0</c:v>
                </c:pt>
                <c:pt idx="3">
                  <c:v>0</c:v>
                </c:pt>
                <c:pt idx="4">
                  <c:v>33</c:v>
                </c:pt>
                <c:pt idx="5">
                  <c:v>48</c:v>
                </c:pt>
                <c:pt idx="6">
                  <c:v>41</c:v>
                </c:pt>
                <c:pt idx="7">
                  <c:v>35</c:v>
                </c:pt>
                <c:pt idx="8">
                  <c:v>51</c:v>
                </c:pt>
                <c:pt idx="9">
                  <c:v>0</c:v>
                </c:pt>
                <c:pt idx="10">
                  <c:v>0</c:v>
                </c:pt>
                <c:pt idx="11">
                  <c:v>64</c:v>
                </c:pt>
                <c:pt idx="12">
                  <c:v>40</c:v>
                </c:pt>
                <c:pt idx="13">
                  <c:v>36</c:v>
                </c:pt>
                <c:pt idx="14">
                  <c:v>18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52</c:v>
                </c:pt>
                <c:pt idx="19">
                  <c:v>48</c:v>
                </c:pt>
                <c:pt idx="20">
                  <c:v>54</c:v>
                </c:pt>
                <c:pt idx="21">
                  <c:v>40</c:v>
                </c:pt>
                <c:pt idx="22">
                  <c:v>40</c:v>
                </c:pt>
                <c:pt idx="23">
                  <c:v>0</c:v>
                </c:pt>
                <c:pt idx="24">
                  <c:v>0</c:v>
                </c:pt>
                <c:pt idx="25">
                  <c:v>59</c:v>
                </c:pt>
                <c:pt idx="26">
                  <c:v>35</c:v>
                </c:pt>
                <c:pt idx="27">
                  <c:v>43</c:v>
                </c:pt>
                <c:pt idx="28">
                  <c:v>46</c:v>
                </c:pt>
                <c:pt idx="29">
                  <c:v>38</c:v>
                </c:pt>
                <c:pt idx="30">
                  <c:v>910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8A-4C8E-9049-7821C47B3FC6}"/>
            </c:ext>
          </c:extLst>
        </c:ser>
        <c:ser>
          <c:idx val="1"/>
          <c:order val="1"/>
          <c:tx>
            <c:strRef>
              <c:f>'Mensual Septiembre'!$K$55</c:f>
              <c:strCache>
                <c:ptCount val="1"/>
                <c:pt idx="0">
                  <c:v>Total Centro de Empoderamiento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'Mensual Septiembre'!$I$56:$I$86</c:f>
              <c:strCache>
                <c:ptCount val="30"/>
                <c:pt idx="0">
                  <c:v>01
J</c:v>
                </c:pt>
                <c:pt idx="1">
                  <c:v>02
V</c:v>
                </c:pt>
                <c:pt idx="2">
                  <c:v>03
S</c:v>
                </c:pt>
                <c:pt idx="3">
                  <c:v>04
D</c:v>
                </c:pt>
                <c:pt idx="4">
                  <c:v>05
L</c:v>
                </c:pt>
                <c:pt idx="5">
                  <c:v>06
MA</c:v>
                </c:pt>
                <c:pt idx="6">
                  <c:v>07
MI</c:v>
                </c:pt>
                <c:pt idx="7">
                  <c:v>08
J</c:v>
                </c:pt>
                <c:pt idx="8">
                  <c:v>09
V</c:v>
                </c:pt>
                <c:pt idx="9">
                  <c:v>10
S</c:v>
                </c:pt>
                <c:pt idx="10">
                  <c:v>11
D</c:v>
                </c:pt>
                <c:pt idx="11">
                  <c:v>12
L</c:v>
                </c:pt>
                <c:pt idx="12">
                  <c:v>13
MA</c:v>
                </c:pt>
                <c:pt idx="13">
                  <c:v>14
MI</c:v>
                </c:pt>
                <c:pt idx="14">
                  <c:v>15
J</c:v>
                </c:pt>
                <c:pt idx="15">
                  <c:v>16
V</c:v>
                </c:pt>
                <c:pt idx="16">
                  <c:v>17
S</c:v>
                </c:pt>
                <c:pt idx="17">
                  <c:v>18
D</c:v>
                </c:pt>
                <c:pt idx="18">
                  <c:v>19
L</c:v>
                </c:pt>
                <c:pt idx="19">
                  <c:v>20
MA</c:v>
                </c:pt>
                <c:pt idx="20">
                  <c:v>21
MI</c:v>
                </c:pt>
                <c:pt idx="21">
                  <c:v>22
J</c:v>
                </c:pt>
                <c:pt idx="22">
                  <c:v>23
V</c:v>
                </c:pt>
                <c:pt idx="23">
                  <c:v>24
S</c:v>
                </c:pt>
                <c:pt idx="24">
                  <c:v>25
D</c:v>
                </c:pt>
                <c:pt idx="25">
                  <c:v>26
L</c:v>
                </c:pt>
                <c:pt idx="26">
                  <c:v>27
MA</c:v>
                </c:pt>
                <c:pt idx="27">
                  <c:v>28
MI</c:v>
                </c:pt>
                <c:pt idx="28">
                  <c:v>29
J</c:v>
                </c:pt>
                <c:pt idx="29">
                  <c:v>30
V</c:v>
                </c:pt>
              </c:strCache>
            </c:strRef>
          </c:cat>
          <c:val>
            <c:numRef>
              <c:f>'Mensual Septiembre'!$K$55:$K$85</c:f>
              <c:numCache>
                <c:formatCode>General</c:formatCode>
                <c:ptCount val="31"/>
                <c:pt idx="0">
                  <c:v>0</c:v>
                </c:pt>
                <c:pt idx="1">
                  <c:v>7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10</c:v>
                </c:pt>
                <c:pt idx="7">
                  <c:v>8</c:v>
                </c:pt>
                <c:pt idx="8">
                  <c:v>6</c:v>
                </c:pt>
                <c:pt idx="9">
                  <c:v>6</c:v>
                </c:pt>
                <c:pt idx="10">
                  <c:v>0</c:v>
                </c:pt>
                <c:pt idx="11">
                  <c:v>0</c:v>
                </c:pt>
                <c:pt idx="12">
                  <c:v>8</c:v>
                </c:pt>
                <c:pt idx="13">
                  <c:v>9</c:v>
                </c:pt>
                <c:pt idx="14">
                  <c:v>7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13</c:v>
                </c:pt>
                <c:pt idx="19">
                  <c:v>7</c:v>
                </c:pt>
                <c:pt idx="20">
                  <c:v>11</c:v>
                </c:pt>
                <c:pt idx="21">
                  <c:v>11</c:v>
                </c:pt>
                <c:pt idx="22">
                  <c:v>3</c:v>
                </c:pt>
                <c:pt idx="23">
                  <c:v>5</c:v>
                </c:pt>
                <c:pt idx="24">
                  <c:v>0</c:v>
                </c:pt>
                <c:pt idx="25">
                  <c:v>0</c:v>
                </c:pt>
                <c:pt idx="26">
                  <c:v>4</c:v>
                </c:pt>
                <c:pt idx="27">
                  <c:v>15</c:v>
                </c:pt>
                <c:pt idx="28">
                  <c:v>10</c:v>
                </c:pt>
                <c:pt idx="29">
                  <c:v>7</c:v>
                </c:pt>
                <c:pt idx="3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8A-4C8E-9049-7821C47B3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7318928"/>
        <c:axId val="1466864464"/>
      </c:lineChart>
      <c:catAx>
        <c:axId val="146731892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66864464"/>
        <c:crosses val="autoZero"/>
        <c:auto val="1"/>
        <c:lblAlgn val="ctr"/>
        <c:lblOffset val="100"/>
        <c:noMultiLvlLbl val="0"/>
      </c:catAx>
      <c:valAx>
        <c:axId val="1466864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4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46731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2400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Hoja4!$B$1</c:f>
              <c:strCache>
                <c:ptCount val="1"/>
                <c:pt idx="0">
                  <c:v>Atención a mujeres en Centro Integral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178</c:v>
                </c:pt>
                <c:pt idx="3">
                  <c:v>179</c:v>
                </c:pt>
                <c:pt idx="4">
                  <c:v>174</c:v>
                </c:pt>
                <c:pt idx="5">
                  <c:v>171</c:v>
                </c:pt>
                <c:pt idx="6">
                  <c:v>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C2-41C6-866E-85281440DD5B}"/>
            </c:ext>
          </c:extLst>
        </c:ser>
        <c:ser>
          <c:idx val="1"/>
          <c:order val="1"/>
          <c:tx>
            <c:strRef>
              <c:f>Hoja4!$C$1</c:f>
              <c:strCache>
                <c:ptCount val="1"/>
                <c:pt idx="0">
                  <c:v>Atención a NNyA en Centro de Empoderamiento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5C2-41C6-866E-85281440DD5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5C2-41C6-866E-85281440DD5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5C2-41C6-866E-85281440DD5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5C2-41C6-866E-85281440DD5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5C2-41C6-866E-85281440DD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28</c:v>
                </c:pt>
                <c:pt idx="3">
                  <c:v>23</c:v>
                </c:pt>
                <c:pt idx="4">
                  <c:v>36</c:v>
                </c:pt>
                <c:pt idx="5">
                  <c:v>45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C2-41C6-866E-85281440DD5B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122348608"/>
        <c:axId val="1119566448"/>
      </c:barChart>
      <c:catAx>
        <c:axId val="112234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6448"/>
        <c:crosses val="autoZero"/>
        <c:auto val="1"/>
        <c:lblAlgn val="ctr"/>
        <c:lblOffset val="100"/>
        <c:noMultiLvlLbl val="0"/>
      </c:catAx>
      <c:valAx>
        <c:axId val="11195664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2234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E7-4F18-A39F-0ACFB20385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E7-4F18-A39F-0ACFB2038553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E7-4F18-A39F-0ACFB2038553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E7-4F18-A39F-0ACFB2038553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E7-4F18-A39F-0ACFB2038553}"/>
              </c:ext>
            </c:extLst>
          </c:dPt>
          <c:dPt>
            <c:idx val="5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7E7-4F18-A39F-0ACFB2038553}"/>
              </c:ext>
            </c:extLst>
          </c:dPt>
          <c:dPt>
            <c:idx val="6"/>
            <c:bubble3D val="0"/>
            <c:spPr>
              <a:solidFill>
                <a:srgbClr val="54002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7E7-4F18-A39F-0ACFB2038553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fld id="{115BA3F2-17C8-4E52-B877-32A187A22959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37E7-4F18-A39F-0ACFB203855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568EF9C-15B0-4631-8299-118C90576415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37E7-4F18-A39F-0ACFB20385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Septiembre'!$P$2:$V$2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Septiembre'!$P$38:$V$38</c:f>
              <c:numCache>
                <c:formatCode>@</c:formatCode>
                <c:ptCount val="7"/>
                <c:pt idx="0">
                  <c:v>296</c:v>
                </c:pt>
                <c:pt idx="1">
                  <c:v>0</c:v>
                </c:pt>
                <c:pt idx="2">
                  <c:v>223</c:v>
                </c:pt>
                <c:pt idx="3">
                  <c:v>403</c:v>
                </c:pt>
                <c:pt idx="4">
                  <c:v>182</c:v>
                </c:pt>
                <c:pt idx="5">
                  <c:v>50</c:v>
                </c:pt>
                <c:pt idx="6">
                  <c:v>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7E7-4F18-A39F-0ACFB203855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192878749393858"/>
          <c:y val="3.3751532750073351E-2"/>
          <c:w val="0.33367238552658923"/>
          <c:h val="0.951263383688852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Septiembre'!$I$46</c:f>
              <c:strCache>
                <c:ptCount val="1"/>
                <c:pt idx="0">
                  <c:v>Semana  1
01 al 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Septiembre'!$U$45:$AA$45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Septiembre'!$U$46:$AA$46</c:f>
              <c:numCache>
                <c:formatCode>General</c:formatCode>
                <c:ptCount val="7"/>
                <c:pt idx="0">
                  <c:v>15</c:v>
                </c:pt>
                <c:pt idx="1">
                  <c:v>0</c:v>
                </c:pt>
                <c:pt idx="2">
                  <c:v>33</c:v>
                </c:pt>
                <c:pt idx="3">
                  <c:v>53</c:v>
                </c:pt>
                <c:pt idx="4">
                  <c:v>22</c:v>
                </c:pt>
                <c:pt idx="5">
                  <c:v>7</c:v>
                </c:pt>
                <c:pt idx="6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727-A6AE-428B38144636}"/>
            </c:ext>
          </c:extLst>
        </c:ser>
        <c:ser>
          <c:idx val="1"/>
          <c:order val="1"/>
          <c:tx>
            <c:strRef>
              <c:f>'Mensual Septiembre'!$I$47</c:f>
              <c:strCache>
                <c:ptCount val="1"/>
                <c:pt idx="0">
                  <c:v>Semana 2
05 al 11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Septiembre'!$U$45:$AA$45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Septiembre'!$U$47:$AA$47</c:f>
              <c:numCache>
                <c:formatCode>General</c:formatCode>
                <c:ptCount val="7"/>
                <c:pt idx="0">
                  <c:v>40</c:v>
                </c:pt>
                <c:pt idx="1">
                  <c:v>0</c:v>
                </c:pt>
                <c:pt idx="2">
                  <c:v>69</c:v>
                </c:pt>
                <c:pt idx="3">
                  <c:v>119</c:v>
                </c:pt>
                <c:pt idx="4">
                  <c:v>48</c:v>
                </c:pt>
                <c:pt idx="5">
                  <c:v>17</c:v>
                </c:pt>
                <c:pt idx="6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727-A6AE-428B38144636}"/>
            </c:ext>
          </c:extLst>
        </c:ser>
        <c:ser>
          <c:idx val="2"/>
          <c:order val="2"/>
          <c:tx>
            <c:strRef>
              <c:f>'Mensual Septiembre'!$I$48</c:f>
              <c:strCache>
                <c:ptCount val="1"/>
                <c:pt idx="0">
                  <c:v>Semana 3
12 al 18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Septiembre'!$U$45:$AA$45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Septiembre'!$U$48:$AA$48</c:f>
              <c:numCache>
                <c:formatCode>General</c:formatCode>
                <c:ptCount val="7"/>
                <c:pt idx="0">
                  <c:v>187</c:v>
                </c:pt>
                <c:pt idx="1">
                  <c:v>0</c:v>
                </c:pt>
                <c:pt idx="2">
                  <c:v>29</c:v>
                </c:pt>
                <c:pt idx="3">
                  <c:v>66</c:v>
                </c:pt>
                <c:pt idx="4">
                  <c:v>24</c:v>
                </c:pt>
                <c:pt idx="5">
                  <c:v>8</c:v>
                </c:pt>
                <c:pt idx="6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727-A6AE-428B38144636}"/>
            </c:ext>
          </c:extLst>
        </c:ser>
        <c:ser>
          <c:idx val="3"/>
          <c:order val="3"/>
          <c:tx>
            <c:strRef>
              <c:f>'Mensual Septiembre'!$I$49</c:f>
              <c:strCache>
                <c:ptCount val="1"/>
                <c:pt idx="0">
                  <c:v>Semana 4
19 al 25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Septiembre'!$U$45:$AA$45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Septiembre'!$U$49:$AA$49</c:f>
              <c:numCache>
                <c:formatCode>General</c:formatCode>
                <c:ptCount val="7"/>
                <c:pt idx="0">
                  <c:v>33</c:v>
                </c:pt>
                <c:pt idx="1">
                  <c:v>0</c:v>
                </c:pt>
                <c:pt idx="2">
                  <c:v>70</c:v>
                </c:pt>
                <c:pt idx="3">
                  <c:v>121</c:v>
                </c:pt>
                <c:pt idx="4">
                  <c:v>59</c:v>
                </c:pt>
                <c:pt idx="5">
                  <c:v>13</c:v>
                </c:pt>
                <c:pt idx="6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D3-4727-A6AE-428B38144636}"/>
            </c:ext>
          </c:extLst>
        </c:ser>
        <c:ser>
          <c:idx val="4"/>
          <c:order val="4"/>
          <c:tx>
            <c:strRef>
              <c:f>'Mensual Septiembre'!$I$50</c:f>
              <c:strCache>
                <c:ptCount val="1"/>
                <c:pt idx="0">
                  <c:v>Semana 5
26 al 30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Septiembre'!$U$45:$AA$45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Septiembre'!$U$50:$AA$50</c:f>
              <c:numCache>
                <c:formatCode>General</c:formatCode>
                <c:ptCount val="7"/>
                <c:pt idx="0">
                  <c:v>21</c:v>
                </c:pt>
                <c:pt idx="1">
                  <c:v>0</c:v>
                </c:pt>
                <c:pt idx="2">
                  <c:v>22</c:v>
                </c:pt>
                <c:pt idx="3">
                  <c:v>44</c:v>
                </c:pt>
                <c:pt idx="4">
                  <c:v>29</c:v>
                </c:pt>
                <c:pt idx="5">
                  <c:v>5</c:v>
                </c:pt>
                <c:pt idx="6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D3-4727-A6AE-428B381446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8861872"/>
        <c:axId val="1628550144"/>
      </c:barChart>
      <c:catAx>
        <c:axId val="170886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28550144"/>
        <c:crosses val="autoZero"/>
        <c:auto val="1"/>
        <c:lblAlgn val="ctr"/>
        <c:lblOffset val="100"/>
        <c:noMultiLvlLbl val="0"/>
      </c:catAx>
      <c:valAx>
        <c:axId val="1628550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886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Septiembre'!$L$55</c:f>
              <c:strCache>
                <c:ptCount val="1"/>
                <c:pt idx="0">
                  <c:v>Atenciones a mujeres UAM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'Mensual Septiembre'!$I$56:$I$86</c:f>
              <c:strCache>
                <c:ptCount val="30"/>
                <c:pt idx="0">
                  <c:v>01
J</c:v>
                </c:pt>
                <c:pt idx="1">
                  <c:v>02
V</c:v>
                </c:pt>
                <c:pt idx="2">
                  <c:v>03
S</c:v>
                </c:pt>
                <c:pt idx="3">
                  <c:v>04
D</c:v>
                </c:pt>
                <c:pt idx="4">
                  <c:v>05
L</c:v>
                </c:pt>
                <c:pt idx="5">
                  <c:v>06
MA</c:v>
                </c:pt>
                <c:pt idx="6">
                  <c:v>07
MI</c:v>
                </c:pt>
                <c:pt idx="7">
                  <c:v>08
J</c:v>
                </c:pt>
                <c:pt idx="8">
                  <c:v>09
V</c:v>
                </c:pt>
                <c:pt idx="9">
                  <c:v>10
S</c:v>
                </c:pt>
                <c:pt idx="10">
                  <c:v>11
D</c:v>
                </c:pt>
                <c:pt idx="11">
                  <c:v>12
L</c:v>
                </c:pt>
                <c:pt idx="12">
                  <c:v>13
MA</c:v>
                </c:pt>
                <c:pt idx="13">
                  <c:v>14
MI</c:v>
                </c:pt>
                <c:pt idx="14">
                  <c:v>15
J</c:v>
                </c:pt>
                <c:pt idx="15">
                  <c:v>16
V</c:v>
                </c:pt>
                <c:pt idx="16">
                  <c:v>17
S</c:v>
                </c:pt>
                <c:pt idx="17">
                  <c:v>18
D</c:v>
                </c:pt>
                <c:pt idx="18">
                  <c:v>19
L</c:v>
                </c:pt>
                <c:pt idx="19">
                  <c:v>20
MA</c:v>
                </c:pt>
                <c:pt idx="20">
                  <c:v>21
MI</c:v>
                </c:pt>
                <c:pt idx="21">
                  <c:v>22
J</c:v>
                </c:pt>
                <c:pt idx="22">
                  <c:v>23
V</c:v>
                </c:pt>
                <c:pt idx="23">
                  <c:v>24
S</c:v>
                </c:pt>
                <c:pt idx="24">
                  <c:v>25
D</c:v>
                </c:pt>
                <c:pt idx="25">
                  <c:v>26
L</c:v>
                </c:pt>
                <c:pt idx="26">
                  <c:v>27
MA</c:v>
                </c:pt>
                <c:pt idx="27">
                  <c:v>28
MI</c:v>
                </c:pt>
                <c:pt idx="28">
                  <c:v>29
J</c:v>
                </c:pt>
                <c:pt idx="29">
                  <c:v>30
V</c:v>
                </c:pt>
              </c:strCache>
            </c:strRef>
          </c:cat>
          <c:val>
            <c:numRef>
              <c:f>'Mensual Septiembre'!$L$56:$L$86</c:f>
              <c:numCache>
                <c:formatCode>General</c:formatCode>
                <c:ptCount val="31"/>
                <c:pt idx="0">
                  <c:v>71</c:v>
                </c:pt>
                <c:pt idx="1">
                  <c:v>59</c:v>
                </c:pt>
                <c:pt idx="2">
                  <c:v>0</c:v>
                </c:pt>
                <c:pt idx="3">
                  <c:v>0</c:v>
                </c:pt>
                <c:pt idx="4">
                  <c:v>56</c:v>
                </c:pt>
                <c:pt idx="5">
                  <c:v>48</c:v>
                </c:pt>
                <c:pt idx="6">
                  <c:v>65</c:v>
                </c:pt>
                <c:pt idx="7">
                  <c:v>75</c:v>
                </c:pt>
                <c:pt idx="8">
                  <c:v>49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59</c:v>
                </c:pt>
                <c:pt idx="13">
                  <c:v>40</c:v>
                </c:pt>
                <c:pt idx="14">
                  <c:v>28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59</c:v>
                </c:pt>
                <c:pt idx="19">
                  <c:v>68</c:v>
                </c:pt>
                <c:pt idx="20">
                  <c:v>53</c:v>
                </c:pt>
                <c:pt idx="21">
                  <c:v>68</c:v>
                </c:pt>
                <c:pt idx="22">
                  <c:v>48</c:v>
                </c:pt>
                <c:pt idx="23">
                  <c:v>0</c:v>
                </c:pt>
                <c:pt idx="24">
                  <c:v>0</c:v>
                </c:pt>
                <c:pt idx="25">
                  <c:v>46</c:v>
                </c:pt>
                <c:pt idx="26">
                  <c:v>30</c:v>
                </c:pt>
                <c:pt idx="27">
                  <c:v>45</c:v>
                </c:pt>
                <c:pt idx="28">
                  <c:v>0</c:v>
                </c:pt>
                <c:pt idx="29">
                  <c:v>0</c:v>
                </c:pt>
                <c:pt idx="30">
                  <c:v>967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B1-472B-BEDA-DB4539BDF9AA}"/>
            </c:ext>
          </c:extLst>
        </c:ser>
        <c:ser>
          <c:idx val="1"/>
          <c:order val="1"/>
          <c:tx>
            <c:strRef>
              <c:f>'Mensual Septiembre'!$M$55</c:f>
              <c:strCache>
                <c:ptCount val="1"/>
                <c:pt idx="0">
                  <c:v>Atenciones de primera vez y subsecuentes a NNyA (UAM)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'Mensual Septiembre'!$I$56:$I$86</c:f>
              <c:strCache>
                <c:ptCount val="30"/>
                <c:pt idx="0">
                  <c:v>01
J</c:v>
                </c:pt>
                <c:pt idx="1">
                  <c:v>02
V</c:v>
                </c:pt>
                <c:pt idx="2">
                  <c:v>03
S</c:v>
                </c:pt>
                <c:pt idx="3">
                  <c:v>04
D</c:v>
                </c:pt>
                <c:pt idx="4">
                  <c:v>05
L</c:v>
                </c:pt>
                <c:pt idx="5">
                  <c:v>06
MA</c:v>
                </c:pt>
                <c:pt idx="6">
                  <c:v>07
MI</c:v>
                </c:pt>
                <c:pt idx="7">
                  <c:v>08
J</c:v>
                </c:pt>
                <c:pt idx="8">
                  <c:v>09
V</c:v>
                </c:pt>
                <c:pt idx="9">
                  <c:v>10
S</c:v>
                </c:pt>
                <c:pt idx="10">
                  <c:v>11
D</c:v>
                </c:pt>
                <c:pt idx="11">
                  <c:v>12
L</c:v>
                </c:pt>
                <c:pt idx="12">
                  <c:v>13
MA</c:v>
                </c:pt>
                <c:pt idx="13">
                  <c:v>14
MI</c:v>
                </c:pt>
                <c:pt idx="14">
                  <c:v>15
J</c:v>
                </c:pt>
                <c:pt idx="15">
                  <c:v>16
V</c:v>
                </c:pt>
                <c:pt idx="16">
                  <c:v>17
S</c:v>
                </c:pt>
                <c:pt idx="17">
                  <c:v>18
D</c:v>
                </c:pt>
                <c:pt idx="18">
                  <c:v>19
L</c:v>
                </c:pt>
                <c:pt idx="19">
                  <c:v>20
MA</c:v>
                </c:pt>
                <c:pt idx="20">
                  <c:v>21
MI</c:v>
                </c:pt>
                <c:pt idx="21">
                  <c:v>22
J</c:v>
                </c:pt>
                <c:pt idx="22">
                  <c:v>23
V</c:v>
                </c:pt>
                <c:pt idx="23">
                  <c:v>24
S</c:v>
                </c:pt>
                <c:pt idx="24">
                  <c:v>25
D</c:v>
                </c:pt>
                <c:pt idx="25">
                  <c:v>26
L</c:v>
                </c:pt>
                <c:pt idx="26">
                  <c:v>27
MA</c:v>
                </c:pt>
                <c:pt idx="27">
                  <c:v>28
MI</c:v>
                </c:pt>
                <c:pt idx="28">
                  <c:v>29
J</c:v>
                </c:pt>
                <c:pt idx="29">
                  <c:v>30
V</c:v>
                </c:pt>
              </c:strCache>
            </c:strRef>
          </c:cat>
          <c:val>
            <c:numRef>
              <c:f>'Mensual Septiembre'!$M$56:$M$86</c:f>
              <c:numCache>
                <c:formatCode>General</c:formatCode>
                <c:ptCount val="31"/>
                <c:pt idx="0">
                  <c:v>29</c:v>
                </c:pt>
                <c:pt idx="1">
                  <c:v>22</c:v>
                </c:pt>
                <c:pt idx="2">
                  <c:v>0</c:v>
                </c:pt>
                <c:pt idx="3">
                  <c:v>0</c:v>
                </c:pt>
                <c:pt idx="4">
                  <c:v>27</c:v>
                </c:pt>
                <c:pt idx="5">
                  <c:v>21</c:v>
                </c:pt>
                <c:pt idx="6">
                  <c:v>25</c:v>
                </c:pt>
                <c:pt idx="7">
                  <c:v>24</c:v>
                </c:pt>
                <c:pt idx="8">
                  <c:v>27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28</c:v>
                </c:pt>
                <c:pt idx="13">
                  <c:v>15</c:v>
                </c:pt>
                <c:pt idx="14">
                  <c:v>17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28</c:v>
                </c:pt>
                <c:pt idx="19">
                  <c:v>27</c:v>
                </c:pt>
                <c:pt idx="20">
                  <c:v>28</c:v>
                </c:pt>
                <c:pt idx="21">
                  <c:v>28</c:v>
                </c:pt>
                <c:pt idx="22">
                  <c:v>24</c:v>
                </c:pt>
                <c:pt idx="23">
                  <c:v>0</c:v>
                </c:pt>
                <c:pt idx="24">
                  <c:v>0</c:v>
                </c:pt>
                <c:pt idx="25">
                  <c:v>18</c:v>
                </c:pt>
                <c:pt idx="26">
                  <c:v>19</c:v>
                </c:pt>
                <c:pt idx="27">
                  <c:v>21</c:v>
                </c:pt>
                <c:pt idx="28">
                  <c:v>0</c:v>
                </c:pt>
                <c:pt idx="29">
                  <c:v>0</c:v>
                </c:pt>
                <c:pt idx="30">
                  <c:v>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B1-472B-BEDA-DB4539BDF9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2008096"/>
        <c:axId val="1628551808"/>
      </c:lineChart>
      <c:catAx>
        <c:axId val="179200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28551808"/>
        <c:crosses val="autoZero"/>
        <c:auto val="1"/>
        <c:lblAlgn val="ctr"/>
        <c:lblOffset val="100"/>
        <c:noMultiLvlLbl val="0"/>
      </c:catAx>
      <c:valAx>
        <c:axId val="16285518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4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79200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07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16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83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376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61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4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24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5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34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82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051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287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708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771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279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108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535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2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239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6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16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49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8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11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mensual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Septiembre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2887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156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35641DD-7DFD-49C7-95CB-6D5A745B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9112"/>
              </p:ext>
            </p:extLst>
          </p:nvPr>
        </p:nvGraphicFramePr>
        <p:xfrm>
          <a:off x="3305908" y="2833966"/>
          <a:ext cx="17772185" cy="8597592"/>
        </p:xfrm>
        <a:graphic>
          <a:graphicData uri="http://schemas.openxmlformats.org/drawingml/2006/table">
            <a:tbl>
              <a:tblPr/>
              <a:tblGrid>
                <a:gridCol w="252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204">
                <a:tc gridSpan="4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niñas, niños y adolescentes semanalmente en el mes de septiembre según tipo de servicio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5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2000" b="0" i="0" u="none" strike="noStrike" cap="non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Atenciones de seguimiento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Centro de Empoderamiento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05 al 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12 al 18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19 al 25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26 al 30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57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637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a niñas, niños y adolescentes en Centro de Empoderamiento Infantil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156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40428F6-FFB4-45FF-94A5-3AD98BC1BC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686236"/>
              </p:ext>
            </p:extLst>
          </p:nvPr>
        </p:nvGraphicFramePr>
        <p:xfrm>
          <a:off x="1676400" y="4873453"/>
          <a:ext cx="20551861" cy="697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09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2040442"/>
            <a:ext cx="2080859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niñas, niños y adolescentes en Centro de Empoderamiento Infantil en el mes de septiembre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02897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156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BEEA776-92AF-4E36-A5A7-D63C8829A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66403"/>
              </p:ext>
            </p:extLst>
          </p:nvPr>
        </p:nvGraphicFramePr>
        <p:xfrm>
          <a:off x="3663320" y="6451600"/>
          <a:ext cx="16758280" cy="3501295"/>
        </p:xfrm>
        <a:graphic>
          <a:graphicData uri="http://schemas.openxmlformats.org/drawingml/2006/table">
            <a:tbl>
              <a:tblPr/>
              <a:tblGrid>
                <a:gridCol w="3292189">
                  <a:extLst>
                    <a:ext uri="{9D8B030D-6E8A-4147-A177-3AD203B41FA5}">
                      <a16:colId xmlns:a16="http://schemas.microsoft.com/office/drawing/2014/main" val="662441336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3164663442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3793617910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3075175994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1074788193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2528815246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3043722136"/>
                    </a:ext>
                  </a:extLst>
                </a:gridCol>
                <a:gridCol w="568808">
                  <a:extLst>
                    <a:ext uri="{9D8B030D-6E8A-4147-A177-3AD203B41FA5}">
                      <a16:colId xmlns:a16="http://schemas.microsoft.com/office/drawing/2014/main" val="2143354021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1657791164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1580886924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3981948002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527395826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4031986281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1245905281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4275312210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3638334430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1516075434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2253624170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3375863439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2139514587"/>
                    </a:ext>
                  </a:extLst>
                </a:gridCol>
                <a:gridCol w="482625">
                  <a:extLst>
                    <a:ext uri="{9D8B030D-6E8A-4147-A177-3AD203B41FA5}">
                      <a16:colId xmlns:a16="http://schemas.microsoft.com/office/drawing/2014/main" val="2938039502"/>
                    </a:ext>
                  </a:extLst>
                </a:gridCol>
                <a:gridCol w="482625">
                  <a:extLst>
                    <a:ext uri="{9D8B030D-6E8A-4147-A177-3AD203B41FA5}">
                      <a16:colId xmlns:a16="http://schemas.microsoft.com/office/drawing/2014/main" val="3204669958"/>
                    </a:ext>
                  </a:extLst>
                </a:gridCol>
                <a:gridCol w="504169">
                  <a:extLst>
                    <a:ext uri="{9D8B030D-6E8A-4147-A177-3AD203B41FA5}">
                      <a16:colId xmlns:a16="http://schemas.microsoft.com/office/drawing/2014/main" val="3394481074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3896843633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3031534267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2955548125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1302103946"/>
                    </a:ext>
                  </a:extLst>
                </a:gridCol>
                <a:gridCol w="482625">
                  <a:extLst>
                    <a:ext uri="{9D8B030D-6E8A-4147-A177-3AD203B41FA5}">
                      <a16:colId xmlns:a16="http://schemas.microsoft.com/office/drawing/2014/main" val="3988686842"/>
                    </a:ext>
                  </a:extLst>
                </a:gridCol>
                <a:gridCol w="517097">
                  <a:extLst>
                    <a:ext uri="{9D8B030D-6E8A-4147-A177-3AD203B41FA5}">
                      <a16:colId xmlns:a16="http://schemas.microsoft.com/office/drawing/2014/main" val="4187608270"/>
                    </a:ext>
                  </a:extLst>
                </a:gridCol>
                <a:gridCol w="517097">
                  <a:extLst>
                    <a:ext uri="{9D8B030D-6E8A-4147-A177-3AD203B41FA5}">
                      <a16:colId xmlns:a16="http://schemas.microsoft.com/office/drawing/2014/main" val="3589728217"/>
                    </a:ext>
                  </a:extLst>
                </a:gridCol>
                <a:gridCol w="430915">
                  <a:extLst>
                    <a:ext uri="{9D8B030D-6E8A-4147-A177-3AD203B41FA5}">
                      <a16:colId xmlns:a16="http://schemas.microsoft.com/office/drawing/2014/main" val="1165431936"/>
                    </a:ext>
                  </a:extLst>
                </a:gridCol>
              </a:tblGrid>
              <a:tr h="85118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05 al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 al 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 al 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34465"/>
                  </a:ext>
                </a:extLst>
              </a:tr>
              <a:tr h="43650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425079"/>
                  </a:ext>
                </a:extLst>
              </a:tr>
              <a:tr h="82935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  <a:endParaRPr lang="es-MX" sz="2800" b="1" i="0" u="none" strike="noStrike" dirty="0">
                        <a:solidFill>
                          <a:srgbClr val="5C4D62"/>
                        </a:solidFill>
                        <a:effectLst/>
                        <a:latin typeface="Adelle Sans Light" panose="02000503000000020004" pitchFamily="50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06933"/>
                  </a:ext>
                </a:extLst>
              </a:tr>
              <a:tr h="82935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seguimiento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7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6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Centro Integral y Centro de Empoderamiento en el mes de septiembre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190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910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156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8CA4413-DA79-412C-8615-038E1F0B3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678128"/>
              </p:ext>
            </p:extLst>
          </p:nvPr>
        </p:nvGraphicFramePr>
        <p:xfrm>
          <a:off x="1676400" y="4724400"/>
          <a:ext cx="20551861" cy="7242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174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en Centro Integral y Centro de Empoderamiento en el mes de septiembre 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910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156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A7C2AFB-556D-4BEC-9B2E-D04661CDE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373255"/>
              </p:ext>
            </p:extLst>
          </p:nvPr>
        </p:nvGraphicFramePr>
        <p:xfrm>
          <a:off x="1676400" y="4775201"/>
          <a:ext cx="20551861" cy="7048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38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1,582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296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182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403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223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428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septiembre en las Unidades de Atención a la Mujer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1,582</a:t>
            </a:r>
          </a:p>
        </p:txBody>
      </p:sp>
      <p:sp>
        <p:nvSpPr>
          <p:cNvPr id="13" name="6 CuadroTexto">
            <a:extLst>
              <a:ext uri="{FF2B5EF4-FFF2-40B4-BE49-F238E27FC236}">
                <a16:creationId xmlns:a16="http://schemas.microsoft.com/office/drawing/2014/main" id="{78D06917-D785-4CB8-A11C-AA81970D0578}"/>
              </a:ext>
            </a:extLst>
          </p:cNvPr>
          <p:cNvSpPr txBox="1"/>
          <p:nvPr/>
        </p:nvSpPr>
        <p:spPr bwMode="auto">
          <a:xfrm>
            <a:off x="19966992" y="4734174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296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8 CuadroTexto">
            <a:extLst>
              <a:ext uri="{FF2B5EF4-FFF2-40B4-BE49-F238E27FC236}">
                <a16:creationId xmlns:a16="http://schemas.microsoft.com/office/drawing/2014/main" id="{51E2CEF2-DECC-4C8F-84C7-ED5AC1B82313}"/>
              </a:ext>
            </a:extLst>
          </p:cNvPr>
          <p:cNvSpPr txBox="1"/>
          <p:nvPr/>
        </p:nvSpPr>
        <p:spPr bwMode="auto">
          <a:xfrm>
            <a:off x="20023470" y="5707963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9 CuadroTexto">
            <a:extLst>
              <a:ext uri="{FF2B5EF4-FFF2-40B4-BE49-F238E27FC236}">
                <a16:creationId xmlns:a16="http://schemas.microsoft.com/office/drawing/2014/main" id="{2B3CBFCD-B557-4580-B8C7-2AE9C6A285B2}"/>
              </a:ext>
            </a:extLst>
          </p:cNvPr>
          <p:cNvSpPr txBox="1"/>
          <p:nvPr/>
        </p:nvSpPr>
        <p:spPr bwMode="auto">
          <a:xfrm>
            <a:off x="19914725" y="6790072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223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1 CuadroTexto">
            <a:extLst>
              <a:ext uri="{FF2B5EF4-FFF2-40B4-BE49-F238E27FC236}">
                <a16:creationId xmlns:a16="http://schemas.microsoft.com/office/drawing/2014/main" id="{CF6492CA-EA87-4353-9DB1-E2FF67116CD6}"/>
              </a:ext>
            </a:extLst>
          </p:cNvPr>
          <p:cNvSpPr txBox="1"/>
          <p:nvPr/>
        </p:nvSpPr>
        <p:spPr bwMode="auto">
          <a:xfrm>
            <a:off x="19966992" y="7728287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403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8" name="12 CuadroTexto">
            <a:extLst>
              <a:ext uri="{FF2B5EF4-FFF2-40B4-BE49-F238E27FC236}">
                <a16:creationId xmlns:a16="http://schemas.microsoft.com/office/drawing/2014/main" id="{FB23440D-6338-47A1-BD4D-A8E9F344FBA9}"/>
              </a:ext>
            </a:extLst>
          </p:cNvPr>
          <p:cNvSpPr txBox="1"/>
          <p:nvPr/>
        </p:nvSpPr>
        <p:spPr bwMode="auto">
          <a:xfrm>
            <a:off x="19849176" y="8770117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182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9" name="13 CuadroTexto">
            <a:extLst>
              <a:ext uri="{FF2B5EF4-FFF2-40B4-BE49-F238E27FC236}">
                <a16:creationId xmlns:a16="http://schemas.microsoft.com/office/drawing/2014/main" id="{EC6BB693-FF63-4DE5-A77B-DB48DE4A086A}"/>
              </a:ext>
            </a:extLst>
          </p:cNvPr>
          <p:cNvSpPr txBox="1"/>
          <p:nvPr/>
        </p:nvSpPr>
        <p:spPr bwMode="auto">
          <a:xfrm>
            <a:off x="19914725" y="9843213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50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0" name="13 CuadroTexto">
            <a:extLst>
              <a:ext uri="{FF2B5EF4-FFF2-40B4-BE49-F238E27FC236}">
                <a16:creationId xmlns:a16="http://schemas.microsoft.com/office/drawing/2014/main" id="{38590402-5DC6-4D32-8D09-C58786B6C7E5}"/>
              </a:ext>
            </a:extLst>
          </p:cNvPr>
          <p:cNvSpPr txBox="1"/>
          <p:nvPr/>
        </p:nvSpPr>
        <p:spPr bwMode="auto">
          <a:xfrm>
            <a:off x="19914726" y="11008464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428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626387FB-9D5B-4B87-92F4-0A3D0D3AD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46318"/>
              </p:ext>
            </p:extLst>
          </p:nvPr>
        </p:nvGraphicFramePr>
        <p:xfrm>
          <a:off x="1676400" y="4487514"/>
          <a:ext cx="17322800" cy="744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80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7" name="3 Tabla">
            <a:extLst>
              <a:ext uri="{FF2B5EF4-FFF2-40B4-BE49-F238E27FC236}">
                <a16:creationId xmlns:a16="http://schemas.microsoft.com/office/drawing/2014/main" id="{3FB84666-0CAD-4BDB-B115-F2C1D055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74328"/>
              </p:ext>
            </p:extLst>
          </p:nvPr>
        </p:nvGraphicFramePr>
        <p:xfrm>
          <a:off x="2630511" y="2576792"/>
          <a:ext cx="19854484" cy="9068228"/>
        </p:xfrm>
        <a:graphic>
          <a:graphicData uri="http://schemas.openxmlformats.org/drawingml/2006/table">
            <a:tbl>
              <a:tblPr/>
              <a:tblGrid>
                <a:gridCol w="209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15290615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9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3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5249">
                  <a:extLst>
                    <a:ext uri="{9D8B030D-6E8A-4147-A177-3AD203B41FA5}">
                      <a16:colId xmlns:a16="http://schemas.microsoft.com/office/drawing/2014/main" val="665497136"/>
                    </a:ext>
                  </a:extLst>
                </a:gridCol>
                <a:gridCol w="187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7832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mujeres semanalmente en el mes de septiembre en Unidades de Atención a Mujeres por tipo de servicio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7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presenciales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a distancia (UAM) 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Seguimientos de Trabajo Social (UAM)</a:t>
                      </a:r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seguimiento psicológico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Acompañamientos jurídicos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y subsecuentes a </a:t>
                      </a:r>
                      <a:r>
                        <a:rPr lang="es-MX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NNyA</a:t>
                      </a: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(UAM)</a:t>
                      </a:r>
                    </a:p>
                    <a:p>
                      <a:pPr algn="ctr" fontAlgn="ctr"/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181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05 al 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417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12 al 18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187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187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19 al 25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26 al 30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179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296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223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1582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53925"/>
                  </a:ext>
                </a:extLst>
              </a:tr>
            </a:tbl>
          </a:graphicData>
        </a:graphic>
      </p:graphicFrame>
      <p:sp>
        <p:nvSpPr>
          <p:cNvPr id="21" name="Subtítulo 2">
            <a:extLst>
              <a:ext uri="{FF2B5EF4-FFF2-40B4-BE49-F238E27FC236}">
                <a16:creationId xmlns:a16="http://schemas.microsoft.com/office/drawing/2014/main" id="{3017DCA4-DB1F-4640-8116-C3C3815869AA}"/>
              </a:ext>
            </a:extLst>
          </p:cNvPr>
          <p:cNvSpPr txBox="1">
            <a:spLocks/>
          </p:cNvSpPr>
          <p:nvPr/>
        </p:nvSpPr>
        <p:spPr>
          <a:xfrm>
            <a:off x="3343280" y="58553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22" name="Google Shape;126;p3">
            <a:extLst>
              <a:ext uri="{FF2B5EF4-FFF2-40B4-BE49-F238E27FC236}">
                <a16:creationId xmlns:a16="http://schemas.microsoft.com/office/drawing/2014/main" id="{B2BB029F-6AEB-4B9C-AFD6-592ED7B0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4030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1,582</a:t>
            </a:r>
          </a:p>
        </p:txBody>
      </p:sp>
    </p:spTree>
    <p:extLst>
      <p:ext uri="{BB962C8B-B14F-4D97-AF65-F5344CB8AC3E}">
        <p14:creationId xmlns:p14="http://schemas.microsoft.com/office/powerpoint/2010/main" val="155840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69258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septiembre a mujeres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1,582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1C569DE-1E7D-4689-B648-3412A38FCE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147323"/>
              </p:ext>
            </p:extLst>
          </p:nvPr>
        </p:nvGraphicFramePr>
        <p:xfrm>
          <a:off x="1676399" y="4882229"/>
          <a:ext cx="20551861" cy="686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2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septiembre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048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1,582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7B2825F-5486-4101-9697-83D192D7F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15108"/>
              </p:ext>
            </p:extLst>
          </p:nvPr>
        </p:nvGraphicFramePr>
        <p:xfrm>
          <a:off x="1676400" y="4430364"/>
          <a:ext cx="20572619" cy="8144114"/>
        </p:xfrm>
        <a:graphic>
          <a:graphicData uri="http://schemas.openxmlformats.org/drawingml/2006/table">
            <a:tbl>
              <a:tblPr/>
              <a:tblGrid>
                <a:gridCol w="3943168">
                  <a:extLst>
                    <a:ext uri="{9D8B030D-6E8A-4147-A177-3AD203B41FA5}">
                      <a16:colId xmlns:a16="http://schemas.microsoft.com/office/drawing/2014/main" val="3835077680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2276611901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2424819434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2105367370"/>
                    </a:ext>
                  </a:extLst>
                </a:gridCol>
                <a:gridCol w="603863">
                  <a:extLst>
                    <a:ext uri="{9D8B030D-6E8A-4147-A177-3AD203B41FA5}">
                      <a16:colId xmlns:a16="http://schemas.microsoft.com/office/drawing/2014/main" val="3605534710"/>
                    </a:ext>
                  </a:extLst>
                </a:gridCol>
                <a:gridCol w="598701">
                  <a:extLst>
                    <a:ext uri="{9D8B030D-6E8A-4147-A177-3AD203B41FA5}">
                      <a16:colId xmlns:a16="http://schemas.microsoft.com/office/drawing/2014/main" val="615267865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1625844855"/>
                    </a:ext>
                  </a:extLst>
                </a:gridCol>
                <a:gridCol w="681281">
                  <a:extLst>
                    <a:ext uri="{9D8B030D-6E8A-4147-A177-3AD203B41FA5}">
                      <a16:colId xmlns:a16="http://schemas.microsoft.com/office/drawing/2014/main" val="1020365855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4266022497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2858045924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4257712979"/>
                    </a:ext>
                  </a:extLst>
                </a:gridCol>
                <a:gridCol w="619346">
                  <a:extLst>
                    <a:ext uri="{9D8B030D-6E8A-4147-A177-3AD203B41FA5}">
                      <a16:colId xmlns:a16="http://schemas.microsoft.com/office/drawing/2014/main" val="2544566902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3331441302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3868696352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1663115243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472287002"/>
                    </a:ext>
                  </a:extLst>
                </a:gridCol>
                <a:gridCol w="578057">
                  <a:extLst>
                    <a:ext uri="{9D8B030D-6E8A-4147-A177-3AD203B41FA5}">
                      <a16:colId xmlns:a16="http://schemas.microsoft.com/office/drawing/2014/main" val="1202194733"/>
                    </a:ext>
                  </a:extLst>
                </a:gridCol>
                <a:gridCol w="578057">
                  <a:extLst>
                    <a:ext uri="{9D8B030D-6E8A-4147-A177-3AD203B41FA5}">
                      <a16:colId xmlns:a16="http://schemas.microsoft.com/office/drawing/2014/main" val="4049627270"/>
                    </a:ext>
                  </a:extLst>
                </a:gridCol>
                <a:gridCol w="619346">
                  <a:extLst>
                    <a:ext uri="{9D8B030D-6E8A-4147-A177-3AD203B41FA5}">
                      <a16:colId xmlns:a16="http://schemas.microsoft.com/office/drawing/2014/main" val="1831995090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3479046399"/>
                    </a:ext>
                  </a:extLst>
                </a:gridCol>
                <a:gridCol w="578057">
                  <a:extLst>
                    <a:ext uri="{9D8B030D-6E8A-4147-A177-3AD203B41FA5}">
                      <a16:colId xmlns:a16="http://schemas.microsoft.com/office/drawing/2014/main" val="3980356620"/>
                    </a:ext>
                  </a:extLst>
                </a:gridCol>
                <a:gridCol w="578057">
                  <a:extLst>
                    <a:ext uri="{9D8B030D-6E8A-4147-A177-3AD203B41FA5}">
                      <a16:colId xmlns:a16="http://schemas.microsoft.com/office/drawing/2014/main" val="4162974161"/>
                    </a:ext>
                  </a:extLst>
                </a:gridCol>
                <a:gridCol w="603863">
                  <a:extLst>
                    <a:ext uri="{9D8B030D-6E8A-4147-A177-3AD203B41FA5}">
                      <a16:colId xmlns:a16="http://schemas.microsoft.com/office/drawing/2014/main" val="3324847809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1510345856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1105343963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2828173759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3783387037"/>
                    </a:ext>
                  </a:extLst>
                </a:gridCol>
                <a:gridCol w="578057">
                  <a:extLst>
                    <a:ext uri="{9D8B030D-6E8A-4147-A177-3AD203B41FA5}">
                      <a16:colId xmlns:a16="http://schemas.microsoft.com/office/drawing/2014/main" val="1325886800"/>
                    </a:ext>
                  </a:extLst>
                </a:gridCol>
                <a:gridCol w="619346">
                  <a:extLst>
                    <a:ext uri="{9D8B030D-6E8A-4147-A177-3AD203B41FA5}">
                      <a16:colId xmlns:a16="http://schemas.microsoft.com/office/drawing/2014/main" val="956621323"/>
                    </a:ext>
                  </a:extLst>
                </a:gridCol>
                <a:gridCol w="619346">
                  <a:extLst>
                    <a:ext uri="{9D8B030D-6E8A-4147-A177-3AD203B41FA5}">
                      <a16:colId xmlns:a16="http://schemas.microsoft.com/office/drawing/2014/main" val="3777067080"/>
                    </a:ext>
                  </a:extLst>
                </a:gridCol>
                <a:gridCol w="516122">
                  <a:extLst>
                    <a:ext uri="{9D8B030D-6E8A-4147-A177-3AD203B41FA5}">
                      <a16:colId xmlns:a16="http://schemas.microsoft.com/office/drawing/2014/main" val="1602677154"/>
                    </a:ext>
                  </a:extLst>
                </a:gridCol>
              </a:tblGrid>
              <a:tr h="94670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05 al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 al 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 al 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13041"/>
                  </a:ext>
                </a:extLst>
              </a:tr>
              <a:tr h="45081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963954"/>
                  </a:ext>
                </a:extLst>
              </a:tr>
              <a:tr h="8565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8355"/>
                  </a:ext>
                </a:extLst>
              </a:tr>
              <a:tr h="8565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92553"/>
                  </a:ext>
                </a:extLst>
              </a:tr>
              <a:tr h="8565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en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64327"/>
                  </a:ext>
                </a:extLst>
              </a:tr>
              <a:tr h="8565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D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0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D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2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A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0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7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7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52486"/>
                  </a:ext>
                </a:extLst>
              </a:tr>
              <a:tr h="8565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A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58506"/>
                  </a:ext>
                </a:extLst>
              </a:tr>
              <a:tr h="8565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10866"/>
                  </a:ext>
                </a:extLst>
              </a:tr>
              <a:tr h="8565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y subsecuentes a NNyA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8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A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D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2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D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D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6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3191056" y="1223109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1ero al 30 de septiembre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6,000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910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156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1,582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3,322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217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4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88124" y="10358564"/>
            <a:ext cx="21974176" cy="31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1 Reporte elaborado mensualmente. Para el mes de julio se consideran 31 días y las semanas toman en cuenta 7 días (lunes a domingo). Sin embargo, las estadísticas presentadas por área de atención, a excepción de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Telmujer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, se calculan considerando 5 días debido a que las atenciones brindadas en fin de semana se consideran datos atípicos. Para el cálculo de promedios diarios: se redondea a partir de la centésima 56 al entero superior y por debajo de esta, al entero inferior.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Unidades de Atención a Mujeres y atenciones de primera vez y subsecuentes 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NNyA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1,582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NNyA:428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2F2295F0-1314-4F8C-B179-BA99F1631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568162"/>
              </p:ext>
            </p:extLst>
          </p:nvPr>
        </p:nvGraphicFramePr>
        <p:xfrm>
          <a:off x="2184400" y="4458939"/>
          <a:ext cx="20064618" cy="736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0090" y="448163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768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585" y="8683009"/>
            <a:ext cx="247374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2,554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1545968"/>
            <a:ext cx="501145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3,322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servicios brindados a través de la línea Telmujer en el mes de septiembre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3,322</a:t>
            </a:r>
          </a:p>
        </p:txBody>
      </p:sp>
      <p:sp>
        <p:nvSpPr>
          <p:cNvPr id="21" name="6 CuadroTexto">
            <a:extLst>
              <a:ext uri="{FF2B5EF4-FFF2-40B4-BE49-F238E27FC236}">
                <a16:creationId xmlns:a16="http://schemas.microsoft.com/office/drawing/2014/main" id="{5553472E-4ECC-4140-98CD-8DA99377CB57}"/>
              </a:ext>
            </a:extLst>
          </p:cNvPr>
          <p:cNvSpPr txBox="1"/>
          <p:nvPr/>
        </p:nvSpPr>
        <p:spPr bwMode="auto">
          <a:xfrm>
            <a:off x="21065233" y="6509583"/>
            <a:ext cx="956896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768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2" name="8 CuadroTexto">
            <a:extLst>
              <a:ext uri="{FF2B5EF4-FFF2-40B4-BE49-F238E27FC236}">
                <a16:creationId xmlns:a16="http://schemas.microsoft.com/office/drawing/2014/main" id="{B1DABA22-E1DE-43AA-8C3C-1C6CA1D985B3}"/>
              </a:ext>
            </a:extLst>
          </p:cNvPr>
          <p:cNvSpPr txBox="1"/>
          <p:nvPr/>
        </p:nvSpPr>
        <p:spPr bwMode="auto">
          <a:xfrm>
            <a:off x="20859102" y="8019073"/>
            <a:ext cx="1369159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2,554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E7F67D48-A470-4A0C-B9F6-3EB1C6B846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954961"/>
              </p:ext>
            </p:extLst>
          </p:nvPr>
        </p:nvGraphicFramePr>
        <p:xfrm>
          <a:off x="1676400" y="4959179"/>
          <a:ext cx="18084800" cy="686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01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6722FB9-A184-4C8E-8D41-275FBE83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12347"/>
              </p:ext>
            </p:extLst>
          </p:nvPr>
        </p:nvGraphicFramePr>
        <p:xfrm>
          <a:off x="2942492" y="2976841"/>
          <a:ext cx="18499016" cy="8794043"/>
        </p:xfrm>
        <a:graphic>
          <a:graphicData uri="http://schemas.openxmlformats.org/drawingml/2006/table">
            <a:tbl>
              <a:tblPr/>
              <a:tblGrid>
                <a:gridCol w="298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1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servicios brindados semanalmente en el mes de septiembre a través de la línea telefónica Telmujer según tipo de servicio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1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asesorías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 incidentes de conocimiento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endParaRPr lang="es-ES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05 al 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188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12 al 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657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829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19 al 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727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26 al 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136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8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768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63336"/>
                  </a:ext>
                </a:extLst>
              </a:tr>
            </a:tbl>
          </a:graphicData>
        </a:graphic>
      </p:graphicFrame>
      <p:sp>
        <p:nvSpPr>
          <p:cNvPr id="11" name="Subtítulo 2">
            <a:extLst>
              <a:ext uri="{FF2B5EF4-FFF2-40B4-BE49-F238E27FC236}">
                <a16:creationId xmlns:a16="http://schemas.microsoft.com/office/drawing/2014/main" id="{BEC973ED-9EF8-40A8-9911-E47867DA9C9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CB3699A-7F46-45EB-B7BD-EDAFA184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3,322</a:t>
            </a:r>
          </a:p>
        </p:txBody>
      </p:sp>
    </p:spTree>
    <p:extLst>
      <p:ext uri="{BB962C8B-B14F-4D97-AF65-F5344CB8AC3E}">
        <p14:creationId xmlns:p14="http://schemas.microsoft.com/office/powerpoint/2010/main" val="139547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637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semanalmente en el mes de septiembre a través de la línea telefónica Telmujer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619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3,322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5E74933-3E99-449B-8289-8B39CE378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782153"/>
              </p:ext>
            </p:extLst>
          </p:nvPr>
        </p:nvGraphicFramePr>
        <p:xfrm>
          <a:off x="1676400" y="4572000"/>
          <a:ext cx="20551861" cy="777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Telmujer en el mes de septiembre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3,322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F6FDB29-AC4F-4F7E-8F88-113895247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56822"/>
              </p:ext>
            </p:extLst>
          </p:nvPr>
        </p:nvGraphicFramePr>
        <p:xfrm>
          <a:off x="1697165" y="5269702"/>
          <a:ext cx="20551853" cy="4699613"/>
        </p:xfrm>
        <a:graphic>
          <a:graphicData uri="http://schemas.openxmlformats.org/drawingml/2006/table">
            <a:tbl>
              <a:tblPr/>
              <a:tblGrid>
                <a:gridCol w="3939190">
                  <a:extLst>
                    <a:ext uri="{9D8B030D-6E8A-4147-A177-3AD203B41FA5}">
                      <a16:colId xmlns:a16="http://schemas.microsoft.com/office/drawing/2014/main" val="4293245886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2740090622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1752827420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2478383477"/>
                    </a:ext>
                  </a:extLst>
                </a:gridCol>
                <a:gridCol w="603253">
                  <a:extLst>
                    <a:ext uri="{9D8B030D-6E8A-4147-A177-3AD203B41FA5}">
                      <a16:colId xmlns:a16="http://schemas.microsoft.com/office/drawing/2014/main" val="3113408233"/>
                    </a:ext>
                  </a:extLst>
                </a:gridCol>
                <a:gridCol w="598097">
                  <a:extLst>
                    <a:ext uri="{9D8B030D-6E8A-4147-A177-3AD203B41FA5}">
                      <a16:colId xmlns:a16="http://schemas.microsoft.com/office/drawing/2014/main" val="1503584427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722449339"/>
                    </a:ext>
                  </a:extLst>
                </a:gridCol>
                <a:gridCol w="680594">
                  <a:extLst>
                    <a:ext uri="{9D8B030D-6E8A-4147-A177-3AD203B41FA5}">
                      <a16:colId xmlns:a16="http://schemas.microsoft.com/office/drawing/2014/main" val="1902693357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1827172975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4168150758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1061625821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661967894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3315720211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321115045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1228764092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1668132324"/>
                    </a:ext>
                  </a:extLst>
                </a:gridCol>
                <a:gridCol w="577473">
                  <a:extLst>
                    <a:ext uri="{9D8B030D-6E8A-4147-A177-3AD203B41FA5}">
                      <a16:colId xmlns:a16="http://schemas.microsoft.com/office/drawing/2014/main" val="1235153053"/>
                    </a:ext>
                  </a:extLst>
                </a:gridCol>
                <a:gridCol w="577473">
                  <a:extLst>
                    <a:ext uri="{9D8B030D-6E8A-4147-A177-3AD203B41FA5}">
                      <a16:colId xmlns:a16="http://schemas.microsoft.com/office/drawing/2014/main" val="2003107873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2642836859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1125507108"/>
                    </a:ext>
                  </a:extLst>
                </a:gridCol>
                <a:gridCol w="577473">
                  <a:extLst>
                    <a:ext uri="{9D8B030D-6E8A-4147-A177-3AD203B41FA5}">
                      <a16:colId xmlns:a16="http://schemas.microsoft.com/office/drawing/2014/main" val="2182726713"/>
                    </a:ext>
                  </a:extLst>
                </a:gridCol>
                <a:gridCol w="577473">
                  <a:extLst>
                    <a:ext uri="{9D8B030D-6E8A-4147-A177-3AD203B41FA5}">
                      <a16:colId xmlns:a16="http://schemas.microsoft.com/office/drawing/2014/main" val="1498486043"/>
                    </a:ext>
                  </a:extLst>
                </a:gridCol>
                <a:gridCol w="603253">
                  <a:extLst>
                    <a:ext uri="{9D8B030D-6E8A-4147-A177-3AD203B41FA5}">
                      <a16:colId xmlns:a16="http://schemas.microsoft.com/office/drawing/2014/main" val="3791698115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2744742793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112712443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3224242139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3236668681"/>
                    </a:ext>
                  </a:extLst>
                </a:gridCol>
                <a:gridCol w="577473">
                  <a:extLst>
                    <a:ext uri="{9D8B030D-6E8A-4147-A177-3AD203B41FA5}">
                      <a16:colId xmlns:a16="http://schemas.microsoft.com/office/drawing/2014/main" val="3175116179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3906557151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val="7473991"/>
                    </a:ext>
                  </a:extLst>
                </a:gridCol>
                <a:gridCol w="515601">
                  <a:extLst>
                    <a:ext uri="{9D8B030D-6E8A-4147-A177-3AD203B41FA5}">
                      <a16:colId xmlns:a16="http://schemas.microsoft.com/office/drawing/2014/main" val="4242204265"/>
                    </a:ext>
                  </a:extLst>
                </a:gridCol>
              </a:tblGrid>
              <a:tr h="139626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05 al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 al 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 al 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72877"/>
                  </a:ext>
                </a:extLst>
              </a:tr>
              <a:tr h="68110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626690"/>
                  </a:ext>
                </a:extLst>
              </a:tr>
              <a:tr h="13281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Telmujer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5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A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1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2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5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CC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2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9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5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A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A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C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A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A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19457"/>
                  </a:ext>
                </a:extLst>
              </a:tr>
              <a:tr h="129409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Incidentes de conocimiento Telmujer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6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7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3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D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D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7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2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780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Telmujer en el mes de septiembre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3335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3,322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C129218-4E7E-4E9C-8F69-43A65812C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304756"/>
              </p:ext>
            </p:extLst>
          </p:nvPr>
        </p:nvGraphicFramePr>
        <p:xfrm>
          <a:off x="1676400" y="4673428"/>
          <a:ext cx="20551861" cy="7620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845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7795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a través de Telmujer en el mes de septiembre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1900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3,322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E3E1DB67-ABDA-419A-A0DF-CA92DD61D3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27278"/>
              </p:ext>
            </p:extLst>
          </p:nvPr>
        </p:nvGraphicFramePr>
        <p:xfrm>
          <a:off x="1676400" y="5448300"/>
          <a:ext cx="20551861" cy="5848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00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848716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124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282688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3565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93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217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987145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764333EB-D8C8-4796-9B16-46787282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217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36B105-82C1-46F7-8D28-92BC693F7990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4C1FD7E-2CE6-4BCF-A320-2082204A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32153"/>
              </p:ext>
            </p:extLst>
          </p:nvPr>
        </p:nvGraphicFramePr>
        <p:xfrm>
          <a:off x="1676335" y="2598860"/>
          <a:ext cx="21031330" cy="9186775"/>
        </p:xfrm>
        <a:graphic>
          <a:graphicData uri="http://schemas.openxmlformats.org/drawingml/2006/table">
            <a:tbl>
              <a:tblPr/>
              <a:tblGrid>
                <a:gridCol w="302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585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ingresos y atenciones brindadas semanalmente en el Refugio según tipo de servicio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y jurídicas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alt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a niñas, niños y adolescentes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ingresos al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04 al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11 al 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18 al 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25 al 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4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124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4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910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17264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24388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95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351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208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71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58351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494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semanalmente en el Refugio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1274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4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529A2AB-566E-4385-9391-3C14E7303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46278"/>
              </p:ext>
            </p:extLst>
          </p:nvPr>
        </p:nvGraphicFramePr>
        <p:xfrm>
          <a:off x="1676400" y="3836837"/>
          <a:ext cx="20551861" cy="8329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320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800DC58-9D2B-4EB9-B180-68D5E7E6D78A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5633D65-B6C4-45FE-B6F2-ED24F988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112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4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6379415-D7D7-4FC7-8E30-AFC968825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61307"/>
              </p:ext>
            </p:extLst>
          </p:nvPr>
        </p:nvGraphicFramePr>
        <p:xfrm>
          <a:off x="3038168" y="5791200"/>
          <a:ext cx="17942232" cy="5322903"/>
        </p:xfrm>
        <a:graphic>
          <a:graphicData uri="http://schemas.openxmlformats.org/drawingml/2006/table">
            <a:tbl>
              <a:tblPr/>
              <a:tblGrid>
                <a:gridCol w="3439003">
                  <a:extLst>
                    <a:ext uri="{9D8B030D-6E8A-4147-A177-3AD203B41FA5}">
                      <a16:colId xmlns:a16="http://schemas.microsoft.com/office/drawing/2014/main" val="779510051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2644967874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2889054353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3727425407"/>
                    </a:ext>
                  </a:extLst>
                </a:gridCol>
                <a:gridCol w="526654">
                  <a:extLst>
                    <a:ext uri="{9D8B030D-6E8A-4147-A177-3AD203B41FA5}">
                      <a16:colId xmlns:a16="http://schemas.microsoft.com/office/drawing/2014/main" val="623931375"/>
                    </a:ext>
                  </a:extLst>
                </a:gridCol>
                <a:gridCol w="522152">
                  <a:extLst>
                    <a:ext uri="{9D8B030D-6E8A-4147-A177-3AD203B41FA5}">
                      <a16:colId xmlns:a16="http://schemas.microsoft.com/office/drawing/2014/main" val="4066529935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255037873"/>
                    </a:ext>
                  </a:extLst>
                </a:gridCol>
                <a:gridCol w="594174">
                  <a:extLst>
                    <a:ext uri="{9D8B030D-6E8A-4147-A177-3AD203B41FA5}">
                      <a16:colId xmlns:a16="http://schemas.microsoft.com/office/drawing/2014/main" val="2421038852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562090725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1780829312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3808802790"/>
                    </a:ext>
                  </a:extLst>
                </a:gridCol>
                <a:gridCol w="540157">
                  <a:extLst>
                    <a:ext uri="{9D8B030D-6E8A-4147-A177-3AD203B41FA5}">
                      <a16:colId xmlns:a16="http://schemas.microsoft.com/office/drawing/2014/main" val="3511540792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3457049306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1901294549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1447497316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3748779202"/>
                    </a:ext>
                  </a:extLst>
                </a:gridCol>
                <a:gridCol w="504148">
                  <a:extLst>
                    <a:ext uri="{9D8B030D-6E8A-4147-A177-3AD203B41FA5}">
                      <a16:colId xmlns:a16="http://schemas.microsoft.com/office/drawing/2014/main" val="3015469618"/>
                    </a:ext>
                  </a:extLst>
                </a:gridCol>
                <a:gridCol w="504148">
                  <a:extLst>
                    <a:ext uri="{9D8B030D-6E8A-4147-A177-3AD203B41FA5}">
                      <a16:colId xmlns:a16="http://schemas.microsoft.com/office/drawing/2014/main" val="3284308482"/>
                    </a:ext>
                  </a:extLst>
                </a:gridCol>
                <a:gridCol w="540157">
                  <a:extLst>
                    <a:ext uri="{9D8B030D-6E8A-4147-A177-3AD203B41FA5}">
                      <a16:colId xmlns:a16="http://schemas.microsoft.com/office/drawing/2014/main" val="2518247010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2300660078"/>
                    </a:ext>
                  </a:extLst>
                </a:gridCol>
                <a:gridCol w="504148">
                  <a:extLst>
                    <a:ext uri="{9D8B030D-6E8A-4147-A177-3AD203B41FA5}">
                      <a16:colId xmlns:a16="http://schemas.microsoft.com/office/drawing/2014/main" val="1139133934"/>
                    </a:ext>
                  </a:extLst>
                </a:gridCol>
                <a:gridCol w="504148">
                  <a:extLst>
                    <a:ext uri="{9D8B030D-6E8A-4147-A177-3AD203B41FA5}">
                      <a16:colId xmlns:a16="http://schemas.microsoft.com/office/drawing/2014/main" val="2341288785"/>
                    </a:ext>
                  </a:extLst>
                </a:gridCol>
                <a:gridCol w="526654">
                  <a:extLst>
                    <a:ext uri="{9D8B030D-6E8A-4147-A177-3AD203B41FA5}">
                      <a16:colId xmlns:a16="http://schemas.microsoft.com/office/drawing/2014/main" val="4133561934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213229087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1792256629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1660900334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3097467867"/>
                    </a:ext>
                  </a:extLst>
                </a:gridCol>
                <a:gridCol w="504148">
                  <a:extLst>
                    <a:ext uri="{9D8B030D-6E8A-4147-A177-3AD203B41FA5}">
                      <a16:colId xmlns:a16="http://schemas.microsoft.com/office/drawing/2014/main" val="1350903242"/>
                    </a:ext>
                  </a:extLst>
                </a:gridCol>
                <a:gridCol w="540157">
                  <a:extLst>
                    <a:ext uri="{9D8B030D-6E8A-4147-A177-3AD203B41FA5}">
                      <a16:colId xmlns:a16="http://schemas.microsoft.com/office/drawing/2014/main" val="339940682"/>
                    </a:ext>
                  </a:extLst>
                </a:gridCol>
                <a:gridCol w="540157">
                  <a:extLst>
                    <a:ext uri="{9D8B030D-6E8A-4147-A177-3AD203B41FA5}">
                      <a16:colId xmlns:a16="http://schemas.microsoft.com/office/drawing/2014/main" val="3038787896"/>
                    </a:ext>
                  </a:extLst>
                </a:gridCol>
                <a:gridCol w="450131">
                  <a:extLst>
                    <a:ext uri="{9D8B030D-6E8A-4147-A177-3AD203B41FA5}">
                      <a16:colId xmlns:a16="http://schemas.microsoft.com/office/drawing/2014/main" val="2393835942"/>
                    </a:ext>
                  </a:extLst>
                </a:gridCol>
              </a:tblGrid>
              <a:tr h="11479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05 al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 al 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 al 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95168"/>
                  </a:ext>
                </a:extLst>
              </a:tr>
              <a:tr h="66962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87948"/>
                  </a:ext>
                </a:extLst>
              </a:tr>
              <a:tr h="1147927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psicológicas y jurídicas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2733"/>
                  </a:ext>
                </a:extLst>
              </a:tr>
              <a:tr h="13631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Atención psicológica de primera vez y subsecuente a NNyA en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8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19905"/>
                  </a:ext>
                </a:extLst>
              </a:tr>
              <a:tr h="884860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Ingresos al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13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351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442DB6E-669F-4366-80FF-2513AC016183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5CEFBE8F-C43C-46C8-A6FB-11A48C6B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2554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4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E2C5581B-5E27-43A1-8648-2A8BE3E59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317671"/>
              </p:ext>
            </p:extLst>
          </p:nvPr>
        </p:nvGraphicFramePr>
        <p:xfrm>
          <a:off x="1676400" y="4493168"/>
          <a:ext cx="20551861" cy="7787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189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08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en Refugio en el mes de septiembre por día de la semana 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977C068-BCA8-40AB-812A-22393E881A7D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3CA64DE-88D0-4F85-968D-E1665C4B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826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4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7A77C6D-D931-42EA-8E08-06AC80388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891198"/>
              </p:ext>
            </p:extLst>
          </p:nvPr>
        </p:nvGraphicFramePr>
        <p:xfrm>
          <a:off x="1676400" y="5181600"/>
          <a:ext cx="20752618" cy="701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554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EF24CB7-8A03-48FC-8C7A-3DD596DB5615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en el mes de septiembre a mujeres, niñas, niños y adolescentes por área de atención 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D8E0ECA-CEF5-4606-9C8C-95C4D3AC3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565293"/>
              </p:ext>
            </p:extLst>
          </p:nvPr>
        </p:nvGraphicFramePr>
        <p:xfrm>
          <a:off x="1879600" y="3860799"/>
          <a:ext cx="20369417" cy="8229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369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89819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Septiembre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910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582609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Septiembre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63444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Septiembre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6747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6092" y="1545968"/>
            <a:ext cx="545679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1,582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29628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Septiembre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1232" y="1545968"/>
            <a:ext cx="501459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3,322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47394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Septiembre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217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septiembre en Centro Integral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270" y="3410235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910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189236" y="4166728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95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334369" y="5254872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11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4091FAF0-D2B3-47D2-BF92-8D44906180AC}"/>
              </a:ext>
            </a:extLst>
          </p:cNvPr>
          <p:cNvSpPr txBox="1"/>
          <p:nvPr/>
        </p:nvSpPr>
        <p:spPr bwMode="auto">
          <a:xfrm>
            <a:off x="20189236" y="6383247"/>
            <a:ext cx="758825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351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55FB14FB-99F4-43AE-913B-68E40259728F}"/>
              </a:ext>
            </a:extLst>
          </p:cNvPr>
          <p:cNvSpPr txBox="1"/>
          <p:nvPr/>
        </p:nvSpPr>
        <p:spPr bwMode="auto">
          <a:xfrm>
            <a:off x="20237855" y="7436374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208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12 CuadroTexto">
            <a:extLst>
              <a:ext uri="{FF2B5EF4-FFF2-40B4-BE49-F238E27FC236}">
                <a16:creationId xmlns:a16="http://schemas.microsoft.com/office/drawing/2014/main" id="{59415EEA-14FB-4DA9-BE24-AE2DE33EF81E}"/>
              </a:ext>
            </a:extLst>
          </p:cNvPr>
          <p:cNvSpPr txBox="1"/>
          <p:nvPr/>
        </p:nvSpPr>
        <p:spPr bwMode="auto">
          <a:xfrm>
            <a:off x="20163042" y="8631480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71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13 CuadroTexto">
            <a:extLst>
              <a:ext uri="{FF2B5EF4-FFF2-40B4-BE49-F238E27FC236}">
                <a16:creationId xmlns:a16="http://schemas.microsoft.com/office/drawing/2014/main" id="{A921C5A7-C44B-44C9-87C6-A916C7EB1125}"/>
              </a:ext>
            </a:extLst>
          </p:cNvPr>
          <p:cNvSpPr txBox="1"/>
          <p:nvPr/>
        </p:nvSpPr>
        <p:spPr bwMode="auto">
          <a:xfrm>
            <a:off x="20346598" y="9707738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6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3 CuadroTexto">
            <a:extLst>
              <a:ext uri="{FF2B5EF4-FFF2-40B4-BE49-F238E27FC236}">
                <a16:creationId xmlns:a16="http://schemas.microsoft.com/office/drawing/2014/main" id="{2E6F8953-B8EE-4D72-A9B5-242789A4318F}"/>
              </a:ext>
            </a:extLst>
          </p:cNvPr>
          <p:cNvSpPr txBox="1"/>
          <p:nvPr/>
        </p:nvSpPr>
        <p:spPr bwMode="auto">
          <a:xfrm>
            <a:off x="20237854" y="10856227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168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060EEE78-21E7-4DB8-A979-490838D1B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453536"/>
              </p:ext>
            </p:extLst>
          </p:nvPr>
        </p:nvGraphicFramePr>
        <p:xfrm>
          <a:off x="1739270" y="3994970"/>
          <a:ext cx="17615529" cy="7828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8027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2E8BD96-DC5E-4BFE-A677-14AEDC981791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graphicFrame>
        <p:nvGraphicFramePr>
          <p:cNvPr id="10" name="3 Tabla">
            <a:extLst>
              <a:ext uri="{FF2B5EF4-FFF2-40B4-BE49-F238E27FC236}">
                <a16:creationId xmlns:a16="http://schemas.microsoft.com/office/drawing/2014/main" id="{7D894E5A-0D16-91DE-D051-8D199722F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58573"/>
              </p:ext>
            </p:extLst>
          </p:nvPr>
        </p:nvGraphicFramePr>
        <p:xfrm>
          <a:off x="2165871" y="2686050"/>
          <a:ext cx="20052259" cy="9029699"/>
        </p:xfrm>
        <a:graphic>
          <a:graphicData uri="http://schemas.openxmlformats.org/drawingml/2006/table">
            <a:tbl>
              <a:tblPr/>
              <a:tblGrid>
                <a:gridCol w="263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3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1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34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5807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u="none" strike="noStrike" kern="1200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</a:rPr>
                        <a:t>Número de atenciones brindadas a mujeres semanalmente en el mes de septiembre en Centro Integral según tipo de servicio</a:t>
                      </a: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0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presenciales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a distancia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seguimiento psicológico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 Atenciones vía </a:t>
                      </a:r>
                      <a:r>
                        <a:rPr lang="es-MX" sz="2400" b="1" u="none" strike="noStrike" dirty="0" err="1">
                          <a:effectLst/>
                          <a:latin typeface="Adelle Sans Light" pitchFamily="50" charset="0"/>
                        </a:rPr>
                        <a:t>WhatsApp</a:t>
                      </a:r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Asesorías jurídicas subsecuentes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Acompañamientos jurídicos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itchFamily="50" charset="0"/>
                        </a:rPr>
                        <a:t>Seguimientos de Trabajo Social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Total Centro Integral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34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89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05 al 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208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383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12 al 18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158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19 al 25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234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26 al 30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910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88A1757B-B835-4B7E-A0BC-AA4AB9B9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34594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910</a:t>
            </a:r>
          </a:p>
        </p:txBody>
      </p:sp>
    </p:spTree>
    <p:extLst>
      <p:ext uri="{BB962C8B-B14F-4D97-AF65-F5344CB8AC3E}">
        <p14:creationId xmlns:p14="http://schemas.microsoft.com/office/powerpoint/2010/main" val="35761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septiembre a mujeres en el Centro Integral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910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79C5978-AF3E-4193-83D9-8E2DD45C0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987101"/>
              </p:ext>
            </p:extLst>
          </p:nvPr>
        </p:nvGraphicFramePr>
        <p:xfrm>
          <a:off x="1926770" y="4959178"/>
          <a:ext cx="20322247" cy="7156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54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5153"/>
            <a:ext cx="199834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septiembre en Centro Integral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904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910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3232CD8-6F79-46C3-87C1-1D31833D8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46900"/>
              </p:ext>
            </p:extLst>
          </p:nvPr>
        </p:nvGraphicFramePr>
        <p:xfrm>
          <a:off x="1676400" y="4020484"/>
          <a:ext cx="20553218" cy="8154221"/>
        </p:xfrm>
        <a:graphic>
          <a:graphicData uri="http://schemas.openxmlformats.org/drawingml/2006/table">
            <a:tbl>
              <a:tblPr/>
              <a:tblGrid>
                <a:gridCol w="4041526">
                  <a:extLst>
                    <a:ext uri="{9D8B030D-6E8A-4147-A177-3AD203B41FA5}">
                      <a16:colId xmlns:a16="http://schemas.microsoft.com/office/drawing/2014/main" val="3657722753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3949428146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3587567662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598198350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2199994977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3606746821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915373704"/>
                    </a:ext>
                  </a:extLst>
                </a:gridCol>
                <a:gridCol w="698273">
                  <a:extLst>
                    <a:ext uri="{9D8B030D-6E8A-4147-A177-3AD203B41FA5}">
                      <a16:colId xmlns:a16="http://schemas.microsoft.com/office/drawing/2014/main" val="1806498684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815616748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593091842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1253295500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525414829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1551730324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2475123827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1704488368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1508051713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245383387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1754664912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3759902724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1667589107"/>
                    </a:ext>
                  </a:extLst>
                </a:gridCol>
                <a:gridCol w="592476">
                  <a:extLst>
                    <a:ext uri="{9D8B030D-6E8A-4147-A177-3AD203B41FA5}">
                      <a16:colId xmlns:a16="http://schemas.microsoft.com/office/drawing/2014/main" val="1748591649"/>
                    </a:ext>
                  </a:extLst>
                </a:gridCol>
                <a:gridCol w="592476">
                  <a:extLst>
                    <a:ext uri="{9D8B030D-6E8A-4147-A177-3AD203B41FA5}">
                      <a16:colId xmlns:a16="http://schemas.microsoft.com/office/drawing/2014/main" val="1919595338"/>
                    </a:ext>
                  </a:extLst>
                </a:gridCol>
                <a:gridCol w="618925">
                  <a:extLst>
                    <a:ext uri="{9D8B030D-6E8A-4147-A177-3AD203B41FA5}">
                      <a16:colId xmlns:a16="http://schemas.microsoft.com/office/drawing/2014/main" val="3494231926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2258946347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1844301772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3628723719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4215160184"/>
                    </a:ext>
                  </a:extLst>
                </a:gridCol>
                <a:gridCol w="592476">
                  <a:extLst>
                    <a:ext uri="{9D8B030D-6E8A-4147-A177-3AD203B41FA5}">
                      <a16:colId xmlns:a16="http://schemas.microsoft.com/office/drawing/2014/main" val="3045503243"/>
                    </a:ext>
                  </a:extLst>
                </a:gridCol>
                <a:gridCol w="634794">
                  <a:extLst>
                    <a:ext uri="{9D8B030D-6E8A-4147-A177-3AD203B41FA5}">
                      <a16:colId xmlns:a16="http://schemas.microsoft.com/office/drawing/2014/main" val="218305313"/>
                    </a:ext>
                  </a:extLst>
                </a:gridCol>
                <a:gridCol w="634794">
                  <a:extLst>
                    <a:ext uri="{9D8B030D-6E8A-4147-A177-3AD203B41FA5}">
                      <a16:colId xmlns:a16="http://schemas.microsoft.com/office/drawing/2014/main" val="3828594801"/>
                    </a:ext>
                  </a:extLst>
                </a:gridCol>
                <a:gridCol w="528995">
                  <a:extLst>
                    <a:ext uri="{9D8B030D-6E8A-4147-A177-3AD203B41FA5}">
                      <a16:colId xmlns:a16="http://schemas.microsoft.com/office/drawing/2014/main" val="1100586655"/>
                    </a:ext>
                  </a:extLst>
                </a:gridCol>
              </a:tblGrid>
              <a:tr h="118181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05 al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 al 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 al 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8094"/>
                  </a:ext>
                </a:extLst>
              </a:tr>
              <a:tr h="537188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805561"/>
                  </a:ext>
                </a:extLst>
              </a:tr>
              <a:tr h="10206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73864"/>
                  </a:ext>
                </a:extLst>
              </a:tr>
              <a:tr h="10206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931455"/>
                  </a:ext>
                </a:extLst>
              </a:tr>
              <a:tr h="10206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A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A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0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A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A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793192"/>
                  </a:ext>
                </a:extLst>
              </a:tr>
              <a:tr h="537188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vía WhatsApp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B4F63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0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787180"/>
                  </a:ext>
                </a:extLst>
              </a:tr>
              <a:tr h="107437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46348"/>
                  </a:ext>
                </a:extLst>
              </a:tr>
              <a:tr h="537188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30469"/>
                  </a:ext>
                </a:extLst>
              </a:tr>
              <a:tr h="10206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8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54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0" y="1545968"/>
            <a:ext cx="489408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156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28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niñas, niños y adolescentes en el mes de septiembre en el Centro de Empoderamiento Infantil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156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924471" y="727304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28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901025" y="8925414"/>
            <a:ext cx="758824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128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90BFAAD7-5EFB-4510-A576-E9503D936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24516"/>
              </p:ext>
            </p:extLst>
          </p:nvPr>
        </p:nvGraphicFramePr>
        <p:xfrm>
          <a:off x="1676400" y="4487514"/>
          <a:ext cx="18592800" cy="7336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3143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20337</TotalTime>
  <Words>3765</Words>
  <Application>Microsoft Office PowerPoint</Application>
  <PresentationFormat>Personalizado</PresentationFormat>
  <Paragraphs>1408</Paragraphs>
  <Slides>40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ＭＳ Ｐゴシック</vt:lpstr>
      <vt:lpstr>ＭＳ Ｐゴシック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546</cp:revision>
  <dcterms:modified xsi:type="dcterms:W3CDTF">2023-01-27T19:57:50Z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