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76" r:id="rId6"/>
    <p:sldId id="277" r:id="rId7"/>
    <p:sldId id="288" r:id="rId8"/>
    <p:sldId id="289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90" r:id="rId17"/>
    <p:sldId id="286" r:id="rId18"/>
    <p:sldId id="287" r:id="rId19"/>
    <p:sldId id="259" r:id="rId20"/>
  </p:sldIdLst>
  <p:sldSz cx="24384000" cy="13716000"/>
  <p:notesSz cx="6858000" cy="9144000"/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5B4F63"/>
    <a:srgbClr val="FFC000"/>
    <a:srgbClr val="998BA3"/>
    <a:srgbClr val="54002A"/>
    <a:srgbClr val="E3DFE5"/>
    <a:srgbClr val="9933D9"/>
    <a:srgbClr val="97D9D9"/>
    <a:srgbClr val="5B4F00"/>
    <a:srgbClr val="99A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 varScale="1">
        <p:scale>
          <a:sx n="20" d="100"/>
          <a:sy n="20" d="100"/>
        </p:scale>
        <p:origin x="60" y="594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Oficina\2023\Reportes%20de%20Atencion\Enero\Reporte%20diario%20%2002%20AL%2008%20ENERO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Oficina\2023\Reportes%20de%20Atencion\Enero\Reporte%20diario%20%2002%20AL%2008%20ENERO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Oficina\2023\Reportes%20de%20Atencion\Enero\Reporte%20diario%20%2002%20AL%2008%20ENERO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Oficina\2023\Reportes%20de%20Atencion\Enero\Reporte%20diario%20%2002%20AL%2008%20ENERO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Oficina\2023\Reportes%20de%20Atencion\Enero\Reporte%20diario%20%2002%20AL%2008%20ENERO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Oficina\2023\Reportes%20de%20Atencion\Enero\Reporte%20diario%20%2002%20AL%2008%20ENERO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Enero!$B$3</c:f>
              <c:strCache>
                <c:ptCount val="1"/>
                <c:pt idx="0">
                  <c:v>Lunes
02/01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Enero!$C$3:$I$3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7</c:v>
                </c:pt>
                <c:pt idx="3">
                  <c:v>7</c:v>
                </c:pt>
                <c:pt idx="4">
                  <c:v>3</c:v>
                </c:pt>
                <c:pt idx="5">
                  <c:v>0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B8-45DF-BB29-BC08A13E87D3}"/>
            </c:ext>
          </c:extLst>
        </c:ser>
        <c:ser>
          <c:idx val="1"/>
          <c:order val="1"/>
          <c:tx>
            <c:strRef>
              <c:f>Enero!$B$4</c:f>
              <c:strCache>
                <c:ptCount val="1"/>
                <c:pt idx="0">
                  <c:v>Martes
03/01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Enero!$C$4:$I$4</c:f>
              <c:numCache>
                <c:formatCode>General</c:formatCode>
                <c:ptCount val="7"/>
                <c:pt idx="0">
                  <c:v>3</c:v>
                </c:pt>
                <c:pt idx="1">
                  <c:v>0</c:v>
                </c:pt>
                <c:pt idx="2">
                  <c:v>11</c:v>
                </c:pt>
                <c:pt idx="3">
                  <c:v>6</c:v>
                </c:pt>
                <c:pt idx="4">
                  <c:v>0</c:v>
                </c:pt>
                <c:pt idx="5">
                  <c:v>0</c:v>
                </c:pt>
                <c:pt idx="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B8-45DF-BB29-BC08A13E87D3}"/>
            </c:ext>
          </c:extLst>
        </c:ser>
        <c:ser>
          <c:idx val="2"/>
          <c:order val="2"/>
          <c:tx>
            <c:strRef>
              <c:f>Enero!$B$5</c:f>
              <c:strCache>
                <c:ptCount val="1"/>
                <c:pt idx="0">
                  <c:v>Miércoles
04/01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Enero!$C$5:$I$5</c:f>
              <c:numCache>
                <c:formatCode>General</c:formatCode>
                <c:ptCount val="7"/>
                <c:pt idx="0">
                  <c:v>5</c:v>
                </c:pt>
                <c:pt idx="1">
                  <c:v>0</c:v>
                </c:pt>
                <c:pt idx="2">
                  <c:v>9</c:v>
                </c:pt>
                <c:pt idx="3">
                  <c:v>15</c:v>
                </c:pt>
                <c:pt idx="4">
                  <c:v>1</c:v>
                </c:pt>
                <c:pt idx="5">
                  <c:v>0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CB8-45DF-BB29-BC08A13E87D3}"/>
            </c:ext>
          </c:extLst>
        </c:ser>
        <c:ser>
          <c:idx val="3"/>
          <c:order val="3"/>
          <c:tx>
            <c:strRef>
              <c:f>Enero!$B$6</c:f>
              <c:strCache>
                <c:ptCount val="1"/>
                <c:pt idx="0">
                  <c:v>Jueves
05/01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Enero!$C$6:$I$6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7</c:v>
                </c:pt>
                <c:pt idx="3">
                  <c:v>4</c:v>
                </c:pt>
                <c:pt idx="4">
                  <c:v>4</c:v>
                </c:pt>
                <c:pt idx="5">
                  <c:v>0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CB8-45DF-BB29-BC08A13E87D3}"/>
            </c:ext>
          </c:extLst>
        </c:ser>
        <c:ser>
          <c:idx val="4"/>
          <c:order val="4"/>
          <c:tx>
            <c:strRef>
              <c:f>Enero!$B$7</c:f>
              <c:strCache>
                <c:ptCount val="1"/>
                <c:pt idx="0">
                  <c:v>Viernes
06/01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Enero!$C$7:$I$7</c:f>
              <c:numCache>
                <c:formatCode>General</c:formatCode>
                <c:ptCount val="7"/>
                <c:pt idx="0">
                  <c:v>1</c:v>
                </c:pt>
                <c:pt idx="1">
                  <c:v>0</c:v>
                </c:pt>
                <c:pt idx="2">
                  <c:v>10</c:v>
                </c:pt>
                <c:pt idx="3">
                  <c:v>6</c:v>
                </c:pt>
                <c:pt idx="4">
                  <c:v>5</c:v>
                </c:pt>
                <c:pt idx="5">
                  <c:v>0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CB8-45DF-BB29-BC08A13E87D3}"/>
            </c:ext>
          </c:extLst>
        </c:ser>
        <c:ser>
          <c:idx val="5"/>
          <c:order val="5"/>
          <c:tx>
            <c:strRef>
              <c:f>Enero!$B$8</c:f>
              <c:strCache>
                <c:ptCount val="1"/>
                <c:pt idx="0">
                  <c:v>Sabado
07/01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Enero!$C$8:$I$8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CB8-45DF-BB29-BC08A13E87D3}"/>
            </c:ext>
          </c:extLst>
        </c:ser>
        <c:ser>
          <c:idx val="6"/>
          <c:order val="6"/>
          <c:tx>
            <c:strRef>
              <c:f>Enero!$B$9</c:f>
              <c:strCache>
                <c:ptCount val="1"/>
                <c:pt idx="0">
                  <c:v>Domingo
08/01</c:v>
                </c:pt>
              </c:strCache>
            </c:strRef>
          </c:tx>
          <c:spPr>
            <a:solidFill>
              <a:srgbClr val="95372B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Enero!$C$9:$I$9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CB8-45DF-BB29-BC08A13E87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2670128"/>
        <c:axId val="1"/>
      </c:barChart>
      <c:catAx>
        <c:axId val="672670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3200" b="1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672670128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3200" b="1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Enero!$B$3</c:f>
              <c:strCache>
                <c:ptCount val="1"/>
                <c:pt idx="0">
                  <c:v>Lunes
02/01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Enero!$J$3:$K$3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19-4D6A-9573-3C62BC0274A7}"/>
            </c:ext>
          </c:extLst>
        </c:ser>
        <c:ser>
          <c:idx val="1"/>
          <c:order val="1"/>
          <c:tx>
            <c:strRef>
              <c:f>Enero!$B$4</c:f>
              <c:strCache>
                <c:ptCount val="1"/>
                <c:pt idx="0">
                  <c:v>Martes
03/01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Enero!$J$4:$K$4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19-4D6A-9573-3C62BC0274A7}"/>
            </c:ext>
          </c:extLst>
        </c:ser>
        <c:ser>
          <c:idx val="2"/>
          <c:order val="2"/>
          <c:tx>
            <c:strRef>
              <c:f>Enero!$B$5</c:f>
              <c:strCache>
                <c:ptCount val="1"/>
                <c:pt idx="0">
                  <c:v>Miércoles
04/01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Enero!$J$5:$K$5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19-4D6A-9573-3C62BC0274A7}"/>
            </c:ext>
          </c:extLst>
        </c:ser>
        <c:ser>
          <c:idx val="3"/>
          <c:order val="3"/>
          <c:tx>
            <c:strRef>
              <c:f>Enero!$B$6</c:f>
              <c:strCache>
                <c:ptCount val="1"/>
                <c:pt idx="0">
                  <c:v>Jueves
05/01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Enero!$J$6:$K$6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C19-4D6A-9573-3C62BC0274A7}"/>
            </c:ext>
          </c:extLst>
        </c:ser>
        <c:ser>
          <c:idx val="4"/>
          <c:order val="4"/>
          <c:tx>
            <c:strRef>
              <c:f>Enero!$B$7</c:f>
              <c:strCache>
                <c:ptCount val="1"/>
                <c:pt idx="0">
                  <c:v>Viernes
06/01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Enero!$J$7:$K$7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C19-4D6A-9573-3C62BC0274A7}"/>
            </c:ext>
          </c:extLst>
        </c:ser>
        <c:ser>
          <c:idx val="5"/>
          <c:order val="5"/>
          <c:tx>
            <c:strRef>
              <c:f>Enero!$B$8</c:f>
              <c:strCache>
                <c:ptCount val="1"/>
                <c:pt idx="0">
                  <c:v>Sabado
07/01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Enero!$J$8:$K$8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C19-4D6A-9573-3C62BC0274A7}"/>
            </c:ext>
          </c:extLst>
        </c:ser>
        <c:ser>
          <c:idx val="6"/>
          <c:order val="6"/>
          <c:tx>
            <c:strRef>
              <c:f>Enero!$B$9</c:f>
              <c:strCache>
                <c:ptCount val="1"/>
                <c:pt idx="0">
                  <c:v>Domingo
08/01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Enero!$J$9:$K$9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C19-4D6A-9573-3C62BC0274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2670528"/>
        <c:axId val="1"/>
      </c:barChart>
      <c:catAx>
        <c:axId val="672670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3200" b="1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672670528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3200" b="0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Enero!$B$3</c:f>
              <c:strCache>
                <c:ptCount val="1"/>
                <c:pt idx="0">
                  <c:v>Lunes
02/01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Enero!$L$3:$R$3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F4-4698-843B-3D900BE2DA9B}"/>
            </c:ext>
          </c:extLst>
        </c:ser>
        <c:ser>
          <c:idx val="1"/>
          <c:order val="1"/>
          <c:tx>
            <c:strRef>
              <c:f>Enero!$B$4</c:f>
              <c:strCache>
                <c:ptCount val="1"/>
                <c:pt idx="0">
                  <c:v>Martes
03/01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Enero!$L$4:$R$4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F4-4698-843B-3D900BE2DA9B}"/>
            </c:ext>
          </c:extLst>
        </c:ser>
        <c:ser>
          <c:idx val="2"/>
          <c:order val="2"/>
          <c:tx>
            <c:strRef>
              <c:f>Enero!$B$5</c:f>
              <c:strCache>
                <c:ptCount val="1"/>
                <c:pt idx="0">
                  <c:v>Miércoles
04/01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Enero!$L$5:$R$5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F4-4698-843B-3D900BE2DA9B}"/>
            </c:ext>
          </c:extLst>
        </c:ser>
        <c:ser>
          <c:idx val="3"/>
          <c:order val="3"/>
          <c:tx>
            <c:strRef>
              <c:f>Enero!$B$6</c:f>
              <c:strCache>
                <c:ptCount val="1"/>
                <c:pt idx="0">
                  <c:v>Jueves
05/01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Enero!$L$6:$R$6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8F4-4698-843B-3D900BE2DA9B}"/>
            </c:ext>
          </c:extLst>
        </c:ser>
        <c:ser>
          <c:idx val="4"/>
          <c:order val="4"/>
          <c:tx>
            <c:strRef>
              <c:f>Enero!$B$7</c:f>
              <c:strCache>
                <c:ptCount val="1"/>
                <c:pt idx="0">
                  <c:v>Viernes
06/01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Enero!$L$7:$R$7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8F4-4698-843B-3D900BE2DA9B}"/>
            </c:ext>
          </c:extLst>
        </c:ser>
        <c:ser>
          <c:idx val="5"/>
          <c:order val="5"/>
          <c:tx>
            <c:strRef>
              <c:f>Enero!$B$8</c:f>
              <c:strCache>
                <c:ptCount val="1"/>
                <c:pt idx="0">
                  <c:v>Sabado
07/01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Enero!$L$8:$R$8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8F4-4698-843B-3D900BE2DA9B}"/>
            </c:ext>
          </c:extLst>
        </c:ser>
        <c:ser>
          <c:idx val="6"/>
          <c:order val="6"/>
          <c:tx>
            <c:strRef>
              <c:f>Enero!$B$9</c:f>
              <c:strCache>
                <c:ptCount val="1"/>
                <c:pt idx="0">
                  <c:v>Domingo
08/01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Enero!$L$9:$R$9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8F4-4698-843B-3D900BE2DA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2672928"/>
        <c:axId val="1"/>
      </c:barChart>
      <c:catAx>
        <c:axId val="67267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3200" b="0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672672928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3200" b="0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Enero!$B$3</c:f>
              <c:strCache>
                <c:ptCount val="1"/>
                <c:pt idx="0">
                  <c:v>Lunes
02/01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Enero!$S$3:$T$3</c:f>
              <c:numCache>
                <c:formatCode>General</c:formatCode>
                <c:ptCount val="2"/>
                <c:pt idx="0">
                  <c:v>23</c:v>
                </c:pt>
                <c:pt idx="1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C5-4A12-B253-2DA7697A9B44}"/>
            </c:ext>
          </c:extLst>
        </c:ser>
        <c:ser>
          <c:idx val="1"/>
          <c:order val="1"/>
          <c:tx>
            <c:strRef>
              <c:f>Enero!$B$4</c:f>
              <c:strCache>
                <c:ptCount val="1"/>
                <c:pt idx="0">
                  <c:v>Martes
03/01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Enero!$S$4:$T$4</c:f>
              <c:numCache>
                <c:formatCode>General</c:formatCode>
                <c:ptCount val="2"/>
                <c:pt idx="0">
                  <c:v>17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C5-4A12-B253-2DA7697A9B44}"/>
            </c:ext>
          </c:extLst>
        </c:ser>
        <c:ser>
          <c:idx val="2"/>
          <c:order val="2"/>
          <c:tx>
            <c:strRef>
              <c:f>Enero!$B$5</c:f>
              <c:strCache>
                <c:ptCount val="1"/>
                <c:pt idx="0">
                  <c:v>Miércoles
04/01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Enero!$S$5:$T$5</c:f>
              <c:numCache>
                <c:formatCode>General</c:formatCode>
                <c:ptCount val="2"/>
                <c:pt idx="0">
                  <c:v>17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C5-4A12-B253-2DA7697A9B44}"/>
            </c:ext>
          </c:extLst>
        </c:ser>
        <c:ser>
          <c:idx val="3"/>
          <c:order val="3"/>
          <c:tx>
            <c:strRef>
              <c:f>Enero!$B$6</c:f>
              <c:strCache>
                <c:ptCount val="1"/>
                <c:pt idx="0">
                  <c:v>Jueves
05/01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Enero!$S$6:$T$6</c:f>
              <c:numCache>
                <c:formatCode>General</c:formatCode>
                <c:ptCount val="2"/>
                <c:pt idx="0">
                  <c:v>16</c:v>
                </c:pt>
                <c:pt idx="1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1C5-4A12-B253-2DA7697A9B44}"/>
            </c:ext>
          </c:extLst>
        </c:ser>
        <c:ser>
          <c:idx val="4"/>
          <c:order val="4"/>
          <c:tx>
            <c:strRef>
              <c:f>Enero!$B$7</c:f>
              <c:strCache>
                <c:ptCount val="1"/>
                <c:pt idx="0">
                  <c:v>Viernes
06/01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Enero!$S$7:$T$7</c:f>
              <c:numCache>
                <c:formatCode>General</c:formatCode>
                <c:ptCount val="2"/>
                <c:pt idx="0">
                  <c:v>20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1C5-4A12-B253-2DA7697A9B44}"/>
            </c:ext>
          </c:extLst>
        </c:ser>
        <c:ser>
          <c:idx val="5"/>
          <c:order val="5"/>
          <c:tx>
            <c:strRef>
              <c:f>Enero!$B$8</c:f>
              <c:strCache>
                <c:ptCount val="1"/>
                <c:pt idx="0">
                  <c:v>Sabado
07/01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Enero!$S$8:$T$8</c:f>
              <c:numCache>
                <c:formatCode>General</c:formatCode>
                <c:ptCount val="2"/>
                <c:pt idx="0">
                  <c:v>18</c:v>
                </c:pt>
                <c:pt idx="1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1C5-4A12-B253-2DA7697A9B44}"/>
            </c:ext>
          </c:extLst>
        </c:ser>
        <c:ser>
          <c:idx val="6"/>
          <c:order val="6"/>
          <c:tx>
            <c:strRef>
              <c:f>Enero!$B$9</c:f>
              <c:strCache>
                <c:ptCount val="1"/>
                <c:pt idx="0">
                  <c:v>Domingo
08/01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Enero!$S$9:$T$9</c:f>
              <c:numCache>
                <c:formatCode>General</c:formatCode>
                <c:ptCount val="2"/>
                <c:pt idx="0">
                  <c:v>23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1C5-4A12-B253-2DA7697A9B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2677328"/>
        <c:axId val="1"/>
      </c:barChart>
      <c:catAx>
        <c:axId val="672677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3200" b="1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672677328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3200" b="0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Enero!$B$3</c:f>
              <c:strCache>
                <c:ptCount val="1"/>
                <c:pt idx="0">
                  <c:v>Lunes
02/01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Enero!$U$3:$W$3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78-4615-9345-6E8CDBD3A16D}"/>
            </c:ext>
          </c:extLst>
        </c:ser>
        <c:ser>
          <c:idx val="1"/>
          <c:order val="1"/>
          <c:tx>
            <c:strRef>
              <c:f>Enero!$B$4</c:f>
              <c:strCache>
                <c:ptCount val="1"/>
                <c:pt idx="0">
                  <c:v>Martes
03/01</c:v>
                </c:pt>
              </c:strCache>
            </c:strRef>
          </c:tx>
          <c:spPr>
            <a:solidFill>
              <a:srgbClr val="54002A"/>
            </a:solidFill>
            <a:ln>
              <a:solidFill>
                <a:srgbClr val="54002A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Enero!$U$4:$W$4</c:f>
              <c:numCache>
                <c:formatCode>General</c:formatCode>
                <c:ptCount val="3"/>
                <c:pt idx="0">
                  <c:v>4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78-4615-9345-6E8CDBD3A16D}"/>
            </c:ext>
          </c:extLst>
        </c:ser>
        <c:ser>
          <c:idx val="2"/>
          <c:order val="2"/>
          <c:tx>
            <c:strRef>
              <c:f>Enero!$B$5</c:f>
              <c:strCache>
                <c:ptCount val="1"/>
                <c:pt idx="0">
                  <c:v>Miércoles
04/01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Enero!$U$5:$W$5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78-4615-9345-6E8CDBD3A16D}"/>
            </c:ext>
          </c:extLst>
        </c:ser>
        <c:ser>
          <c:idx val="3"/>
          <c:order val="3"/>
          <c:tx>
            <c:strRef>
              <c:f>Enero!$B$6</c:f>
              <c:strCache>
                <c:ptCount val="1"/>
                <c:pt idx="0">
                  <c:v>Jueves
05/01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Enero!$U$6:$W$6</c:f>
              <c:numCache>
                <c:formatCode>General</c:formatCode>
                <c:ptCount val="3"/>
                <c:pt idx="0">
                  <c:v>1</c:v>
                </c:pt>
                <c:pt idx="1">
                  <c:v>7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E78-4615-9345-6E8CDBD3A16D}"/>
            </c:ext>
          </c:extLst>
        </c:ser>
        <c:ser>
          <c:idx val="4"/>
          <c:order val="4"/>
          <c:tx>
            <c:strRef>
              <c:f>Enero!$B$7</c:f>
              <c:strCache>
                <c:ptCount val="1"/>
                <c:pt idx="0">
                  <c:v>Viernes
06/01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Enero!$U$7:$W$7</c:f>
              <c:numCache>
                <c:formatCode>General</c:formatCode>
                <c:ptCount val="3"/>
                <c:pt idx="0">
                  <c:v>3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E78-4615-9345-6E8CDBD3A16D}"/>
            </c:ext>
          </c:extLst>
        </c:ser>
        <c:ser>
          <c:idx val="5"/>
          <c:order val="5"/>
          <c:tx>
            <c:strRef>
              <c:f>Enero!$B$8</c:f>
              <c:strCache>
                <c:ptCount val="1"/>
                <c:pt idx="0">
                  <c:v>Sabado
07/01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Enero!$U$8:$W$8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E78-4615-9345-6E8CDBD3A16D}"/>
            </c:ext>
          </c:extLst>
        </c:ser>
        <c:ser>
          <c:idx val="6"/>
          <c:order val="6"/>
          <c:tx>
            <c:strRef>
              <c:f>Enero!$B$9</c:f>
              <c:strCache>
                <c:ptCount val="1"/>
                <c:pt idx="0">
                  <c:v>Domingo
08/01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Enero!$U$9:$W$9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E78-4615-9345-6E8CDBD3A1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2674128"/>
        <c:axId val="1"/>
      </c:barChart>
      <c:catAx>
        <c:axId val="672674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3200" b="0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672674128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3200" b="0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5B4F63"/>
            </a:solidFill>
            <a:ln>
              <a:solidFill>
                <a:srgbClr val="5B4F63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2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Enero!$B$17:$B$21</c:f>
              <c:strCache>
                <c:ptCount val="5"/>
                <c:pt idx="0">
                  <c:v>Centro Integral</c:v>
                </c:pt>
                <c:pt idx="1">
                  <c:v>Centro de Empoderamiento</c:v>
                </c:pt>
                <c:pt idx="2">
                  <c:v>UAMs</c:v>
                </c:pt>
                <c:pt idx="3">
                  <c:v>Telmujer</c:v>
                </c:pt>
                <c:pt idx="4">
                  <c:v>Refugio</c:v>
                </c:pt>
              </c:strCache>
            </c:strRef>
          </c:cat>
          <c:val>
            <c:numRef>
              <c:f>Enero!$C$17:$C$21</c:f>
              <c:numCache>
                <c:formatCode>General</c:formatCode>
                <c:ptCount val="5"/>
                <c:pt idx="0">
                  <c:v>137</c:v>
                </c:pt>
                <c:pt idx="1">
                  <c:v>0</c:v>
                </c:pt>
                <c:pt idx="2">
                  <c:v>0</c:v>
                </c:pt>
                <c:pt idx="3">
                  <c:v>657</c:v>
                </c:pt>
                <c:pt idx="4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0E-4D11-AA77-426FB4C952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2672128"/>
        <c:axId val="1"/>
      </c:barChart>
      <c:catAx>
        <c:axId val="6726721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3200" b="0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67267212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20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9019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590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46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semanal de servicios brindados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 02 al 08 de enero  de 2023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0F749BB4-DB3D-4EFE-B21C-086BECE0A96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7722DA96-29FD-4873-86CB-F754C599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45968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657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A58E7451-1C39-450E-9B35-C62EFF1D39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3383843"/>
              </p:ext>
            </p:extLst>
          </p:nvPr>
        </p:nvGraphicFramePr>
        <p:xfrm>
          <a:off x="1973178" y="3062567"/>
          <a:ext cx="20275839" cy="9107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927273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12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36124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43512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12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24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pic>
        <p:nvPicPr>
          <p:cNvPr id="25" name="Gráfico 60" descr="Grupo de mujeres">
            <a:extLst>
              <a:ext uri="{FF2B5EF4-FFF2-40B4-BE49-F238E27FC236}">
                <a16:creationId xmlns:a16="http://schemas.microsoft.com/office/drawing/2014/main" id="{B26C218D-C5BC-42F8-9AFF-311D3137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80" y="677016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8ACC8DC-B196-4CB3-B88C-F0923D22ED24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149353-ADC5-49BB-A9A8-D31D2C75A8DE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36003B96-B68D-41E2-9A5B-1AD3003F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24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BE60E5-C6EF-479B-BE10-C2D37356DA8C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847D3692-8461-498A-B799-A0B2878548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4896410"/>
              </p:ext>
            </p:extLst>
          </p:nvPr>
        </p:nvGraphicFramePr>
        <p:xfrm>
          <a:off x="1973179" y="2632629"/>
          <a:ext cx="20275839" cy="9062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999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D5E734AD-1BE2-46E4-B52F-62FF994A7946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semanales a mujeres, niñas, niños y adolescentes por área de atención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27A309-B1DC-4E4A-B449-09B09BA698E0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BF51D63D-0E3D-46C6-8037-E31D4D38BC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5559552"/>
              </p:ext>
            </p:extLst>
          </p:nvPr>
        </p:nvGraphicFramePr>
        <p:xfrm>
          <a:off x="1876926" y="3368842"/>
          <a:ext cx="20372092" cy="8662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56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925581"/>
              </p:ext>
            </p:extLst>
          </p:nvPr>
        </p:nvGraphicFramePr>
        <p:xfrm>
          <a:off x="1828799" y="2937165"/>
          <a:ext cx="20420219" cy="8364249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02 al 08 de enero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73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137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063804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02 al 08 de enero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529009"/>
              </p:ext>
            </p:extLst>
          </p:nvPr>
        </p:nvGraphicFramePr>
        <p:xfrm>
          <a:off x="1617785" y="2879260"/>
          <a:ext cx="21148430" cy="1042396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02 al 08 de enero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409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23923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9859C-E2BF-4B0D-936D-F8865A09B2DD}"/>
              </a:ext>
            </a:extLst>
          </p:cNvPr>
          <p:cNvSpPr txBox="1"/>
          <p:nvPr/>
        </p:nvSpPr>
        <p:spPr>
          <a:xfrm>
            <a:off x="1312985" y="12607696"/>
            <a:ext cx="2081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5354" y="1545968"/>
            <a:ext cx="491753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 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682566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 02 al 08 de enero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19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96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252" y="1545968"/>
            <a:ext cx="464557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843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4000624" y="12394009"/>
            <a:ext cx="17250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964861"/>
              </p:ext>
            </p:extLst>
          </p:nvPr>
        </p:nvGraphicFramePr>
        <p:xfrm>
          <a:off x="3705224" y="3174433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02 al 08 de enero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12470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25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3705224" y="12591271"/>
            <a:ext cx="16973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 dirty="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dirty="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dirty="0">
                <a:solidFill>
                  <a:srgbClr val="7F7F7F"/>
                </a:solidFill>
              </a:rPr>
              <a:t>22 23 03 48 00 Ext. 3227 y 3228</a:t>
            </a:r>
            <a:endParaRPr dirty="0"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 dirty="0">
                <a:solidFill>
                  <a:srgbClr val="7F7F7F"/>
                </a:solidFill>
              </a:rPr>
              <a:t>sis.puebla.gob.mx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 dirty="0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 dirty="0">
                <a:solidFill>
                  <a:srgbClr val="7F7F7F"/>
                </a:solidFill>
              </a:rPr>
              <a:t>@IgualdadGobPue</a:t>
            </a:r>
            <a:endParaRPr dirty="0"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2694528" y="1223111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02 al 08 de enero de 2023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818 servicios de atención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137 atenciones en el Centro Integral de Mujeres en Situación de Violencia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0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0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657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24 atenciones psicológicas y jurídicas a mujeres, niñas, niños y adolescentes en el Refugio para Mujeres, sus Hijas e Hijos en Situación de Violencia Extrema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0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3473B33-A3FB-40BF-A81F-AD3996375A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79566" y="10662749"/>
            <a:ext cx="21066160" cy="250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137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126" y="347669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25836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32961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212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12		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3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9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50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44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38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13	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6673" y="1158823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29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137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070753C4-CCD2-4E6A-A559-322C973BC7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5286627"/>
              </p:ext>
            </p:extLst>
          </p:nvPr>
        </p:nvGraphicFramePr>
        <p:xfrm>
          <a:off x="2358188" y="3320717"/>
          <a:ext cx="19890829" cy="8518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99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9EE24469-C83E-4A86-8E46-C87368033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04850"/>
              </p:ext>
            </p:extLst>
          </p:nvPr>
        </p:nvGraphicFramePr>
        <p:xfrm>
          <a:off x="2261936" y="3315723"/>
          <a:ext cx="19987081" cy="799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209523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282794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888689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895813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044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2914258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2913979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044" y="1133156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178125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620536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773203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	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425326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222" y="11733578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22" y="11036023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784" y="114054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	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9FAEB4F8-E69C-42DD-9D6C-85E023B50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4567657"/>
              </p:ext>
            </p:extLst>
          </p:nvPr>
        </p:nvGraphicFramePr>
        <p:xfrm>
          <a:off x="2165684" y="3801979"/>
          <a:ext cx="20083334" cy="8133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893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8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80429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8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4481637"/>
            <a:ext cx="1869639" cy="212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134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6600" b="1" dirty="0">
              <a:solidFill>
                <a:srgbClr val="FFFFFF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868301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523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479" y="1545968"/>
            <a:ext cx="4487980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657</a:t>
            </a:r>
          </a:p>
        </p:txBody>
      </p:sp>
      <p:sp>
        <p:nvSpPr>
          <p:cNvPr id="19" name="1 CuadroTexto">
            <a:extLst>
              <a:ext uri="{FF2B5EF4-FFF2-40B4-BE49-F238E27FC236}">
                <a16:creationId xmlns:a16="http://schemas.microsoft.com/office/drawing/2014/main" id="{EDF3304C-0EAD-4DF1-89A7-E7F352919511}"/>
              </a:ext>
            </a:extLst>
          </p:cNvPr>
          <p:cNvSpPr txBox="1"/>
          <p:nvPr/>
        </p:nvSpPr>
        <p:spPr>
          <a:xfrm>
            <a:off x="2125997" y="11603319"/>
            <a:ext cx="20358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*Incidentes relacionados con violencia contra las mujeres por parte de terceras personas que presencian  eventos de violencia y por víctimas directas o indirectas que no desean recibir asesoría, a los cuales se les da seguimiento en colaboración con corporaciones de emergencia (policía, ambulancia, protección civil, bomberos, unidades  especializadas) para la debida atención de las mujeres y niñas en situación de violencia.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Se da seguimiento a los folios desde la solicitud de los servicios de emergencia hasta la culminación de la atención de los mismos.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9781</TotalTime>
  <Words>1408</Words>
  <Application>Microsoft Office PowerPoint</Application>
  <PresentationFormat>Personalizado</PresentationFormat>
  <Paragraphs>226</Paragraphs>
  <Slides>19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MS PGothic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449</cp:revision>
  <dcterms:modified xsi:type="dcterms:W3CDTF">2023-02-23T19:50:34Z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