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4" r:id="rId4"/>
    <p:sldId id="275" r:id="rId5"/>
    <p:sldId id="276" r:id="rId6"/>
    <p:sldId id="277" r:id="rId7"/>
    <p:sldId id="288" r:id="rId8"/>
    <p:sldId id="289" r:id="rId9"/>
    <p:sldId id="278" r:id="rId10"/>
    <p:sldId id="279" r:id="rId11"/>
    <p:sldId id="280" r:id="rId12"/>
    <p:sldId id="281" r:id="rId13"/>
    <p:sldId id="282" r:id="rId14"/>
    <p:sldId id="284" r:id="rId15"/>
    <p:sldId id="285" r:id="rId16"/>
    <p:sldId id="290" r:id="rId17"/>
    <p:sldId id="286" r:id="rId18"/>
    <p:sldId id="287" r:id="rId19"/>
    <p:sldId id="259" r:id="rId20"/>
  </p:sldIdLst>
  <p:sldSz cx="24384000" cy="13716000"/>
  <p:notesSz cx="6858000" cy="9144000"/>
  <p:custDataLst>
    <p:tags r:id="rId22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1" userDrawn="1">
          <p15:clr>
            <a:srgbClr val="A4A3A4"/>
          </p15:clr>
        </p15:guide>
        <p15:guide id="2" pos="7683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j/4rtfgpk51xrt8IYKBufNKyffq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Quezada" initials="FQ" lastIdx="4" clrIdx="0">
    <p:extLst>
      <p:ext uri="{19B8F6BF-5375-455C-9EA6-DF929625EA0E}">
        <p15:presenceInfo xmlns:p15="http://schemas.microsoft.com/office/powerpoint/2012/main" userId="becdf7816ddd032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66"/>
    <a:srgbClr val="5B4F63"/>
    <a:srgbClr val="FFC000"/>
    <a:srgbClr val="998BA3"/>
    <a:srgbClr val="54002A"/>
    <a:srgbClr val="E3DFE5"/>
    <a:srgbClr val="9933D9"/>
    <a:srgbClr val="97D9D9"/>
    <a:srgbClr val="5B4F00"/>
    <a:srgbClr val="99A9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91" autoAdjust="0"/>
  </p:normalViewPr>
  <p:slideViewPr>
    <p:cSldViewPr snapToGrid="0">
      <p:cViewPr varScale="1">
        <p:scale>
          <a:sx n="20" d="100"/>
          <a:sy n="20" d="100"/>
        </p:scale>
        <p:origin x="60" y="594"/>
      </p:cViewPr>
      <p:guideLst>
        <p:guide orient="horz" pos="4321"/>
        <p:guide pos="76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ocuments\Oficina\2023\Reportes%20de%20Atencion\Enero\Reporte%20diario%20%2009%20AL%2015%20ENERO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ocuments\Oficina\2023\Reportes%20de%20Atencion\Enero\Reporte%20diario%20%2009%20AL%2015%20ENERO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ocuments\Oficina\2023\Reportes%20de%20Atencion\Enero\Reporte%20diario%20%2009%20AL%2015%20ENERO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ocuments\Oficina\2023\Reportes%20de%20Atencion\Enero\Reporte%20diario%20%2009%20AL%2015%20ENERO.xls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ocuments\Oficina\2023\Reportes%20de%20Atencion\Enero\Reporte%20diario%20%2009%20AL%2015%20ENERO.xls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ocuments\Oficina\2023\Reportes%20de%20Atencion\Enero\Reporte%20diario%20%2009%20AL%2015%20ENERO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Enero!$B$3</c:f>
              <c:strCache>
                <c:ptCount val="1"/>
                <c:pt idx="0">
                  <c:v>Lunes
09/01</c:v>
                </c:pt>
              </c:strCache>
            </c:strRef>
          </c:tx>
          <c:spPr>
            <a:solidFill>
              <a:srgbClr val="E3DF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Enero!$C$3:$I$3</c:f>
              <c:numCache>
                <c:formatCode>General</c:formatCode>
                <c:ptCount val="7"/>
                <c:pt idx="0">
                  <c:v>2</c:v>
                </c:pt>
                <c:pt idx="1">
                  <c:v>0</c:v>
                </c:pt>
                <c:pt idx="2">
                  <c:v>8</c:v>
                </c:pt>
                <c:pt idx="3">
                  <c:v>11</c:v>
                </c:pt>
                <c:pt idx="4">
                  <c:v>6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30-4331-B46A-85B2D18F7247}"/>
            </c:ext>
          </c:extLst>
        </c:ser>
        <c:ser>
          <c:idx val="1"/>
          <c:order val="1"/>
          <c:tx>
            <c:strRef>
              <c:f>Enero!$B$4</c:f>
              <c:strCache>
                <c:ptCount val="1"/>
                <c:pt idx="0">
                  <c:v>Martes
10/01</c:v>
                </c:pt>
              </c:strCache>
            </c:strRef>
          </c:tx>
          <c:spPr>
            <a:solidFill>
              <a:srgbClr val="54002A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Enero!$C$4:$I$4</c:f>
              <c:numCache>
                <c:formatCode>General</c:formatCode>
                <c:ptCount val="7"/>
                <c:pt idx="0">
                  <c:v>1</c:v>
                </c:pt>
                <c:pt idx="1">
                  <c:v>0</c:v>
                </c:pt>
                <c:pt idx="2">
                  <c:v>7</c:v>
                </c:pt>
                <c:pt idx="3">
                  <c:v>14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30-4331-B46A-85B2D18F7247}"/>
            </c:ext>
          </c:extLst>
        </c:ser>
        <c:ser>
          <c:idx val="2"/>
          <c:order val="2"/>
          <c:tx>
            <c:strRef>
              <c:f>Enero!$B$5</c:f>
              <c:strCache>
                <c:ptCount val="1"/>
                <c:pt idx="0">
                  <c:v>Miércoles
11/01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Enero!$C$5:$I$5</c:f>
              <c:numCache>
                <c:formatCode>General</c:formatCode>
                <c:ptCount val="7"/>
                <c:pt idx="0">
                  <c:v>3</c:v>
                </c:pt>
                <c:pt idx="1">
                  <c:v>0</c:v>
                </c:pt>
                <c:pt idx="2">
                  <c:v>4</c:v>
                </c:pt>
                <c:pt idx="3">
                  <c:v>8</c:v>
                </c:pt>
                <c:pt idx="4">
                  <c:v>0</c:v>
                </c:pt>
                <c:pt idx="5">
                  <c:v>0</c:v>
                </c:pt>
                <c:pt idx="6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B30-4331-B46A-85B2D18F7247}"/>
            </c:ext>
          </c:extLst>
        </c:ser>
        <c:ser>
          <c:idx val="3"/>
          <c:order val="3"/>
          <c:tx>
            <c:strRef>
              <c:f>Enero!$B$6</c:f>
              <c:strCache>
                <c:ptCount val="1"/>
                <c:pt idx="0">
                  <c:v>Jueves
12/01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Enero!$C$6:$I$6</c:f>
              <c:numCache>
                <c:formatCode>General</c:formatCode>
                <c:ptCount val="7"/>
                <c:pt idx="0">
                  <c:v>1</c:v>
                </c:pt>
                <c:pt idx="1">
                  <c:v>0</c:v>
                </c:pt>
                <c:pt idx="2">
                  <c:v>8</c:v>
                </c:pt>
                <c:pt idx="3">
                  <c:v>2</c:v>
                </c:pt>
                <c:pt idx="4">
                  <c:v>3</c:v>
                </c:pt>
                <c:pt idx="5">
                  <c:v>0</c:v>
                </c:pt>
                <c:pt idx="6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B30-4331-B46A-85B2D18F7247}"/>
            </c:ext>
          </c:extLst>
        </c:ser>
        <c:ser>
          <c:idx val="4"/>
          <c:order val="4"/>
          <c:tx>
            <c:strRef>
              <c:f>Enero!$B$7</c:f>
              <c:strCache>
                <c:ptCount val="1"/>
                <c:pt idx="0">
                  <c:v>Viernes
13/01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Enero!$C$7:$I$7</c:f>
              <c:numCache>
                <c:formatCode>General</c:formatCode>
                <c:ptCount val="7"/>
                <c:pt idx="0">
                  <c:v>3</c:v>
                </c:pt>
                <c:pt idx="1">
                  <c:v>0</c:v>
                </c:pt>
                <c:pt idx="2">
                  <c:v>9</c:v>
                </c:pt>
                <c:pt idx="3">
                  <c:v>6</c:v>
                </c:pt>
                <c:pt idx="4">
                  <c:v>3</c:v>
                </c:pt>
                <c:pt idx="5">
                  <c:v>0</c:v>
                </c:pt>
                <c:pt idx="6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B30-4331-B46A-85B2D18F7247}"/>
            </c:ext>
          </c:extLst>
        </c:ser>
        <c:ser>
          <c:idx val="5"/>
          <c:order val="5"/>
          <c:tx>
            <c:strRef>
              <c:f>Enero!$B$8</c:f>
              <c:strCache>
                <c:ptCount val="1"/>
                <c:pt idx="0">
                  <c:v>Sabado
14/01</c:v>
                </c:pt>
              </c:strCache>
            </c:strRef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Enero!$C$8:$I$8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B30-4331-B46A-85B2D18F7247}"/>
            </c:ext>
          </c:extLst>
        </c:ser>
        <c:ser>
          <c:idx val="6"/>
          <c:order val="6"/>
          <c:tx>
            <c:strRef>
              <c:f>Enero!$B$9</c:f>
              <c:strCache>
                <c:ptCount val="1"/>
                <c:pt idx="0">
                  <c:v>Domingo
15/01</c:v>
                </c:pt>
              </c:strCache>
            </c:strRef>
          </c:tx>
          <c:spPr>
            <a:solidFill>
              <a:srgbClr val="95372B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Enero!$C$9:$I$9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B30-4331-B46A-85B2D18F72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63971296"/>
        <c:axId val="1"/>
      </c:barChart>
      <c:catAx>
        <c:axId val="763971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3200" b="1" i="0" u="none" strike="noStrike" baseline="0">
                <a:solidFill>
                  <a:srgbClr val="333333"/>
                </a:solidFill>
                <a:latin typeface="Adelle Sans Light"/>
                <a:ea typeface="Adelle Sans Light"/>
                <a:cs typeface="Adelle Sans Light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763971296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/>
        <a:lstStyle/>
        <a:p>
          <a:pPr>
            <a:defRPr sz="3200" b="1" i="0" u="none" strike="noStrike" baseline="0">
              <a:solidFill>
                <a:srgbClr val="333333"/>
              </a:solidFill>
              <a:latin typeface="Adelle Sans Light"/>
              <a:ea typeface="Adelle Sans Light"/>
              <a:cs typeface="Adelle Sans Light"/>
            </a:defRPr>
          </a:pPr>
          <a:endParaRPr lang="es-MX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delle Sans Light"/>
          <a:ea typeface="Adelle Sans Light"/>
          <a:cs typeface="Adelle Sans Light"/>
        </a:defRPr>
      </a:pPr>
      <a:endParaRPr lang="es-MX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Enero!$B$3</c:f>
              <c:strCache>
                <c:ptCount val="1"/>
                <c:pt idx="0">
                  <c:v>Lunes
09/01</c:v>
                </c:pt>
              </c:strCache>
            </c:strRef>
          </c:tx>
          <c:spPr>
            <a:solidFill>
              <a:srgbClr val="E3DF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Enero!$J$3:$K$3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D4-40B2-8E06-3CD919448E61}"/>
            </c:ext>
          </c:extLst>
        </c:ser>
        <c:ser>
          <c:idx val="1"/>
          <c:order val="1"/>
          <c:tx>
            <c:strRef>
              <c:f>Enero!$B$4</c:f>
              <c:strCache>
                <c:ptCount val="1"/>
                <c:pt idx="0">
                  <c:v>Martes
10/01</c:v>
                </c:pt>
              </c:strCache>
            </c:strRef>
          </c:tx>
          <c:spPr>
            <a:solidFill>
              <a:srgbClr val="54002A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Enero!$J$4:$K$4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0D4-40B2-8E06-3CD919448E61}"/>
            </c:ext>
          </c:extLst>
        </c:ser>
        <c:ser>
          <c:idx val="2"/>
          <c:order val="2"/>
          <c:tx>
            <c:strRef>
              <c:f>Enero!$B$5</c:f>
              <c:strCache>
                <c:ptCount val="1"/>
                <c:pt idx="0">
                  <c:v>Miércoles
11/01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Enero!$J$5:$K$5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0D4-40B2-8E06-3CD919448E61}"/>
            </c:ext>
          </c:extLst>
        </c:ser>
        <c:ser>
          <c:idx val="3"/>
          <c:order val="3"/>
          <c:tx>
            <c:strRef>
              <c:f>Enero!$B$6</c:f>
              <c:strCache>
                <c:ptCount val="1"/>
                <c:pt idx="0">
                  <c:v>Jueves
12/01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Enero!$J$6:$K$6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0D4-40B2-8E06-3CD919448E61}"/>
            </c:ext>
          </c:extLst>
        </c:ser>
        <c:ser>
          <c:idx val="4"/>
          <c:order val="4"/>
          <c:tx>
            <c:strRef>
              <c:f>Enero!$B$7</c:f>
              <c:strCache>
                <c:ptCount val="1"/>
                <c:pt idx="0">
                  <c:v>Viernes
13/01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Enero!$J$7:$K$7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0D4-40B2-8E06-3CD919448E61}"/>
            </c:ext>
          </c:extLst>
        </c:ser>
        <c:ser>
          <c:idx val="5"/>
          <c:order val="5"/>
          <c:tx>
            <c:strRef>
              <c:f>Enero!$B$8</c:f>
              <c:strCache>
                <c:ptCount val="1"/>
                <c:pt idx="0">
                  <c:v>Sabado
14/01</c:v>
                </c:pt>
              </c:strCache>
            </c:strRef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Enero!$J$8:$K$8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0D4-40B2-8E06-3CD919448E61}"/>
            </c:ext>
          </c:extLst>
        </c:ser>
        <c:ser>
          <c:idx val="6"/>
          <c:order val="6"/>
          <c:tx>
            <c:strRef>
              <c:f>Enero!$B$9</c:f>
              <c:strCache>
                <c:ptCount val="1"/>
                <c:pt idx="0">
                  <c:v>Domingo
15/01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Enero!$J$9:$K$9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0D4-40B2-8E06-3CD919448E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63972096"/>
        <c:axId val="1"/>
      </c:barChart>
      <c:catAx>
        <c:axId val="763972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3200" b="1" i="0" u="none" strike="noStrike" baseline="0">
                <a:solidFill>
                  <a:srgbClr val="333333"/>
                </a:solidFill>
                <a:latin typeface="Adelle Sans Light"/>
                <a:ea typeface="Adelle Sans Light"/>
                <a:cs typeface="Adelle Sans Light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763972096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/>
        <a:lstStyle/>
        <a:p>
          <a:pPr>
            <a:defRPr sz="3200" b="0" i="0" u="none" strike="noStrike" baseline="0">
              <a:solidFill>
                <a:srgbClr val="333333"/>
              </a:solidFill>
              <a:latin typeface="Adelle Sans Light"/>
              <a:ea typeface="Adelle Sans Light"/>
              <a:cs typeface="Adelle Sans Light"/>
            </a:defRPr>
          </a:pPr>
          <a:endParaRPr lang="es-MX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delle Sans Light"/>
          <a:ea typeface="Adelle Sans Light"/>
          <a:cs typeface="Adelle Sans Light"/>
        </a:defRPr>
      </a:pPr>
      <a:endParaRPr lang="es-MX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Enero!$B$3</c:f>
              <c:strCache>
                <c:ptCount val="1"/>
                <c:pt idx="0">
                  <c:v>Lunes
09/01</c:v>
                </c:pt>
              </c:strCache>
            </c:strRef>
          </c:tx>
          <c:spPr>
            <a:solidFill>
              <a:srgbClr val="E3DF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Enero!$L$3:$R$3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99-409C-A041-F357A872E372}"/>
            </c:ext>
          </c:extLst>
        </c:ser>
        <c:ser>
          <c:idx val="1"/>
          <c:order val="1"/>
          <c:tx>
            <c:strRef>
              <c:f>Enero!$B$4</c:f>
              <c:strCache>
                <c:ptCount val="1"/>
                <c:pt idx="0">
                  <c:v>Martes
10/01</c:v>
                </c:pt>
              </c:strCache>
            </c:strRef>
          </c:tx>
          <c:spPr>
            <a:solidFill>
              <a:srgbClr val="54002A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Enero!$L$4:$R$4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99-409C-A041-F357A872E372}"/>
            </c:ext>
          </c:extLst>
        </c:ser>
        <c:ser>
          <c:idx val="2"/>
          <c:order val="2"/>
          <c:tx>
            <c:strRef>
              <c:f>Enero!$B$5</c:f>
              <c:strCache>
                <c:ptCount val="1"/>
                <c:pt idx="0">
                  <c:v>Miércoles
11/01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Enero!$L$5:$R$5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99-409C-A041-F357A872E372}"/>
            </c:ext>
          </c:extLst>
        </c:ser>
        <c:ser>
          <c:idx val="3"/>
          <c:order val="3"/>
          <c:tx>
            <c:strRef>
              <c:f>Enero!$B$6</c:f>
              <c:strCache>
                <c:ptCount val="1"/>
                <c:pt idx="0">
                  <c:v>Jueves
12/01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Enero!$L$6:$R$6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B99-409C-A041-F357A872E372}"/>
            </c:ext>
          </c:extLst>
        </c:ser>
        <c:ser>
          <c:idx val="4"/>
          <c:order val="4"/>
          <c:tx>
            <c:strRef>
              <c:f>Enero!$B$7</c:f>
              <c:strCache>
                <c:ptCount val="1"/>
                <c:pt idx="0">
                  <c:v>Viernes
13/01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Enero!$L$7:$R$7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B99-409C-A041-F357A872E372}"/>
            </c:ext>
          </c:extLst>
        </c:ser>
        <c:ser>
          <c:idx val="5"/>
          <c:order val="5"/>
          <c:tx>
            <c:strRef>
              <c:f>Enero!$B$8</c:f>
              <c:strCache>
                <c:ptCount val="1"/>
                <c:pt idx="0">
                  <c:v>Sabado
14/01</c:v>
                </c:pt>
              </c:strCache>
            </c:strRef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Enero!$L$8:$R$8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B99-409C-A041-F357A872E372}"/>
            </c:ext>
          </c:extLst>
        </c:ser>
        <c:ser>
          <c:idx val="6"/>
          <c:order val="6"/>
          <c:tx>
            <c:strRef>
              <c:f>Enero!$B$9</c:f>
              <c:strCache>
                <c:ptCount val="1"/>
                <c:pt idx="0">
                  <c:v>Domingo
15/01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Enero!$L$9:$R$9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B99-409C-A041-F357A872E3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69152320"/>
        <c:axId val="1"/>
      </c:barChart>
      <c:catAx>
        <c:axId val="769152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3200" b="0" i="0" u="none" strike="noStrike" baseline="0">
                <a:solidFill>
                  <a:srgbClr val="333333"/>
                </a:solidFill>
                <a:latin typeface="Adelle Sans Light"/>
                <a:ea typeface="Adelle Sans Light"/>
                <a:cs typeface="Adelle Sans Light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769152320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/>
        <a:lstStyle/>
        <a:p>
          <a:pPr>
            <a:defRPr sz="3200" b="0" i="0" u="none" strike="noStrike" baseline="0">
              <a:solidFill>
                <a:srgbClr val="333333"/>
              </a:solidFill>
              <a:latin typeface="Adelle Sans Light"/>
              <a:ea typeface="Adelle Sans Light"/>
              <a:cs typeface="Adelle Sans Light"/>
            </a:defRPr>
          </a:pPr>
          <a:endParaRPr lang="es-MX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delle Sans Light"/>
          <a:ea typeface="Adelle Sans Light"/>
          <a:cs typeface="Adelle Sans Light"/>
        </a:defRPr>
      </a:pPr>
      <a:endParaRPr lang="es-MX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Enero!$B$3</c:f>
              <c:strCache>
                <c:ptCount val="1"/>
                <c:pt idx="0">
                  <c:v>Lunes
09/01</c:v>
                </c:pt>
              </c:strCache>
            </c:strRef>
          </c:tx>
          <c:spPr>
            <a:solidFill>
              <a:srgbClr val="E3DF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6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Enero!$S$3:$T$3</c:f>
              <c:numCache>
                <c:formatCode>General</c:formatCode>
                <c:ptCount val="2"/>
                <c:pt idx="0">
                  <c:v>28</c:v>
                </c:pt>
                <c:pt idx="1">
                  <c:v>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78-4D3E-9DFC-CE6066924895}"/>
            </c:ext>
          </c:extLst>
        </c:ser>
        <c:ser>
          <c:idx val="1"/>
          <c:order val="1"/>
          <c:tx>
            <c:strRef>
              <c:f>Enero!$B$4</c:f>
              <c:strCache>
                <c:ptCount val="1"/>
                <c:pt idx="0">
                  <c:v>Martes
10/01</c:v>
                </c:pt>
              </c:strCache>
            </c:strRef>
          </c:tx>
          <c:spPr>
            <a:solidFill>
              <a:srgbClr val="54002A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6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Enero!$S$4:$T$4</c:f>
              <c:numCache>
                <c:formatCode>General</c:formatCode>
                <c:ptCount val="2"/>
                <c:pt idx="0">
                  <c:v>21</c:v>
                </c:pt>
                <c:pt idx="1">
                  <c:v>122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678-4D3E-9DFC-CE6066924895}"/>
            </c:ext>
          </c:extLst>
        </c:ser>
        <c:ser>
          <c:idx val="2"/>
          <c:order val="2"/>
          <c:tx>
            <c:strRef>
              <c:f>Enero!$B$5</c:f>
              <c:strCache>
                <c:ptCount val="1"/>
                <c:pt idx="0">
                  <c:v>Miércoles
11/01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6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Enero!$S$5:$T$5</c:f>
              <c:numCache>
                <c:formatCode>General</c:formatCode>
                <c:ptCount val="2"/>
                <c:pt idx="0">
                  <c:v>21</c:v>
                </c:pt>
                <c:pt idx="1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678-4D3E-9DFC-CE6066924895}"/>
            </c:ext>
          </c:extLst>
        </c:ser>
        <c:ser>
          <c:idx val="3"/>
          <c:order val="3"/>
          <c:tx>
            <c:strRef>
              <c:f>Enero!$B$6</c:f>
              <c:strCache>
                <c:ptCount val="1"/>
                <c:pt idx="0">
                  <c:v>Jueves
12/01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6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Enero!$S$6:$T$6</c:f>
              <c:numCache>
                <c:formatCode>General</c:formatCode>
                <c:ptCount val="2"/>
                <c:pt idx="0">
                  <c:v>23</c:v>
                </c:pt>
                <c:pt idx="1">
                  <c:v>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678-4D3E-9DFC-CE6066924895}"/>
            </c:ext>
          </c:extLst>
        </c:ser>
        <c:ser>
          <c:idx val="4"/>
          <c:order val="4"/>
          <c:tx>
            <c:strRef>
              <c:f>Enero!$B$7</c:f>
              <c:strCache>
                <c:ptCount val="1"/>
                <c:pt idx="0">
                  <c:v>Viernes
13/01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6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Enero!$S$7:$T$7</c:f>
              <c:numCache>
                <c:formatCode>General</c:formatCode>
                <c:ptCount val="2"/>
                <c:pt idx="0">
                  <c:v>17</c:v>
                </c:pt>
                <c:pt idx="1">
                  <c:v>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678-4D3E-9DFC-CE6066924895}"/>
            </c:ext>
          </c:extLst>
        </c:ser>
        <c:ser>
          <c:idx val="5"/>
          <c:order val="5"/>
          <c:tx>
            <c:strRef>
              <c:f>Enero!$B$8</c:f>
              <c:strCache>
                <c:ptCount val="1"/>
                <c:pt idx="0">
                  <c:v>Sabado
14/01</c:v>
                </c:pt>
              </c:strCache>
            </c:strRef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6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Enero!$S$8:$T$8</c:f>
              <c:numCache>
                <c:formatCode>General</c:formatCode>
                <c:ptCount val="2"/>
                <c:pt idx="0">
                  <c:v>14</c:v>
                </c:pt>
                <c:pt idx="1">
                  <c:v>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678-4D3E-9DFC-CE6066924895}"/>
            </c:ext>
          </c:extLst>
        </c:ser>
        <c:ser>
          <c:idx val="6"/>
          <c:order val="6"/>
          <c:tx>
            <c:strRef>
              <c:f>Enero!$B$9</c:f>
              <c:strCache>
                <c:ptCount val="1"/>
                <c:pt idx="0">
                  <c:v>Domingo
15/01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6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Enero!$S$9:$T$9</c:f>
              <c:numCache>
                <c:formatCode>General</c:formatCode>
                <c:ptCount val="2"/>
                <c:pt idx="0">
                  <c:v>24</c:v>
                </c:pt>
                <c:pt idx="1">
                  <c:v>112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678-4D3E-9DFC-CE60669248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63961696"/>
        <c:axId val="1"/>
      </c:barChart>
      <c:catAx>
        <c:axId val="763961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3600" b="1" i="0" u="none" strike="noStrike" baseline="0">
                <a:solidFill>
                  <a:srgbClr val="333333"/>
                </a:solidFill>
                <a:latin typeface="Adelle Sans Light"/>
                <a:ea typeface="Adelle Sans Light"/>
                <a:cs typeface="Adelle Sans Light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763961696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/>
        <a:lstStyle/>
        <a:p>
          <a:pPr>
            <a:defRPr sz="3600" b="0" i="0" u="none" strike="noStrike" baseline="0">
              <a:solidFill>
                <a:srgbClr val="333333"/>
              </a:solidFill>
              <a:latin typeface="Adelle Sans Light"/>
              <a:ea typeface="Adelle Sans Light"/>
              <a:cs typeface="Adelle Sans Light"/>
            </a:defRPr>
          </a:pPr>
          <a:endParaRPr lang="es-MX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delle Sans Light"/>
          <a:ea typeface="Adelle Sans Light"/>
          <a:cs typeface="Adelle Sans Light"/>
        </a:defRPr>
      </a:pPr>
      <a:endParaRPr lang="es-MX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Enero!$B$3</c:f>
              <c:strCache>
                <c:ptCount val="1"/>
                <c:pt idx="0">
                  <c:v>Lunes
09/01</c:v>
                </c:pt>
              </c:strCache>
            </c:strRef>
          </c:tx>
          <c:spPr>
            <a:solidFill>
              <a:srgbClr val="E3DF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6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Enero!$U$3:$W$3</c:f>
              <c:numCache>
                <c:formatCode>General</c:formatCode>
                <c:ptCount val="3"/>
                <c:pt idx="0">
                  <c:v>2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91-4A14-9BE9-12281A69A947}"/>
            </c:ext>
          </c:extLst>
        </c:ser>
        <c:ser>
          <c:idx val="1"/>
          <c:order val="1"/>
          <c:tx>
            <c:strRef>
              <c:f>Enero!$B$4</c:f>
              <c:strCache>
                <c:ptCount val="1"/>
                <c:pt idx="0">
                  <c:v>Martes
10/01</c:v>
                </c:pt>
              </c:strCache>
            </c:strRef>
          </c:tx>
          <c:spPr>
            <a:solidFill>
              <a:srgbClr val="54002A"/>
            </a:solidFill>
            <a:ln>
              <a:solidFill>
                <a:srgbClr val="54002A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6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Enero!$U$4:$W$4</c:f>
              <c:numCache>
                <c:formatCode>General</c:formatCode>
                <c:ptCount val="3"/>
                <c:pt idx="0">
                  <c:v>2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291-4A14-9BE9-12281A69A947}"/>
            </c:ext>
          </c:extLst>
        </c:ser>
        <c:ser>
          <c:idx val="2"/>
          <c:order val="2"/>
          <c:tx>
            <c:strRef>
              <c:f>Enero!$B$5</c:f>
              <c:strCache>
                <c:ptCount val="1"/>
                <c:pt idx="0">
                  <c:v>Miércoles
11/01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6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Enero!$U$5:$W$5</c:f>
              <c:numCache>
                <c:formatCode>General</c:formatCode>
                <c:ptCount val="3"/>
                <c:pt idx="0">
                  <c:v>3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291-4A14-9BE9-12281A69A947}"/>
            </c:ext>
          </c:extLst>
        </c:ser>
        <c:ser>
          <c:idx val="3"/>
          <c:order val="3"/>
          <c:tx>
            <c:strRef>
              <c:f>Enero!$B$6</c:f>
              <c:strCache>
                <c:ptCount val="1"/>
                <c:pt idx="0">
                  <c:v>Jueves
12/01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6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Enero!$U$6:$W$6</c:f>
              <c:numCache>
                <c:formatCode>General</c:formatCode>
                <c:ptCount val="3"/>
                <c:pt idx="0">
                  <c:v>2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291-4A14-9BE9-12281A69A947}"/>
            </c:ext>
          </c:extLst>
        </c:ser>
        <c:ser>
          <c:idx val="4"/>
          <c:order val="4"/>
          <c:tx>
            <c:strRef>
              <c:f>Enero!$B$7</c:f>
              <c:strCache>
                <c:ptCount val="1"/>
                <c:pt idx="0">
                  <c:v>Viernes
13/01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6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Enero!$U$7:$W$7</c:f>
              <c:numCache>
                <c:formatCode>General</c:formatCode>
                <c:ptCount val="3"/>
                <c:pt idx="0">
                  <c:v>3</c:v>
                </c:pt>
                <c:pt idx="1">
                  <c:v>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291-4A14-9BE9-12281A69A947}"/>
            </c:ext>
          </c:extLst>
        </c:ser>
        <c:ser>
          <c:idx val="5"/>
          <c:order val="5"/>
          <c:tx>
            <c:strRef>
              <c:f>Enero!$B$8</c:f>
              <c:strCache>
                <c:ptCount val="1"/>
                <c:pt idx="0">
                  <c:v>Sabado
14/01</c:v>
                </c:pt>
              </c:strCache>
            </c:strRef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6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Enero!$U$8:$W$8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291-4A14-9BE9-12281A69A947}"/>
            </c:ext>
          </c:extLst>
        </c:ser>
        <c:ser>
          <c:idx val="6"/>
          <c:order val="6"/>
          <c:tx>
            <c:strRef>
              <c:f>Enero!$B$9</c:f>
              <c:strCache>
                <c:ptCount val="1"/>
                <c:pt idx="0">
                  <c:v>Domingo
15/01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6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Enero!$U$9:$W$9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291-4A14-9BE9-12281A69A9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63962496"/>
        <c:axId val="1"/>
      </c:barChart>
      <c:catAx>
        <c:axId val="763962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3600" b="0" i="0" u="none" strike="noStrike" baseline="0">
                <a:solidFill>
                  <a:srgbClr val="333333"/>
                </a:solidFill>
                <a:latin typeface="Adelle Sans Light"/>
                <a:ea typeface="Adelle Sans Light"/>
                <a:cs typeface="Adelle Sans Light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763962496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/>
        <a:lstStyle/>
        <a:p>
          <a:pPr>
            <a:defRPr sz="3600" b="0" i="0" u="none" strike="noStrike" baseline="0">
              <a:solidFill>
                <a:srgbClr val="333333"/>
              </a:solidFill>
              <a:latin typeface="Adelle Sans Light"/>
              <a:ea typeface="Adelle Sans Light"/>
              <a:cs typeface="Adelle Sans Light"/>
            </a:defRPr>
          </a:pPr>
          <a:endParaRPr lang="es-MX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delle Sans Light"/>
          <a:ea typeface="Adelle Sans Light"/>
          <a:cs typeface="Adelle Sans Light"/>
        </a:defRPr>
      </a:pPr>
      <a:endParaRPr lang="es-MX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5B4F63"/>
            </a:solidFill>
            <a:ln>
              <a:solidFill>
                <a:srgbClr val="5B4F63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6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Enero!$B$17:$B$21</c:f>
              <c:strCache>
                <c:ptCount val="5"/>
                <c:pt idx="0">
                  <c:v>Centro Integral</c:v>
                </c:pt>
                <c:pt idx="1">
                  <c:v>Centro de Empoderamiento</c:v>
                </c:pt>
                <c:pt idx="2">
                  <c:v>UAMs</c:v>
                </c:pt>
                <c:pt idx="3">
                  <c:v>Telmujer</c:v>
                </c:pt>
                <c:pt idx="4">
                  <c:v>Refugio</c:v>
                </c:pt>
              </c:strCache>
            </c:strRef>
          </c:cat>
          <c:val>
            <c:numRef>
              <c:f>Enero!$C$17:$C$21</c:f>
              <c:numCache>
                <c:formatCode>General</c:formatCode>
                <c:ptCount val="5"/>
                <c:pt idx="0">
                  <c:v>133</c:v>
                </c:pt>
                <c:pt idx="1">
                  <c:v>0</c:v>
                </c:pt>
                <c:pt idx="2">
                  <c:v>0</c:v>
                </c:pt>
                <c:pt idx="3">
                  <c:v>763</c:v>
                </c:pt>
                <c:pt idx="4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32-4EA9-BEB9-A282B41987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69151520"/>
        <c:axId val="1"/>
      </c:barChart>
      <c:catAx>
        <c:axId val="76915152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3600" b="0" i="0" u="none" strike="noStrike" baseline="0">
                <a:solidFill>
                  <a:srgbClr val="333333"/>
                </a:solidFill>
                <a:latin typeface="Adelle Sans Light"/>
                <a:ea typeface="Adelle Sans Light"/>
                <a:cs typeface="Adelle Sans Light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769151520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delle Sans Light"/>
          <a:ea typeface="Adelle Sans Light"/>
          <a:cs typeface="Adelle Sans Light"/>
        </a:defRPr>
      </a:pPr>
      <a:endParaRPr lang="es-MX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46030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8793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2203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6508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9019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8031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590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ctrTitle"/>
          </p:nvPr>
        </p:nvSpPr>
        <p:spPr>
          <a:xfrm>
            <a:off x="1828801" y="4260862"/>
            <a:ext cx="20726400" cy="294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ubTitle" idx="1"/>
          </p:nvPr>
        </p:nvSpPr>
        <p:spPr>
          <a:xfrm>
            <a:off x="3657606" y="7772413"/>
            <a:ext cx="17068801" cy="3505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lvl="0" algn="ctr">
              <a:spcBef>
                <a:spcPts val="1275"/>
              </a:spcBef>
              <a:spcAft>
                <a:spcPts val="0"/>
              </a:spcAft>
              <a:buClr>
                <a:srgbClr val="888888"/>
              </a:buClr>
              <a:buSzPts val="6375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1099"/>
              </a:spcBef>
              <a:spcAft>
                <a:spcPts val="0"/>
              </a:spcAft>
              <a:buClr>
                <a:srgbClr val="888888"/>
              </a:buClr>
              <a:buSzPts val="549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956"/>
              </a:spcBef>
              <a:spcAft>
                <a:spcPts val="0"/>
              </a:spcAft>
              <a:buClr>
                <a:srgbClr val="888888"/>
              </a:buClr>
              <a:buSzPts val="4781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 rot="5400000">
            <a:off x="7666045" y="-3246434"/>
            <a:ext cx="9051927" cy="219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 rot="5400000">
            <a:off x="15914691" y="4203172"/>
            <a:ext cx="13217524" cy="6049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3610507" y="-1645178"/>
            <a:ext cx="13217524" cy="17746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1219203" y="3200411"/>
            <a:ext cx="21945600" cy="905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1926169" y="8813803"/>
            <a:ext cx="20726400" cy="27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969"/>
              <a:buFont typeface="Calibri"/>
              <a:buNone/>
              <a:defRPr sz="7969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1926169" y="5813439"/>
            <a:ext cx="20726400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 sz="3896">
                <a:solidFill>
                  <a:srgbClr val="888888"/>
                </a:solidFill>
              </a:defRPr>
            </a:lvl1pPr>
            <a:lvl2pPr marL="914354" lvl="1" indent="-228589" algn="l">
              <a:spcBef>
                <a:spcPts val="708"/>
              </a:spcBef>
              <a:spcAft>
                <a:spcPts val="0"/>
              </a:spcAft>
              <a:buClr>
                <a:srgbClr val="888888"/>
              </a:buClr>
              <a:buSzPts val="3542"/>
              <a:buNone/>
              <a:defRPr sz="3541">
                <a:solidFill>
                  <a:srgbClr val="888888"/>
                </a:solidFill>
              </a:defRPr>
            </a:lvl2pPr>
            <a:lvl3pPr marL="1371532" lvl="2" indent="-228589" algn="l">
              <a:spcBef>
                <a:spcPts val="639"/>
              </a:spcBef>
              <a:spcAft>
                <a:spcPts val="0"/>
              </a:spcAft>
              <a:buClr>
                <a:srgbClr val="888888"/>
              </a:buClr>
              <a:buSzPts val="3188"/>
              <a:buNone/>
              <a:defRPr sz="3188">
                <a:solidFill>
                  <a:srgbClr val="888888"/>
                </a:solidFill>
              </a:defRPr>
            </a:lvl3pPr>
            <a:lvl4pPr marL="1828709" lvl="3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4pPr>
            <a:lvl5pPr marL="2285886" lvl="4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5pPr>
            <a:lvl6pPr marL="2743062" lvl="5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6pPr>
            <a:lvl7pPr marL="3200240" lvl="6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7pPr>
            <a:lvl8pPr marL="3657418" lvl="7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8pPr>
            <a:lvl9pPr marL="4114594" lvl="8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1346203" y="3613163"/>
            <a:ext cx="11895668" cy="1022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•"/>
              <a:defRPr sz="5491"/>
            </a:lvl1pPr>
            <a:lvl2pPr marL="914354" lvl="1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–"/>
              <a:defRPr sz="4781"/>
            </a:lvl2pPr>
            <a:lvl3pPr marL="1371532" lvl="2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3pPr>
            <a:lvl4pPr marL="1828709" lvl="3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–"/>
              <a:defRPr sz="3541"/>
            </a:lvl4pPr>
            <a:lvl5pPr marL="2285886" lvl="4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»"/>
              <a:defRPr sz="3541"/>
            </a:lvl5pPr>
            <a:lvl6pPr marL="2743062" lvl="5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6pPr>
            <a:lvl7pPr marL="3200240" lvl="6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7pPr>
            <a:lvl8pPr marL="3657418" lvl="7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8pPr>
            <a:lvl9pPr marL="4114594" lvl="8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13648273" y="3613163"/>
            <a:ext cx="11899903" cy="1022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•"/>
              <a:defRPr sz="5491"/>
            </a:lvl1pPr>
            <a:lvl2pPr marL="914354" lvl="1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–"/>
              <a:defRPr sz="4781"/>
            </a:lvl2pPr>
            <a:lvl3pPr marL="1371532" lvl="2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3pPr>
            <a:lvl4pPr marL="1828709" lvl="3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–"/>
              <a:defRPr sz="3541"/>
            </a:lvl4pPr>
            <a:lvl5pPr marL="2285886" lvl="4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»"/>
              <a:defRPr sz="3541"/>
            </a:lvl5pPr>
            <a:lvl6pPr marL="2743062" lvl="5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6pPr>
            <a:lvl7pPr marL="3200240" lvl="6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7pPr>
            <a:lvl8pPr marL="3657418" lvl="7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8pPr>
            <a:lvl9pPr marL="4114594" lvl="8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77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1219201" y="3070226"/>
            <a:ext cx="10773835" cy="1279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None/>
              <a:defRPr sz="4781" b="1"/>
            </a:lvl1pPr>
            <a:lvl2pPr marL="914354" lvl="1" indent="-228589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None/>
              <a:defRPr sz="3896" b="1"/>
            </a:lvl2pPr>
            <a:lvl3pPr marL="1371532" lvl="2" indent="-228589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None/>
              <a:defRPr sz="3541" b="1"/>
            </a:lvl3pPr>
            <a:lvl4pPr marL="1828709" lvl="3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4pPr>
            <a:lvl5pPr marL="2285886" lvl="4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5pPr>
            <a:lvl6pPr marL="2743062" lvl="5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6pPr>
            <a:lvl7pPr marL="3200240" lvl="6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7pPr>
            <a:lvl8pPr marL="3657418" lvl="7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8pPr>
            <a:lvl9pPr marL="4114594" lvl="8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2"/>
          </p:nvPr>
        </p:nvSpPr>
        <p:spPr>
          <a:xfrm>
            <a:off x="1219201" y="4349750"/>
            <a:ext cx="10773835" cy="790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1pPr>
            <a:lvl2pPr marL="914354" lvl="1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2pPr>
            <a:lvl3pPr marL="1371532" lvl="2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3pPr>
            <a:lvl4pPr marL="1828709" lvl="3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–"/>
              <a:defRPr sz="3188"/>
            </a:lvl4pPr>
            <a:lvl5pPr marL="2285886" lvl="4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»"/>
              <a:defRPr sz="3188"/>
            </a:lvl5pPr>
            <a:lvl6pPr marL="2743062" lvl="5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6pPr>
            <a:lvl7pPr marL="3200240" lvl="6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7pPr>
            <a:lvl8pPr marL="3657418" lvl="7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8pPr>
            <a:lvl9pPr marL="4114594" lvl="8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3"/>
          </p:nvPr>
        </p:nvSpPr>
        <p:spPr>
          <a:xfrm>
            <a:off x="12386737" y="3070226"/>
            <a:ext cx="10778067" cy="1279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None/>
              <a:defRPr sz="4781" b="1"/>
            </a:lvl1pPr>
            <a:lvl2pPr marL="914354" lvl="1" indent="-228589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None/>
              <a:defRPr sz="3896" b="1"/>
            </a:lvl2pPr>
            <a:lvl3pPr marL="1371532" lvl="2" indent="-228589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None/>
              <a:defRPr sz="3541" b="1"/>
            </a:lvl3pPr>
            <a:lvl4pPr marL="1828709" lvl="3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4pPr>
            <a:lvl5pPr marL="2285886" lvl="4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5pPr>
            <a:lvl6pPr marL="2743062" lvl="5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6pPr>
            <a:lvl7pPr marL="3200240" lvl="6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7pPr>
            <a:lvl8pPr marL="3657418" lvl="7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8pPr>
            <a:lvl9pPr marL="4114594" lvl="8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4"/>
          </p:nvPr>
        </p:nvSpPr>
        <p:spPr>
          <a:xfrm>
            <a:off x="12386737" y="4349750"/>
            <a:ext cx="10778067" cy="790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1pPr>
            <a:lvl2pPr marL="914354" lvl="1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2pPr>
            <a:lvl3pPr marL="1371532" lvl="2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3pPr>
            <a:lvl4pPr marL="1828709" lvl="3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–"/>
              <a:defRPr sz="3188"/>
            </a:lvl4pPr>
            <a:lvl5pPr marL="2285886" lvl="4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»"/>
              <a:defRPr sz="3188"/>
            </a:lvl5pPr>
            <a:lvl6pPr marL="2743062" lvl="5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6pPr>
            <a:lvl7pPr marL="3200240" lvl="6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7pPr>
            <a:lvl8pPr marL="3657418" lvl="7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8pPr>
            <a:lvl9pPr marL="4114594" lvl="8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1219203" y="546100"/>
            <a:ext cx="8022168" cy="23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96"/>
              <a:buFont typeface="Calibri"/>
              <a:buNone/>
              <a:defRPr sz="3896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9533472" y="546113"/>
            <a:ext cx="13631335" cy="1170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633380" algn="l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Char char="•"/>
              <a:defRPr sz="6375"/>
            </a:lvl1pPr>
            <a:lvl2pPr marL="914354" lvl="1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–"/>
              <a:defRPr sz="5491"/>
            </a:lvl2pPr>
            <a:lvl3pPr marL="1371532" lvl="2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3pPr>
            <a:lvl4pPr marL="1828709" lvl="3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4pPr>
            <a:lvl5pPr marL="2285886" lvl="4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»"/>
              <a:defRPr sz="3896"/>
            </a:lvl5pPr>
            <a:lvl6pPr marL="2743062" lvl="5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6pPr>
            <a:lvl7pPr marL="3200240" lvl="6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7pPr>
            <a:lvl8pPr marL="3657418" lvl="7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8pPr>
            <a:lvl9pPr marL="4114594" lvl="8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1219203" y="2870201"/>
            <a:ext cx="8022168" cy="938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228589" algn="l"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833"/>
              <a:buNone/>
              <a:defRPr sz="2833"/>
            </a:lvl1pPr>
            <a:lvl2pPr marL="914354" lvl="1" indent="-228589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2"/>
              <a:buNone/>
              <a:defRPr sz="2303"/>
            </a:lvl2pPr>
            <a:lvl3pPr marL="1371532" lvl="2" indent="-228589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48"/>
              <a:buNone/>
              <a:defRPr sz="1948"/>
            </a:lvl3pPr>
            <a:lvl4pPr marL="1828709" lvl="3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4pPr>
            <a:lvl5pPr marL="2285886" lvl="4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5pPr>
            <a:lvl6pPr marL="2743062" lvl="5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6pPr>
            <a:lvl7pPr marL="3200240" lvl="6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7pPr>
            <a:lvl8pPr marL="3657418" lvl="7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8pPr>
            <a:lvl9pPr marL="4114594" lvl="8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4779437" y="9601201"/>
            <a:ext cx="14630400" cy="1133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96"/>
              <a:buFont typeface="Calibri"/>
              <a:buNone/>
              <a:defRPr sz="3896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>
            <a:spLocks noGrp="1"/>
          </p:cNvSpPr>
          <p:nvPr>
            <p:ph type="pic" idx="2"/>
          </p:nvPr>
        </p:nvSpPr>
        <p:spPr>
          <a:xfrm>
            <a:off x="4779437" y="1225550"/>
            <a:ext cx="146304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R="0" lvl="0" algn="l" rtl="0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Font typeface="Arial"/>
              <a:buNone/>
              <a:defRPr sz="63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Font typeface="Arial"/>
              <a:buNone/>
              <a:defRPr sz="549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Font typeface="Arial"/>
              <a:buNone/>
              <a:defRPr sz="47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4779437" y="10734687"/>
            <a:ext cx="14630400" cy="160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228589" algn="l"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833"/>
              <a:buNone/>
              <a:defRPr sz="2833"/>
            </a:lvl1pPr>
            <a:lvl2pPr marL="914354" lvl="1" indent="-228589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2"/>
              <a:buNone/>
              <a:defRPr sz="2303"/>
            </a:lvl2pPr>
            <a:lvl3pPr marL="1371532" lvl="2" indent="-228589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48"/>
              <a:buNone/>
              <a:defRPr sz="1948"/>
            </a:lvl3pPr>
            <a:lvl4pPr marL="1828709" lvl="3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4pPr>
            <a:lvl5pPr marL="2285886" lvl="4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5pPr>
            <a:lvl6pPr marL="2743062" lvl="5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6pPr>
            <a:lvl7pPr marL="3200240" lvl="6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7pPr>
            <a:lvl8pPr marL="3657418" lvl="7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8pPr>
            <a:lvl9pPr marL="4114594" lvl="8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77"/>
              <a:buFont typeface="Calibri"/>
              <a:buNone/>
              <a:defRPr sz="86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1219203" y="3200411"/>
            <a:ext cx="21945600" cy="905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200" marR="0" lvl="0" indent="-633412" algn="l" rtl="0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Font typeface="Arial"/>
              <a:buChar char="•"/>
              <a:defRPr sz="63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77215" algn="l" rtl="0">
              <a:spcBef>
                <a:spcPts val="1098"/>
              </a:spcBef>
              <a:spcAft>
                <a:spcPts val="0"/>
              </a:spcAft>
              <a:buClr>
                <a:schemeClr val="dk1"/>
              </a:buClr>
              <a:buSzPts val="5490"/>
              <a:buFont typeface="Arial"/>
              <a:buChar char="–"/>
              <a:defRPr sz="54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532193" algn="l" rtl="0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Font typeface="Arial"/>
              <a:buChar char="•"/>
              <a:defRPr sz="47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–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»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75996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microsoft.com/office/2007/relationships/hdphoto" Target="../media/hdphoto3.wdp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8.png"/><Relationship Id="rId11" Type="http://schemas.microsoft.com/office/2007/relationships/hdphoto" Target="../media/hdphoto2.wdp"/><Relationship Id="rId5" Type="http://schemas.microsoft.com/office/2007/relationships/hdphoto" Target="../media/hdphoto1.wdp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Relationship Id="rId14" Type="http://schemas.openxmlformats.org/officeDocument/2006/relationships/hyperlink" Target="http://leonardo-reale.blogspot.com/2013/12/anuario-2013-en-leonardo-reale-blog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hyperlink" Target="http://leonardo-reale.blogspot.com/2013/12/anuario-2013-en-leonardo-reale-blog.html" TargetMode="External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0.png"/><Relationship Id="rId12" Type="http://schemas.microsoft.com/office/2007/relationships/hdphoto" Target="../media/hdphoto3.wd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microsoft.com/office/2007/relationships/hdphoto" Target="../media/hdphoto1.wdp"/><Relationship Id="rId10" Type="http://schemas.microsoft.com/office/2007/relationships/hdphoto" Target="../media/hdphoto2.wdp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Forma&#10;&#10;Descripción generada automáticamente con confianza media">
            <a:extLst>
              <a:ext uri="{FF2B5EF4-FFF2-40B4-BE49-F238E27FC236}">
                <a16:creationId xmlns:a16="http://schemas.microsoft.com/office/drawing/2014/main" id="{718410AA-4950-4B5A-8B00-9510FB642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446"/>
            <a:ext cx="24384000" cy="13716000"/>
          </a:xfrm>
          <a:prstGeom prst="rect">
            <a:avLst/>
          </a:prstGeom>
        </p:spPr>
      </p:pic>
      <p:pic>
        <p:nvPicPr>
          <p:cNvPr id="8" name="Graphic 2">
            <a:extLst>
              <a:ext uri="{FF2B5EF4-FFF2-40B4-BE49-F238E27FC236}">
                <a16:creationId xmlns:a16="http://schemas.microsoft.com/office/drawing/2014/main" id="{0B1FCC3D-0C0E-4774-86A6-CE58CA5644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25885" y="2509686"/>
            <a:ext cx="8347595" cy="1683921"/>
          </a:xfrm>
          <a:prstGeom prst="rect">
            <a:avLst/>
          </a:prstGeom>
        </p:spPr>
      </p:pic>
      <p:pic>
        <p:nvPicPr>
          <p:cNvPr id="9" name="Graphic 5">
            <a:extLst>
              <a:ext uri="{FF2B5EF4-FFF2-40B4-BE49-F238E27FC236}">
                <a16:creationId xmlns:a16="http://schemas.microsoft.com/office/drawing/2014/main" id="{FAB4483B-A231-43DB-9D1D-0486865143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470729" y="11323634"/>
            <a:ext cx="6522015" cy="1359575"/>
          </a:xfrm>
          <a:prstGeom prst="rect">
            <a:avLst/>
          </a:prstGeom>
        </p:spPr>
      </p:pic>
      <p:sp>
        <p:nvSpPr>
          <p:cNvPr id="10" name="Rectangle 7">
            <a:extLst>
              <a:ext uri="{FF2B5EF4-FFF2-40B4-BE49-F238E27FC236}">
                <a16:creationId xmlns:a16="http://schemas.microsoft.com/office/drawing/2014/main" id="{FB190695-425D-4F72-ABA0-1865BEBFF092}"/>
              </a:ext>
            </a:extLst>
          </p:cNvPr>
          <p:cNvSpPr/>
          <p:nvPr/>
        </p:nvSpPr>
        <p:spPr>
          <a:xfrm>
            <a:off x="3732217" y="7473752"/>
            <a:ext cx="235975" cy="37644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Google Shape;89;p1">
            <a:extLst>
              <a:ext uri="{FF2B5EF4-FFF2-40B4-BE49-F238E27FC236}">
                <a16:creationId xmlns:a16="http://schemas.microsoft.com/office/drawing/2014/main" id="{B543ECBD-A64B-42D0-9E23-CF15C1CEE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9713" y="7519782"/>
            <a:ext cx="17774471" cy="830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8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Subsecretaría de Prevención de la Violencia y Discriminación</a:t>
            </a:r>
            <a:endParaRPr lang="es-MX" altLang="es-MX" sz="48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12" name="Google Shape;88;p1">
            <a:extLst>
              <a:ext uri="{FF2B5EF4-FFF2-40B4-BE49-F238E27FC236}">
                <a16:creationId xmlns:a16="http://schemas.microsoft.com/office/drawing/2014/main" id="{1ED8B118-83BA-419D-B454-354F4051B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9713" y="8754276"/>
            <a:ext cx="16452085" cy="1323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Reporte semanal de servicios brindados por la Dirección de Atención a  Mujeres Víctimas de  Violencia</a:t>
            </a:r>
            <a:endParaRPr lang="es-MX" altLang="es-MX" sz="36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13" name="Google Shape;90;p1">
            <a:extLst>
              <a:ext uri="{FF2B5EF4-FFF2-40B4-BE49-F238E27FC236}">
                <a16:creationId xmlns:a16="http://schemas.microsoft.com/office/drawing/2014/main" id="{D631413E-1AA9-4D8D-BA62-86AF6E2AF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6730" y="10481214"/>
            <a:ext cx="11668127" cy="707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Semana del  09 al 15 de enero  de 2023</a:t>
            </a:r>
            <a:endParaRPr lang="es-MX" altLang="es-MX" sz="40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0F749BB4-DB3D-4EFE-B21C-086BECE0A968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9F2BB31-3B79-421E-B6D8-1B53928405F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7722DA96-29FD-4873-86CB-F754C5996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545968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763</a:t>
            </a:r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910C9B19-66C9-4D54-96D2-91B3FA88C3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6860540"/>
              </p:ext>
            </p:extLst>
          </p:nvPr>
        </p:nvGraphicFramePr>
        <p:xfrm>
          <a:off x="2117558" y="3315723"/>
          <a:ext cx="20131460" cy="83308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8617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4C6A520-8862-475E-9494-7179A0FFD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889" y="3953422"/>
            <a:ext cx="9233076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psicológicas y jurídicas en Refugio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6E2BEAF-6E01-4A18-9BCD-4E6E55D6BB3D}"/>
              </a:ext>
            </a:extLst>
          </p:cNvPr>
          <p:cNvSpPr/>
          <p:nvPr/>
        </p:nvSpPr>
        <p:spPr>
          <a:xfrm>
            <a:off x="8053657" y="10484884"/>
            <a:ext cx="716554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4400" b="1" dirty="0">
                <a:solidFill>
                  <a:srgbClr val="595959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Ingresos al Refugio </a:t>
            </a:r>
          </a:p>
        </p:txBody>
      </p:sp>
      <p:pic>
        <p:nvPicPr>
          <p:cNvPr id="10" name="Gráfico 10" descr="Casa">
            <a:extLst>
              <a:ext uri="{FF2B5EF4-FFF2-40B4-BE49-F238E27FC236}">
                <a16:creationId xmlns:a16="http://schemas.microsoft.com/office/drawing/2014/main" id="{63F79A7A-5B30-4A2A-A9EC-3DA4E5951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742" y="9946204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áfico 14" descr="Carpeta abierta">
            <a:extLst>
              <a:ext uri="{FF2B5EF4-FFF2-40B4-BE49-F238E27FC236}">
                <a16:creationId xmlns:a16="http://schemas.microsoft.com/office/drawing/2014/main" id="{DB56F9AD-7A2B-41D9-95EC-8A8B621F6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742" y="3753297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6E21D8A6-5692-4F9F-B601-4F194F7C8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8942" y="6927273"/>
            <a:ext cx="9874971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Atención psicológica de primera vez y subsecuente a niñas, niños y adolescentes en Refugio </a:t>
            </a:r>
          </a:p>
        </p:txBody>
      </p:sp>
      <p:sp>
        <p:nvSpPr>
          <p:cNvPr id="16" name="Google Shape;102;p3">
            <a:extLst>
              <a:ext uri="{FF2B5EF4-FFF2-40B4-BE49-F238E27FC236}">
                <a16:creationId xmlns:a16="http://schemas.microsoft.com/office/drawing/2014/main" id="{2D0AD802-8E0A-4380-8338-E8BD39803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4048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7" name="Google Shape;111;p3">
            <a:extLst>
              <a:ext uri="{FF2B5EF4-FFF2-40B4-BE49-F238E27FC236}">
                <a16:creationId xmlns:a16="http://schemas.microsoft.com/office/drawing/2014/main" id="{FBA968F1-3623-48C0-8A88-8132EFE0F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4122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12</a:t>
            </a:r>
          </a:p>
        </p:txBody>
      </p:sp>
      <p:sp>
        <p:nvSpPr>
          <p:cNvPr id="18" name="Google Shape;102;p3">
            <a:extLst>
              <a:ext uri="{FF2B5EF4-FFF2-40B4-BE49-F238E27FC236}">
                <a16:creationId xmlns:a16="http://schemas.microsoft.com/office/drawing/2014/main" id="{13424BDC-906C-4470-8235-5ACC227E6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736124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" name="Google Shape;111;p3">
            <a:extLst>
              <a:ext uri="{FF2B5EF4-FFF2-40B4-BE49-F238E27FC236}">
                <a16:creationId xmlns:a16="http://schemas.microsoft.com/office/drawing/2014/main" id="{A7254445-8833-4991-984F-5F8A86157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743512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5</a:t>
            </a:r>
          </a:p>
        </p:txBody>
      </p:sp>
      <p:sp>
        <p:nvSpPr>
          <p:cNvPr id="20" name="Google Shape;102;p3">
            <a:extLst>
              <a:ext uri="{FF2B5EF4-FFF2-40B4-BE49-F238E27FC236}">
                <a16:creationId xmlns:a16="http://schemas.microsoft.com/office/drawing/2014/main" id="{EA822D46-F7C6-4C13-ADA9-5B3F3F764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102417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1" name="Google Shape;111;p3">
            <a:extLst>
              <a:ext uri="{FF2B5EF4-FFF2-40B4-BE49-F238E27FC236}">
                <a16:creationId xmlns:a16="http://schemas.microsoft.com/office/drawing/2014/main" id="{76832881-433B-46E4-B5C3-8A5108065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103156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22" name="Subtítulo 2">
            <a:extLst>
              <a:ext uri="{FF2B5EF4-FFF2-40B4-BE49-F238E27FC236}">
                <a16:creationId xmlns:a16="http://schemas.microsoft.com/office/drawing/2014/main" id="{9894FD7C-1944-46A5-B9F0-070DE06E9BC7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9AD9631F-A9E0-4896-96BF-B9EBB4C10E27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Google Shape;126;p3">
            <a:extLst>
              <a:ext uri="{FF2B5EF4-FFF2-40B4-BE49-F238E27FC236}">
                <a16:creationId xmlns:a16="http://schemas.microsoft.com/office/drawing/2014/main" id="{03494885-8723-4929-A982-0BF980089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695352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17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EB9F7D9-EF63-47C3-8007-87D023A47537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pic>
        <p:nvPicPr>
          <p:cNvPr id="25" name="Gráfico 60" descr="Grupo de mujeres">
            <a:extLst>
              <a:ext uri="{FF2B5EF4-FFF2-40B4-BE49-F238E27FC236}">
                <a16:creationId xmlns:a16="http://schemas.microsoft.com/office/drawing/2014/main" id="{B26C218D-C5BC-42F8-9AFF-311D31372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80" y="6770160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3165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E8ACC8DC-B196-4CB3-B88C-F0923D22ED24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2149353-ADC5-49BB-A9A8-D31D2C75A8DE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36003B96-B68D-41E2-9A5B-1AD3003FA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695352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17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DBE60E5-C6EF-479B-BE10-C2D37356DA8C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774074B8-2D0F-4A33-AFAA-0850AA9AB2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5352970"/>
              </p:ext>
            </p:extLst>
          </p:nvPr>
        </p:nvGraphicFramePr>
        <p:xfrm>
          <a:off x="2358189" y="2632630"/>
          <a:ext cx="19943727" cy="87251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09995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D5E734AD-1BE2-46E4-B52F-62FF994A7946}"/>
              </a:ext>
            </a:extLst>
          </p:cNvPr>
          <p:cNvSpPr txBox="1">
            <a:spLocks/>
          </p:cNvSpPr>
          <p:nvPr/>
        </p:nvSpPr>
        <p:spPr>
          <a:xfrm>
            <a:off x="5994300" y="614104"/>
            <a:ext cx="15913921" cy="186184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Total de servicios semanales a mujeres, niñas, niños y adolescentes por área de atención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327A309-B1DC-4E4A-B449-09B09BA698E0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715767BA-47AC-4EBA-B6F5-85BBE4A38C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4552909"/>
              </p:ext>
            </p:extLst>
          </p:nvPr>
        </p:nvGraphicFramePr>
        <p:xfrm>
          <a:off x="2021306" y="3416968"/>
          <a:ext cx="20227712" cy="78927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96569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6FEDBD9B-E6C0-4922-8AC9-36662B532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416530"/>
              </p:ext>
            </p:extLst>
          </p:nvPr>
        </p:nvGraphicFramePr>
        <p:xfrm>
          <a:off x="1828799" y="2937165"/>
          <a:ext cx="20420219" cy="8364249"/>
        </p:xfrm>
        <a:graphic>
          <a:graphicData uri="http://schemas.openxmlformats.org/drawingml/2006/table">
            <a:tbl>
              <a:tblPr/>
              <a:tblGrid>
                <a:gridCol w="2530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0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37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3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17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156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13259">
                  <a:extLst>
                    <a:ext uri="{9D8B030D-6E8A-4147-A177-3AD203B41FA5}">
                      <a16:colId xmlns:a16="http://schemas.microsoft.com/office/drawing/2014/main" val="1232985977"/>
                    </a:ext>
                  </a:extLst>
                </a:gridCol>
              </a:tblGrid>
              <a:tr h="1758547">
                <a:tc gridSpan="8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de atención*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Centro Integral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09 al 15 de enero de 2023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024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24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presenciales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a distancia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seguimiento psicológico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 Atenciones vía WhatsApp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 jurídicas subsecuentes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Acompañamientos jurídicos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Seguimientos de Trabajo Social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673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7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8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7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775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9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14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6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6775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4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7B4CFDFD-F000-4F73-8F72-2046BE4245C8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55BA6-AE94-4B4D-A256-691F375643DA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78FF3BE3-8170-4338-B781-3FCA3F97D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133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E7860F2-02D1-4721-AAD8-ACC4FACFB5C0}"/>
              </a:ext>
            </a:extLst>
          </p:cNvPr>
          <p:cNvSpPr txBox="1"/>
          <p:nvPr/>
        </p:nvSpPr>
        <p:spPr>
          <a:xfrm>
            <a:off x="1828800" y="12714557"/>
            <a:ext cx="20420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3024253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3 Tabla">
            <a:extLst>
              <a:ext uri="{FF2B5EF4-FFF2-40B4-BE49-F238E27FC236}">
                <a16:creationId xmlns:a16="http://schemas.microsoft.com/office/drawing/2014/main" id="{4E615054-A4A5-42D1-930B-482003491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526318"/>
              </p:ext>
            </p:extLst>
          </p:nvPr>
        </p:nvGraphicFramePr>
        <p:xfrm>
          <a:off x="4893942" y="2928962"/>
          <a:ext cx="14596116" cy="7858076"/>
        </p:xfrm>
        <a:graphic>
          <a:graphicData uri="http://schemas.openxmlformats.org/drawingml/2006/table">
            <a:tbl>
              <a:tblPr/>
              <a:tblGrid>
                <a:gridCol w="3927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1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55440">
                <a:tc gridSpan="3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de atención*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Centro de Empoderamiento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09 al 15 de enero de 2023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1627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primera vez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seguimiento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59F020FC-BDD3-4241-83BE-E373FFF87FA1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65C29F-9967-457B-8287-28E25ECE3D6F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26CE9A74-C867-40E6-A056-FBA7C3F88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39138" y="1545968"/>
            <a:ext cx="4823749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0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10CD1F1-F776-4046-AA40-594181F8CF40}"/>
              </a:ext>
            </a:extLst>
          </p:cNvPr>
          <p:cNvSpPr txBox="1"/>
          <p:nvPr/>
        </p:nvSpPr>
        <p:spPr>
          <a:xfrm>
            <a:off x="1828800" y="12714557"/>
            <a:ext cx="20420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3500505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CFD2FB7-7153-453A-A1BE-F7BEE0FCC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165299"/>
              </p:ext>
            </p:extLst>
          </p:nvPr>
        </p:nvGraphicFramePr>
        <p:xfrm>
          <a:off x="1617785" y="2879260"/>
          <a:ext cx="21148430" cy="10423968"/>
        </p:xfrm>
        <a:graphic>
          <a:graphicData uri="http://schemas.openxmlformats.org/drawingml/2006/table">
            <a:tbl>
              <a:tblPr/>
              <a:tblGrid>
                <a:gridCol w="2574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9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9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0069">
                  <a:extLst>
                    <a:ext uri="{9D8B030D-6E8A-4147-A177-3AD203B41FA5}">
                      <a16:colId xmlns:a16="http://schemas.microsoft.com/office/drawing/2014/main" val="1795928702"/>
                    </a:ext>
                  </a:extLst>
                </a:gridCol>
                <a:gridCol w="22900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059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745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74586">
                  <a:extLst>
                    <a:ext uri="{9D8B030D-6E8A-4147-A177-3AD203B41FA5}">
                      <a16:colId xmlns:a16="http://schemas.microsoft.com/office/drawing/2014/main" val="464133717"/>
                    </a:ext>
                  </a:extLst>
                </a:gridCol>
              </a:tblGrid>
              <a:tr h="1750780">
                <a:tc gridSpan="8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Resumen de servicios de atención*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Unidades</a:t>
                      </a: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 de Atención a Mujeres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09 al 15 de enero de 2023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6828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presenciales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a distancia (UAM)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Seguimientos de Trabajo Social (UAM)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seguimiento psicológico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 jurídicas subsecuentes 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Acompañamientos jurídicos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primera vez y subsecuentes a </a:t>
                      </a:r>
                      <a:r>
                        <a:rPr kumimoji="0" lang="es-MX" altLang="es-MX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NNyA</a:t>
                      </a: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409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223923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C4F9859C-E2BF-4B0D-936D-F8865A09B2DD}"/>
              </a:ext>
            </a:extLst>
          </p:cNvPr>
          <p:cNvSpPr txBox="1"/>
          <p:nvPr/>
        </p:nvSpPr>
        <p:spPr>
          <a:xfrm>
            <a:off x="1312985" y="12607696"/>
            <a:ext cx="20818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1D7EC80-C5AE-43F8-B798-A8ED4533F01B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ECC7AA3-11DF-47BE-AE1F-40B02252165A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B97C88F4-54D4-4BE7-9AEB-7D2CFFAFD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45354" y="1545968"/>
            <a:ext cx="4917533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0 </a:t>
            </a:r>
          </a:p>
        </p:txBody>
      </p:sp>
    </p:spTree>
    <p:extLst>
      <p:ext uri="{BB962C8B-B14F-4D97-AF65-F5344CB8AC3E}">
        <p14:creationId xmlns:p14="http://schemas.microsoft.com/office/powerpoint/2010/main" val="2481584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313C6551-F79E-4B43-AE97-50CA7DF3D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707675"/>
              </p:ext>
            </p:extLst>
          </p:nvPr>
        </p:nvGraphicFramePr>
        <p:xfrm>
          <a:off x="4305300" y="3260277"/>
          <a:ext cx="15773400" cy="7195446"/>
        </p:xfrm>
        <a:graphic>
          <a:graphicData uri="http://schemas.openxmlformats.org/drawingml/2006/table">
            <a:tbl>
              <a:tblPr/>
              <a:tblGrid>
                <a:gridCol w="3747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4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2000">
                <a:tc gridSpan="3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vía telefónica*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Línea de Emergencia </a:t>
                      </a:r>
                      <a:r>
                        <a:rPr kumimoji="0" lang="es-MX" altLang="es-MX" sz="3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Telmujer</a:t>
                      </a: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 09 al 15 de enero de 2023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4936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Incidentes de conocimiento</a:t>
                      </a:r>
                      <a:endParaRPr kumimoji="0" lang="es-MX" altLang="es-MX" sz="30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21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88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28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122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14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66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EF537F6F-E30A-4694-A537-C4110A5E6932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D663C2C-A3A8-4973-8099-AF3BF0C92657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E455B944-E52B-4B27-9D9A-AAFFBE185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50252" y="1545968"/>
            <a:ext cx="4645573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763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E1CD07A-3454-4BAD-AF8B-416573196851}"/>
              </a:ext>
            </a:extLst>
          </p:cNvPr>
          <p:cNvSpPr txBox="1"/>
          <p:nvPr/>
        </p:nvSpPr>
        <p:spPr>
          <a:xfrm>
            <a:off x="4000624" y="12394009"/>
            <a:ext cx="17250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Debido a que la línea de emergencia opera las 24 horas de los 365 días del año, las estadísticas se calculan tomando en cuenta 7 días de la semana.</a:t>
            </a:r>
          </a:p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Los promedios  se redondean a partir de la centésima 56 al entero superior y por debajo de esta, al entero inferior.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84034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D405D810-DE5D-4477-8BFA-71187D2AD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861416"/>
              </p:ext>
            </p:extLst>
          </p:nvPr>
        </p:nvGraphicFramePr>
        <p:xfrm>
          <a:off x="3705224" y="3174433"/>
          <a:ext cx="16973551" cy="8522492"/>
        </p:xfrm>
        <a:graphic>
          <a:graphicData uri="http://schemas.openxmlformats.org/drawingml/2006/table">
            <a:tbl>
              <a:tblPr/>
              <a:tblGrid>
                <a:gridCol w="3008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5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9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9856">
                  <a:extLst>
                    <a:ext uri="{9D8B030D-6E8A-4147-A177-3AD203B41FA5}">
                      <a16:colId xmlns:a16="http://schemas.microsoft.com/office/drawing/2014/main" val="733052490"/>
                    </a:ext>
                  </a:extLst>
                </a:gridCol>
              </a:tblGrid>
              <a:tr h="2195418">
                <a:tc gridSpan="4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atenciones e ingresos*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Refugio para mujeres, sus hijas e hijos</a:t>
                      </a:r>
                      <a:endParaRPr kumimoji="0" lang="es-ES" altLang="es-MX" sz="40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02 al 08 de enero de 2023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6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5805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6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psicológicas y jurídicas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Atención psicológica a niñas, niños y adolescentes en Refugio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Ingresos al Refugio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0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48A636D4-6A53-4583-B313-D15DAD522F6E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5F6281-EC92-4361-A4C5-DD01451D01B6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B9C0BC26-F946-4FEA-BA2A-458EE7B86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512470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17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493B0F2-E1A7-4A59-9D86-43ABAF6E73E3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3CA7ABB-3298-493E-862E-F6DEFEFF6A2C}"/>
              </a:ext>
            </a:extLst>
          </p:cNvPr>
          <p:cNvSpPr txBox="1"/>
          <p:nvPr/>
        </p:nvSpPr>
        <p:spPr>
          <a:xfrm>
            <a:off x="3705224" y="12591271"/>
            <a:ext cx="16973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1821717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/>
        </p:nvSpPr>
        <p:spPr>
          <a:xfrm>
            <a:off x="12825052" y="7704836"/>
            <a:ext cx="10070123" cy="4267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400" tIns="90200" rIns="180400" bIns="90200" anchor="t" anchorCtr="0">
            <a:noAutofit/>
          </a:bodyPr>
          <a:lstStyle/>
          <a:p>
            <a:pPr>
              <a:buClr>
                <a:srgbClr val="7F7F7F"/>
              </a:buClr>
              <a:buSzPts val="3200"/>
            </a:pPr>
            <a:r>
              <a:rPr lang="es-MX" sz="3200" dirty="0">
                <a:solidFill>
                  <a:srgbClr val="7F7F7F"/>
                </a:solidFill>
              </a:rPr>
              <a:t>Boulevard Atlixcáyotl 1101, Reserva Territorial Atlixcáyotl, colonia Concepción Las Lajas, (CIS) Edificio Ejecutivo 1er Piso. Puebla, Pue. C.P. 72890.</a:t>
            </a:r>
            <a:endParaRPr dirty="0"/>
          </a:p>
          <a:p>
            <a:pPr>
              <a:spcBef>
                <a:spcPts val="880"/>
              </a:spcBef>
              <a:buClr>
                <a:schemeClr val="dk1"/>
              </a:buClr>
              <a:buSzPts val="4400"/>
            </a:pPr>
            <a:endParaRPr sz="4400" dirty="0">
              <a:solidFill>
                <a:srgbClr val="7F7F7F"/>
              </a:solidFill>
            </a:endParaRPr>
          </a:p>
          <a:p>
            <a:pPr>
              <a:spcBef>
                <a:spcPts val="880"/>
              </a:spcBef>
              <a:buClr>
                <a:srgbClr val="7F7F7F"/>
              </a:buClr>
              <a:buSzPts val="4400"/>
            </a:pPr>
            <a:r>
              <a:rPr lang="es-MX" sz="4400" dirty="0">
                <a:solidFill>
                  <a:srgbClr val="7F7F7F"/>
                </a:solidFill>
              </a:rPr>
              <a:t>22 23 03 48 00 Ext. 3227 y 3228</a:t>
            </a:r>
            <a:endParaRPr dirty="0"/>
          </a:p>
          <a:p>
            <a:pPr>
              <a:spcBef>
                <a:spcPts val="880"/>
              </a:spcBef>
              <a:buClr>
                <a:srgbClr val="7F7F7F"/>
              </a:buClr>
              <a:buSzPts val="4400"/>
            </a:pPr>
            <a:r>
              <a:rPr lang="es-MX" sz="4400" b="1" dirty="0">
                <a:solidFill>
                  <a:srgbClr val="7F7F7F"/>
                </a:solidFill>
              </a:rPr>
              <a:t>sis.puebla.gob.mx</a:t>
            </a:r>
            <a:endParaRPr dirty="0"/>
          </a:p>
          <a:p>
            <a:pPr>
              <a:spcBef>
                <a:spcPts val="880"/>
              </a:spcBef>
              <a:buClr>
                <a:schemeClr val="dk1"/>
              </a:buClr>
              <a:buSzPts val="4400"/>
            </a:pPr>
            <a:endParaRPr sz="4400" b="1" dirty="0">
              <a:solidFill>
                <a:srgbClr val="7F7F7F"/>
              </a:solidFill>
            </a:endParaRPr>
          </a:p>
          <a:p>
            <a:pPr>
              <a:spcBef>
                <a:spcPts val="640"/>
              </a:spcBef>
              <a:buClr>
                <a:srgbClr val="7F7F7F"/>
              </a:buClr>
              <a:buSzPts val="3200"/>
            </a:pPr>
            <a:r>
              <a:rPr lang="es-MX" sz="3200" b="1" dirty="0">
                <a:solidFill>
                  <a:srgbClr val="7F7F7F"/>
                </a:solidFill>
              </a:rPr>
              <a:t>@IgualdadGobPue</a:t>
            </a:r>
            <a:endParaRPr dirty="0"/>
          </a:p>
        </p:txBody>
      </p:sp>
      <p:pic>
        <p:nvPicPr>
          <p:cNvPr id="109" name="Google Shape;109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88148" y="4271507"/>
            <a:ext cx="8019339" cy="1615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009125" y="4271511"/>
            <a:ext cx="6658809" cy="1462956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2">
            <a:extLst>
              <a:ext uri="{FF2B5EF4-FFF2-40B4-BE49-F238E27FC236}">
                <a16:creationId xmlns:a16="http://schemas.microsoft.com/office/drawing/2014/main" id="{3328622D-CA20-4C3D-AE40-F199EF0883FC}"/>
              </a:ext>
            </a:extLst>
          </p:cNvPr>
          <p:cNvSpPr txBox="1">
            <a:spLocks/>
          </p:cNvSpPr>
          <p:nvPr/>
        </p:nvSpPr>
        <p:spPr>
          <a:xfrm>
            <a:off x="12694528" y="1223111"/>
            <a:ext cx="8736722" cy="115268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rgbClr val="5B4F63"/>
              </a:buClr>
              <a:buSzPts val="6600"/>
              <a:buNone/>
            </a:pPr>
            <a:r>
              <a:rPr lang="es-MX" sz="6600" b="1" dirty="0">
                <a:solidFill>
                  <a:srgbClr val="5B4F63"/>
                </a:solidFill>
                <a:latin typeface="Adelle Sans" panose="02000503000000020004" pitchFamily="50" charset="0"/>
              </a:rPr>
              <a:t>Notas metodológicas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7B6012C-7081-48CF-B915-727DD0A26084}"/>
              </a:ext>
            </a:extLst>
          </p:cNvPr>
          <p:cNvSpPr/>
          <p:nvPr/>
        </p:nvSpPr>
        <p:spPr>
          <a:xfrm>
            <a:off x="21927778" y="868530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20FE7C46-96A4-4E37-B1B3-5085780CCA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88124" y="2730373"/>
            <a:ext cx="21257602" cy="7324005"/>
          </a:xfrm>
        </p:spPr>
        <p:txBody>
          <a:bodyPr>
            <a:normAutofit lnSpcReduction="10000"/>
          </a:bodyPr>
          <a:lstStyle/>
          <a:p>
            <a:pPr marL="342882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Periodo reportado: 09 al 15 de enero de 2023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</a:t>
            </a:r>
            <a:endParaRPr lang="es-ES" altLang="es-MX" sz="5400" dirty="0">
              <a:latin typeface="Adelle Sans Light" panose="02000503000000020004" pitchFamily="50" charset="0"/>
            </a:endParaRPr>
          </a:p>
          <a:p>
            <a:pPr marL="342882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913 servicios de atención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2</a:t>
            </a: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 brindados, conformados por: 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133 atenciones en el Centro Integral de Mujeres en Situación de Violencia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0 atenciones en Centro de Empoderamiento Infantil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0 atenciones en las Unidades de Atención a Mujeres (</a:t>
            </a:r>
            <a:r>
              <a:rPr lang="es-ES" altLang="es-MX" sz="4000" dirty="0" err="1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UAMs</a:t>
            </a: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)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3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763 servicios a través de la línea telefónica Telmujer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4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 </a:t>
            </a: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</a:rPr>
              <a:t>(asesorías e incidentes de conocimiento)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</a:rPr>
              <a:t>17 atenciones psicológicas y jurídicas a mujeres, niñas, niños y adolescentes en el Refugio para Mujeres, sus Hijas e Hijos en Situación de Violencia Extrema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endParaRPr lang="es-ES" altLang="es-MX" sz="4400" dirty="0">
              <a:solidFill>
                <a:srgbClr val="7F7F7F"/>
              </a:solidFill>
              <a:latin typeface="Adelle Sans Light" panose="02000503000000020004" pitchFamily="50" charset="0"/>
              <a:sym typeface="Arial" panose="020B0604020202020204" pitchFamily="34" charset="0"/>
            </a:endParaRPr>
          </a:p>
          <a:p>
            <a:pPr marL="342882" algn="just">
              <a:spcBef>
                <a:spcPct val="0"/>
              </a:spcBef>
              <a:buClr>
                <a:srgbClr val="7F7F7F"/>
              </a:buClr>
              <a:buNone/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Durante este periodo y derivado de las atenciones brindadas, hubo 0 ingresos al Refugio de la Secretaría de Igualdad Sustantiva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5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 </a:t>
            </a:r>
            <a:endParaRPr lang="es-ES" altLang="es-MX" sz="9600" dirty="0">
              <a:latin typeface="Adelle Sans Light" panose="02000503000000020004" pitchFamily="50" charset="0"/>
            </a:endParaRPr>
          </a:p>
        </p:txBody>
      </p:sp>
      <p:sp>
        <p:nvSpPr>
          <p:cNvPr id="10" name="Google Shape;97;p2">
            <a:extLst>
              <a:ext uri="{FF2B5EF4-FFF2-40B4-BE49-F238E27FC236}">
                <a16:creationId xmlns:a16="http://schemas.microsoft.com/office/drawing/2014/main" id="{63473B33-A3FB-40BF-A81F-AD3996375A59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879566" y="10662749"/>
            <a:ext cx="21066160" cy="2506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1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Reporte elaborado semanalmente los días lunes con corte de información al domingo anterior.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2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Las atenciones en el Centro Integral, Centro de Empoderamiento y Refugio usualmente se brindan de lunes a viernes en horario de 9 a 18 horas. </a:t>
            </a:r>
            <a:r>
              <a:rPr lang="es-ES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E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n algunos casos también se proporcionan los días sábados y domingos.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3 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Las Unidades de Atención a Mujeres se ubican en los municipios de Amozoc, Atlixco, Cuautlancingo, Cuetzalan del Progreso, Huauchinango, Zacatlán y </a:t>
            </a:r>
            <a:r>
              <a:rPr lang="es-MX" altLang="es-MX" sz="2200" dirty="0" err="1">
                <a:solidFill>
                  <a:srgbClr val="898989"/>
                </a:solidFill>
                <a:latin typeface="Adelle Sans Light" panose="02000503000000020004" pitchFamily="50" charset="0"/>
              </a:rPr>
              <a:t>Zoquitlán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y se encuentran en funciones desde el 1 de marzo de 2022.</a:t>
            </a:r>
            <a:endParaRPr lang="es-MX" altLang="es-MX" sz="2200" baseline="30000" dirty="0">
              <a:solidFill>
                <a:srgbClr val="898989"/>
              </a:solidFill>
              <a:latin typeface="Adelle Sans Light" panose="02000503000000020004" pitchFamily="50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4 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La línea de emergencia opera las 24 horas del día, los 365 días del año.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5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A través de la Intervención de Dupla Especializada, se evalúa el nivel de riesgo en el cual se encuentran las usuarias, aunado a la aplicación de la MINI Entrevista Neuropsiquiátrica Internacional y la inexistencia de redes de apoyo, es como se determina si es necesario el ingreso al Refugio.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2">
            <a:extLst>
              <a:ext uri="{FF2B5EF4-FFF2-40B4-BE49-F238E27FC236}">
                <a16:creationId xmlns:a16="http://schemas.microsoft.com/office/drawing/2014/main" id="{10486AD0-8A50-4E24-B156-7709B4B96E9C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85DE563-463F-48EE-AB59-4CC6A6590695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383DF14E-CE46-4845-A2A2-311D1ABEC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133</a:t>
            </a: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15527920-C952-4075-BF1E-0702B040D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8126" y="3476699"/>
            <a:ext cx="5008055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presenciales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CuadroTexto 6">
            <a:extLst>
              <a:ext uri="{FF2B5EF4-FFF2-40B4-BE49-F238E27FC236}">
                <a16:creationId xmlns:a16="http://schemas.microsoft.com/office/drawing/2014/main" id="{F913E16B-E452-4116-999B-0894047AD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70553" y="3482819"/>
            <a:ext cx="4719383" cy="110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a distancia</a:t>
            </a:r>
          </a:p>
        </p:txBody>
      </p:sp>
      <p:sp>
        <p:nvSpPr>
          <p:cNvPr id="20" name="CuadroTexto 7">
            <a:extLst>
              <a:ext uri="{FF2B5EF4-FFF2-40B4-BE49-F238E27FC236}">
                <a16:creationId xmlns:a16="http://schemas.microsoft.com/office/drawing/2014/main" id="{4D531491-4014-4E84-BE00-C23257B9A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1685" y="6511327"/>
            <a:ext cx="713884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seguimiento psicológico</a:t>
            </a:r>
          </a:p>
        </p:txBody>
      </p:sp>
      <p:sp>
        <p:nvSpPr>
          <p:cNvPr id="21" name="CuadroTexto 10">
            <a:extLst>
              <a:ext uri="{FF2B5EF4-FFF2-40B4-BE49-F238E27FC236}">
                <a16:creationId xmlns:a16="http://schemas.microsoft.com/office/drawing/2014/main" id="{3294AD37-84E7-42BC-94D4-614901302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22726" y="6270020"/>
            <a:ext cx="5415037" cy="963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vía  WhatsApp </a:t>
            </a:r>
          </a:p>
        </p:txBody>
      </p:sp>
      <p:sp>
        <p:nvSpPr>
          <p:cNvPr id="22" name="CuadroTexto 11">
            <a:extLst>
              <a:ext uri="{FF2B5EF4-FFF2-40B4-BE49-F238E27FC236}">
                <a16:creationId xmlns:a16="http://schemas.microsoft.com/office/drawing/2014/main" id="{2E5218C5-87E5-4D3E-8F78-93FBA8669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6364" y="9258366"/>
            <a:ext cx="5529489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>
                <a:srgbClr val="595959"/>
              </a:buClr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jurídicas subsecuentes </a:t>
            </a:r>
          </a:p>
        </p:txBody>
      </p:sp>
      <p:sp>
        <p:nvSpPr>
          <p:cNvPr id="23" name="CuadroTexto 12">
            <a:extLst>
              <a:ext uri="{FF2B5EF4-FFF2-40B4-BE49-F238E27FC236}">
                <a16:creationId xmlns:a16="http://schemas.microsoft.com/office/drawing/2014/main" id="{C401B907-AE59-4B35-A318-8B20D3A77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4827" y="9329612"/>
            <a:ext cx="5910835" cy="58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Acompañamientos jurídicos</a:t>
            </a:r>
          </a:p>
        </p:txBody>
      </p:sp>
      <p:sp>
        <p:nvSpPr>
          <p:cNvPr id="24" name="Google Shape;102;p3">
            <a:extLst>
              <a:ext uri="{FF2B5EF4-FFF2-40B4-BE49-F238E27FC236}">
                <a16:creationId xmlns:a16="http://schemas.microsoft.com/office/drawing/2014/main" id="{A8600A12-EF10-4602-8BC7-DD2C04B3D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34095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5" name="Google Shape;111;p3">
            <a:extLst>
              <a:ext uri="{FF2B5EF4-FFF2-40B4-BE49-F238E27FC236}">
                <a16:creationId xmlns:a16="http://schemas.microsoft.com/office/drawing/2014/main" id="{BABC1416-5D89-471E-85AF-D89ABACAC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3483427"/>
            <a:ext cx="1869639" cy="2123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10		</a:t>
            </a:r>
          </a:p>
        </p:txBody>
      </p:sp>
      <p:pic>
        <p:nvPicPr>
          <p:cNvPr id="36" name="Google Shape;114;p3" descr="Dos mujeres">
            <a:extLst>
              <a:ext uri="{FF2B5EF4-FFF2-40B4-BE49-F238E27FC236}">
                <a16:creationId xmlns:a16="http://schemas.microsoft.com/office/drawing/2014/main" id="{29D1708F-3941-4DBB-9A05-245733CB409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7A649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023" y="3114283"/>
            <a:ext cx="1843097" cy="18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Google Shape;112;p3" descr="Chat">
            <a:extLst>
              <a:ext uri="{FF2B5EF4-FFF2-40B4-BE49-F238E27FC236}">
                <a16:creationId xmlns:a16="http://schemas.microsoft.com/office/drawing/2014/main" id="{E8B3E365-C2B5-45E9-8E73-AE4363C5022D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9187A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7572" y="5565530"/>
            <a:ext cx="2369101" cy="237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áfico 50" descr="Teléfono en altavoz">
            <a:extLst>
              <a:ext uri="{FF2B5EF4-FFF2-40B4-BE49-F238E27FC236}">
                <a16:creationId xmlns:a16="http://schemas.microsoft.com/office/drawing/2014/main" id="{93BC012A-E694-4CA7-9613-4DD9992EE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9A8DA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1069" y="3114004"/>
            <a:ext cx="216210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áfico 52" descr="Balanza de la justicia">
            <a:extLst>
              <a:ext uri="{FF2B5EF4-FFF2-40B4-BE49-F238E27FC236}">
                <a16:creationId xmlns:a16="http://schemas.microsoft.com/office/drawing/2014/main" id="{0563F658-F5DE-4BB6-8DE3-014135CB6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250" y="8613376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áfico 1024" descr="Martillo de juez">
            <a:extLst>
              <a:ext uri="{FF2B5EF4-FFF2-40B4-BE49-F238E27FC236}">
                <a16:creationId xmlns:a16="http://schemas.microsoft.com/office/drawing/2014/main" id="{4EE7CDEA-9683-4576-810D-E111C9A31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rgbClr val="B2A6C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2801" y="8613376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6" descr="Consejería psicología psicólogo ordenador iconos símbolo, cx letra,  diverso, texto, psicología png | Klipartz">
            <a:extLst>
              <a:ext uri="{FF2B5EF4-FFF2-40B4-BE49-F238E27FC236}">
                <a16:creationId xmlns:a16="http://schemas.microsoft.com/office/drawing/2014/main" id="{A6C91F4D-C3DE-4135-B817-F28992629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3457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853257" y="5953738"/>
            <a:ext cx="2774629" cy="1596191"/>
          </a:xfrm>
          <a:prstGeom prst="rect">
            <a:avLst/>
          </a:prstGeom>
        </p:spPr>
      </p:pic>
      <p:sp>
        <p:nvSpPr>
          <p:cNvPr id="42" name="Google Shape;102;p3">
            <a:extLst>
              <a:ext uri="{FF2B5EF4-FFF2-40B4-BE49-F238E27FC236}">
                <a16:creationId xmlns:a16="http://schemas.microsoft.com/office/drawing/2014/main" id="{B13DD87C-D620-4024-9124-22E52C169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34095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3" name="Google Shape;111;p3">
            <a:extLst>
              <a:ext uri="{FF2B5EF4-FFF2-40B4-BE49-F238E27FC236}">
                <a16:creationId xmlns:a16="http://schemas.microsoft.com/office/drawing/2014/main" id="{24EFBDE7-4771-468D-BFB4-F810AE153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34834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44" name="Google Shape;102;p3">
            <a:extLst>
              <a:ext uri="{FF2B5EF4-FFF2-40B4-BE49-F238E27FC236}">
                <a16:creationId xmlns:a16="http://schemas.microsoft.com/office/drawing/2014/main" id="{86790382-8402-4AD9-B21E-4295434F8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612397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5" name="Google Shape;111;p3">
            <a:extLst>
              <a:ext uri="{FF2B5EF4-FFF2-40B4-BE49-F238E27FC236}">
                <a16:creationId xmlns:a16="http://schemas.microsoft.com/office/drawing/2014/main" id="{3030A0A8-280A-4205-8CC1-A7723C827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619785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36</a:t>
            </a:r>
          </a:p>
        </p:txBody>
      </p:sp>
      <p:sp>
        <p:nvSpPr>
          <p:cNvPr id="46" name="CuadroTexto 7">
            <a:extLst>
              <a:ext uri="{FF2B5EF4-FFF2-40B4-BE49-F238E27FC236}">
                <a16:creationId xmlns:a16="http://schemas.microsoft.com/office/drawing/2014/main" id="{C795A911-747D-48A7-A620-227D44AF2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8497" y="11496784"/>
            <a:ext cx="5927592" cy="129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Seguimientos de Trabajo Social </a:t>
            </a:r>
          </a:p>
        </p:txBody>
      </p:sp>
      <p:sp>
        <p:nvSpPr>
          <p:cNvPr id="47" name="Google Shape;102;p3">
            <a:extLst>
              <a:ext uri="{FF2B5EF4-FFF2-40B4-BE49-F238E27FC236}">
                <a16:creationId xmlns:a16="http://schemas.microsoft.com/office/drawing/2014/main" id="{35E375FD-00F3-4092-B594-3F1082088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612397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8" name="Google Shape;111;p3">
            <a:extLst>
              <a:ext uri="{FF2B5EF4-FFF2-40B4-BE49-F238E27FC236}">
                <a16:creationId xmlns:a16="http://schemas.microsoft.com/office/drawing/2014/main" id="{78E39A47-0B29-4961-9D89-575CBD501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619785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41</a:t>
            </a:r>
          </a:p>
        </p:txBody>
      </p:sp>
      <p:sp>
        <p:nvSpPr>
          <p:cNvPr id="49" name="Google Shape;102;p3">
            <a:extLst>
              <a:ext uri="{FF2B5EF4-FFF2-40B4-BE49-F238E27FC236}">
                <a16:creationId xmlns:a16="http://schemas.microsoft.com/office/drawing/2014/main" id="{1D7EFF92-2E7F-403B-A81E-A57C052F5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8994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" name="Google Shape;111;p3">
            <a:extLst>
              <a:ext uri="{FF2B5EF4-FFF2-40B4-BE49-F238E27FC236}">
                <a16:creationId xmlns:a16="http://schemas.microsoft.com/office/drawing/2014/main" id="{5302817D-D186-48C9-BB9C-E127F5B70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9068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13	</a:t>
            </a:r>
          </a:p>
        </p:txBody>
      </p:sp>
      <p:sp>
        <p:nvSpPr>
          <p:cNvPr id="51" name="Google Shape;102;p3">
            <a:extLst>
              <a:ext uri="{FF2B5EF4-FFF2-40B4-BE49-F238E27FC236}">
                <a16:creationId xmlns:a16="http://schemas.microsoft.com/office/drawing/2014/main" id="{3883792B-CF24-4976-BC4B-32B59EB57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8994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" name="Google Shape;111;p3">
            <a:extLst>
              <a:ext uri="{FF2B5EF4-FFF2-40B4-BE49-F238E27FC236}">
                <a16:creationId xmlns:a16="http://schemas.microsoft.com/office/drawing/2014/main" id="{7BA20C7E-B246-4F59-B6D2-9631CC1BE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9068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53" name="Google Shape;102;p3">
            <a:extLst>
              <a:ext uri="{FF2B5EF4-FFF2-40B4-BE49-F238E27FC236}">
                <a16:creationId xmlns:a16="http://schemas.microsoft.com/office/drawing/2014/main" id="{9DCAB3D4-D34C-4BCF-B6C5-F5FF14421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6319" y="1149678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8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4" name="Google Shape;111;p3">
            <a:extLst>
              <a:ext uri="{FF2B5EF4-FFF2-40B4-BE49-F238E27FC236}">
                <a16:creationId xmlns:a16="http://schemas.microsoft.com/office/drawing/2014/main" id="{34059DA6-D5D5-48FE-84CE-00999C543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36673" y="1158823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33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6F62C16-B033-4141-A7DF-CC7E152AC27E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75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6706272" y="10993908"/>
            <a:ext cx="1742225" cy="198661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2122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AEFB5B6D-FB60-4CE8-8A96-AC7880B76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54832" y="1568187"/>
            <a:ext cx="4853389" cy="595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133</a:t>
            </a:r>
          </a:p>
        </p:txBody>
      </p:sp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1817CB28-D45E-4B75-8792-36384775D4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0972813"/>
              </p:ext>
            </p:extLst>
          </p:nvPr>
        </p:nvGraphicFramePr>
        <p:xfrm>
          <a:off x="2358188" y="3080084"/>
          <a:ext cx="19890829" cy="8710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09905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áfico 56" descr="Centro educativo">
            <a:extLst>
              <a:ext uri="{FF2B5EF4-FFF2-40B4-BE49-F238E27FC236}">
                <a16:creationId xmlns:a16="http://schemas.microsoft.com/office/drawing/2014/main" id="{5C98873D-1D92-482F-A4A1-4DB079E43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514" y="4006743"/>
            <a:ext cx="184408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áfico 60" descr="Grupo de mujeres">
            <a:extLst>
              <a:ext uri="{FF2B5EF4-FFF2-40B4-BE49-F238E27FC236}">
                <a16:creationId xmlns:a16="http://schemas.microsoft.com/office/drawing/2014/main" id="{B9F10DBF-B6B5-47B5-B2E9-F8983FD50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157" y="8566510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Google Shape;103;p3">
            <a:extLst>
              <a:ext uri="{FF2B5EF4-FFF2-40B4-BE49-F238E27FC236}">
                <a16:creationId xmlns:a16="http://schemas.microsoft.com/office/drawing/2014/main" id="{D63E34B7-1891-41A4-B0F9-3FE257BE1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1469" y="4302287"/>
            <a:ext cx="79359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primera vez en Centro de Empoderamiento</a:t>
            </a:r>
            <a:endParaRPr lang="es-MX" altLang="es-MX" sz="44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E53E4A35-C751-4C3A-A3AE-4F902E891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1907" y="8862054"/>
            <a:ext cx="8915037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seguimiento en Centro de Empoderamiento 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1F2550D4-FD6E-446F-A0FD-E82E29911861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C17A2E9-7D17-4C6D-9D6B-E7710E68BE84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Google Shape;126;p3">
            <a:extLst>
              <a:ext uri="{FF2B5EF4-FFF2-40B4-BE49-F238E27FC236}">
                <a16:creationId xmlns:a16="http://schemas.microsoft.com/office/drawing/2014/main" id="{ED69E309-061A-4186-908D-4A6549BEC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45891" y="1545968"/>
            <a:ext cx="4616996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0</a:t>
            </a:r>
          </a:p>
        </p:txBody>
      </p:sp>
      <p:sp>
        <p:nvSpPr>
          <p:cNvPr id="17" name="Google Shape;102;p3">
            <a:extLst>
              <a:ext uri="{FF2B5EF4-FFF2-40B4-BE49-F238E27FC236}">
                <a16:creationId xmlns:a16="http://schemas.microsoft.com/office/drawing/2014/main" id="{532A5ED2-EC0A-4C51-988F-8354CAD9D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8410" y="430228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8" name="Google Shape;111;p3">
            <a:extLst>
              <a:ext uri="{FF2B5EF4-FFF2-40B4-BE49-F238E27FC236}">
                <a16:creationId xmlns:a16="http://schemas.microsoft.com/office/drawing/2014/main" id="{8A44915A-DB0F-4DE4-AD83-656F6D033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1151" y="437616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19" name="Google Shape;102;p3">
            <a:extLst>
              <a:ext uri="{FF2B5EF4-FFF2-40B4-BE49-F238E27FC236}">
                <a16:creationId xmlns:a16="http://schemas.microsoft.com/office/drawing/2014/main" id="{C1F43FD9-4CE2-4AB9-98EC-16B3405F8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8410" y="8862053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0" name="Google Shape;111;p3">
            <a:extLst>
              <a:ext uri="{FF2B5EF4-FFF2-40B4-BE49-F238E27FC236}">
                <a16:creationId xmlns:a16="http://schemas.microsoft.com/office/drawing/2014/main" id="{2FE29283-3DD3-4662-962D-D531918C9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1151" y="8935933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755884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EF92DC81-782D-4B03-9420-7BA7D1884C1B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8CBD761-AA6D-42C4-BA88-44E4E41957AB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0BA03DE1-30A9-4748-9EB3-E013FBB11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45891" y="1545968"/>
            <a:ext cx="4616996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0</a:t>
            </a:r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33C47149-3603-402B-B3B7-038012E1B3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3849211"/>
              </p:ext>
            </p:extLst>
          </p:nvPr>
        </p:nvGraphicFramePr>
        <p:xfrm>
          <a:off x="2310062" y="3315723"/>
          <a:ext cx="19938955" cy="83308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95904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2">
            <a:extLst>
              <a:ext uri="{FF2B5EF4-FFF2-40B4-BE49-F238E27FC236}">
                <a16:creationId xmlns:a16="http://schemas.microsoft.com/office/drawing/2014/main" id="{10486AD0-8A50-4E24-B156-7709B4B96E9C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85DE563-463F-48EE-AB59-4CC6A6590695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383DF14E-CE46-4845-A2A2-311D1ABEC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0</a:t>
            </a: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15527920-C952-4075-BF1E-0702B040D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7081" y="3209523"/>
            <a:ext cx="5008055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presenciales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CuadroTexto 6">
            <a:extLst>
              <a:ext uri="{FF2B5EF4-FFF2-40B4-BE49-F238E27FC236}">
                <a16:creationId xmlns:a16="http://schemas.microsoft.com/office/drawing/2014/main" id="{F913E16B-E452-4116-999B-0894047AD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43473" y="3282794"/>
            <a:ext cx="4719383" cy="110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a distancia</a:t>
            </a:r>
          </a:p>
        </p:txBody>
      </p:sp>
      <p:sp>
        <p:nvSpPr>
          <p:cNvPr id="22" name="CuadroTexto 11">
            <a:extLst>
              <a:ext uri="{FF2B5EF4-FFF2-40B4-BE49-F238E27FC236}">
                <a16:creationId xmlns:a16="http://schemas.microsoft.com/office/drawing/2014/main" id="{2E5218C5-87E5-4D3E-8F78-93FBA8669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6364" y="8886891"/>
            <a:ext cx="5529489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>
                <a:srgbClr val="595959"/>
              </a:buClr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jurídicas subsecuentes </a:t>
            </a:r>
          </a:p>
        </p:txBody>
      </p:sp>
      <p:sp>
        <p:nvSpPr>
          <p:cNvPr id="23" name="CuadroTexto 12">
            <a:extLst>
              <a:ext uri="{FF2B5EF4-FFF2-40B4-BE49-F238E27FC236}">
                <a16:creationId xmlns:a16="http://schemas.microsoft.com/office/drawing/2014/main" id="{C401B907-AE59-4B35-A318-8B20D3A77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47747" y="8958137"/>
            <a:ext cx="5910835" cy="58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Acompañamientos jurídicos</a:t>
            </a:r>
          </a:p>
        </p:txBody>
      </p:sp>
      <p:sp>
        <p:nvSpPr>
          <p:cNvPr id="24" name="Google Shape;102;p3">
            <a:extLst>
              <a:ext uri="{FF2B5EF4-FFF2-40B4-BE49-F238E27FC236}">
                <a16:creationId xmlns:a16="http://schemas.microsoft.com/office/drawing/2014/main" id="{A8600A12-EF10-4602-8BC7-DD2C04B3D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3209522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5" name="Google Shape;111;p3">
            <a:extLst>
              <a:ext uri="{FF2B5EF4-FFF2-40B4-BE49-F238E27FC236}">
                <a16:creationId xmlns:a16="http://schemas.microsoft.com/office/drawing/2014/main" id="{BABC1416-5D89-471E-85AF-D89ABACAC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5044" y="3283402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pic>
        <p:nvPicPr>
          <p:cNvPr id="36" name="Google Shape;114;p3" descr="Dos mujeres">
            <a:extLst>
              <a:ext uri="{FF2B5EF4-FFF2-40B4-BE49-F238E27FC236}">
                <a16:creationId xmlns:a16="http://schemas.microsoft.com/office/drawing/2014/main" id="{29D1708F-3941-4DBB-9A05-245733CB409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7A649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582" y="2914258"/>
            <a:ext cx="1843097" cy="18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áfico 50" descr="Teléfono en altavoz">
            <a:extLst>
              <a:ext uri="{FF2B5EF4-FFF2-40B4-BE49-F238E27FC236}">
                <a16:creationId xmlns:a16="http://schemas.microsoft.com/office/drawing/2014/main" id="{93BC012A-E694-4CA7-9613-4DD9992EE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9A8DA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1574" y="2913979"/>
            <a:ext cx="216210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áfico 52" descr="Balanza de la justicia">
            <a:extLst>
              <a:ext uri="{FF2B5EF4-FFF2-40B4-BE49-F238E27FC236}">
                <a16:creationId xmlns:a16="http://schemas.microsoft.com/office/drawing/2014/main" id="{0563F658-F5DE-4BB6-8DE3-014135CB6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809" y="8241901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áfico 1024" descr="Martillo de juez">
            <a:extLst>
              <a:ext uri="{FF2B5EF4-FFF2-40B4-BE49-F238E27FC236}">
                <a16:creationId xmlns:a16="http://schemas.microsoft.com/office/drawing/2014/main" id="{4EE7CDEA-9683-4576-810D-E111C9A31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B2A6C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3306" y="8241901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Google Shape;102;p3">
            <a:extLst>
              <a:ext uri="{FF2B5EF4-FFF2-40B4-BE49-F238E27FC236}">
                <a16:creationId xmlns:a16="http://schemas.microsoft.com/office/drawing/2014/main" id="{B13DD87C-D620-4024-9124-22E52C169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3209522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3" name="Google Shape;111;p3">
            <a:extLst>
              <a:ext uri="{FF2B5EF4-FFF2-40B4-BE49-F238E27FC236}">
                <a16:creationId xmlns:a16="http://schemas.microsoft.com/office/drawing/2014/main" id="{24EFBDE7-4771-468D-BFB4-F810AE153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3283402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44" name="Google Shape;102;p3">
            <a:extLst>
              <a:ext uri="{FF2B5EF4-FFF2-40B4-BE49-F238E27FC236}">
                <a16:creationId xmlns:a16="http://schemas.microsoft.com/office/drawing/2014/main" id="{86790382-8402-4AD9-B21E-4295434F8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579077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7" name="Google Shape;102;p3">
            <a:extLst>
              <a:ext uri="{FF2B5EF4-FFF2-40B4-BE49-F238E27FC236}">
                <a16:creationId xmlns:a16="http://schemas.microsoft.com/office/drawing/2014/main" id="{35E375FD-00F3-4092-B594-3F1082088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579077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9" name="Google Shape;102;p3">
            <a:extLst>
              <a:ext uri="{FF2B5EF4-FFF2-40B4-BE49-F238E27FC236}">
                <a16:creationId xmlns:a16="http://schemas.microsoft.com/office/drawing/2014/main" id="{1D7EFF92-2E7F-403B-A81E-A57C052F5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862336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" name="Google Shape;111;p3">
            <a:extLst>
              <a:ext uri="{FF2B5EF4-FFF2-40B4-BE49-F238E27FC236}">
                <a16:creationId xmlns:a16="http://schemas.microsoft.com/office/drawing/2014/main" id="{5302817D-D186-48C9-BB9C-E127F5B70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86972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51" name="Google Shape;102;p3">
            <a:extLst>
              <a:ext uri="{FF2B5EF4-FFF2-40B4-BE49-F238E27FC236}">
                <a16:creationId xmlns:a16="http://schemas.microsoft.com/office/drawing/2014/main" id="{3883792B-CF24-4976-BC4B-32B59EB57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862336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" name="Google Shape;111;p3">
            <a:extLst>
              <a:ext uri="{FF2B5EF4-FFF2-40B4-BE49-F238E27FC236}">
                <a16:creationId xmlns:a16="http://schemas.microsoft.com/office/drawing/2014/main" id="{7BA20C7E-B246-4F59-B6D2-9631CC1BE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86972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53" name="Google Shape;102;p3">
            <a:extLst>
              <a:ext uri="{FF2B5EF4-FFF2-40B4-BE49-F238E27FC236}">
                <a16:creationId xmlns:a16="http://schemas.microsoft.com/office/drawing/2014/main" id="{9DCAB3D4-D34C-4BCF-B6C5-F5FF14421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8044" y="1133156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8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3" name="CuadroTexto 7">
            <a:extLst>
              <a:ext uri="{FF2B5EF4-FFF2-40B4-BE49-F238E27FC236}">
                <a16:creationId xmlns:a16="http://schemas.microsoft.com/office/drawing/2014/main" id="{434E6D0C-8CBE-42E2-BDF3-0A8B2D10A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33741" y="6178125"/>
            <a:ext cx="713884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seguimiento psicológico</a:t>
            </a:r>
          </a:p>
        </p:txBody>
      </p:sp>
      <p:pic>
        <p:nvPicPr>
          <p:cNvPr id="34" name="Picture 6" descr="Consejería psicología psicólogo ordenador iconos símbolo, cx letra,  diverso, texto, psicología png | Klipartz">
            <a:extLst>
              <a:ext uri="{FF2B5EF4-FFF2-40B4-BE49-F238E27FC236}">
                <a16:creationId xmlns:a16="http://schemas.microsoft.com/office/drawing/2014/main" id="{228CD163-1D46-43E9-A955-D44D3A15C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3457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2635313" y="5620536"/>
            <a:ext cx="2774629" cy="1596191"/>
          </a:xfrm>
          <a:prstGeom prst="rect">
            <a:avLst/>
          </a:prstGeom>
        </p:spPr>
      </p:pic>
      <p:sp>
        <p:nvSpPr>
          <p:cNvPr id="35" name="Google Shape;111;p3">
            <a:extLst>
              <a:ext uri="{FF2B5EF4-FFF2-40B4-BE49-F238E27FC236}">
                <a16:creationId xmlns:a16="http://schemas.microsoft.com/office/drawing/2014/main" id="{1553685C-139E-4667-9689-E44F6A2D5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586465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55" name="CuadroTexto 7">
            <a:extLst>
              <a:ext uri="{FF2B5EF4-FFF2-40B4-BE49-F238E27FC236}">
                <a16:creationId xmlns:a16="http://schemas.microsoft.com/office/drawing/2014/main" id="{A824A5D0-A309-4C49-AC01-DA114E80D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500" y="5773203"/>
            <a:ext cx="5105216" cy="129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Seguimientos de Trabajo Social </a:t>
            </a:r>
          </a:p>
        </p:txBody>
      </p:sp>
      <p:sp>
        <p:nvSpPr>
          <p:cNvPr id="56" name="Google Shape;111;p3">
            <a:extLst>
              <a:ext uri="{FF2B5EF4-FFF2-40B4-BE49-F238E27FC236}">
                <a16:creationId xmlns:a16="http://schemas.microsoft.com/office/drawing/2014/main" id="{27E3F027-BD41-409A-8507-980DB1023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586465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	</a:t>
            </a:r>
          </a:p>
        </p:txBody>
      </p:sp>
      <p:pic>
        <p:nvPicPr>
          <p:cNvPr id="57" name="Imagen 56">
            <a:extLst>
              <a:ext uri="{FF2B5EF4-FFF2-40B4-BE49-F238E27FC236}">
                <a16:creationId xmlns:a16="http://schemas.microsoft.com/office/drawing/2014/main" id="{0B025046-959A-4229-BFEB-231D1AFAB5A9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75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331018" y="5425326"/>
            <a:ext cx="1742225" cy="1986610"/>
          </a:xfrm>
          <a:prstGeom prst="rect">
            <a:avLst/>
          </a:prstGeom>
        </p:spPr>
      </p:pic>
      <p:sp>
        <p:nvSpPr>
          <p:cNvPr id="58" name="Google Shape;103;p3">
            <a:extLst>
              <a:ext uri="{FF2B5EF4-FFF2-40B4-BE49-F238E27FC236}">
                <a16:creationId xmlns:a16="http://schemas.microsoft.com/office/drawing/2014/main" id="{214058DF-F708-49EA-8341-4BE78A36A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0222" y="11733578"/>
            <a:ext cx="5485244" cy="451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primera vez y subsecuentes a niñas, niños y adolescentes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59" name="Gráfico 60" descr="Grupo de mujeres">
            <a:extLst>
              <a:ext uri="{FF2B5EF4-FFF2-40B4-BE49-F238E27FC236}">
                <a16:creationId xmlns:a16="http://schemas.microsoft.com/office/drawing/2014/main" id="{17DDD27D-8BB4-4CB2-9759-4710815BF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422" y="11036023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Google Shape;111;p3">
            <a:extLst>
              <a:ext uri="{FF2B5EF4-FFF2-40B4-BE49-F238E27FC236}">
                <a16:creationId xmlns:a16="http://schemas.microsoft.com/office/drawing/2014/main" id="{736546E6-86A3-4A0D-A9C1-9F1C1B33E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30784" y="114054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9559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AEFB5B6D-FB60-4CE8-8A96-AC7880B76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54832" y="1568187"/>
            <a:ext cx="4853389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0	</a:t>
            </a:r>
          </a:p>
        </p:txBody>
      </p:sp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FD91BFA2-6E50-4141-8979-CC56A15B5B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1730699"/>
              </p:ext>
            </p:extLst>
          </p:nvPr>
        </p:nvGraphicFramePr>
        <p:xfrm>
          <a:off x="2261938" y="2791326"/>
          <a:ext cx="19987080" cy="85183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98938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5">
            <a:extLst>
              <a:ext uri="{FF2B5EF4-FFF2-40B4-BE49-F238E27FC236}">
                <a16:creationId xmlns:a16="http://schemas.microsoft.com/office/drawing/2014/main" id="{5FF13D36-21A6-4ECE-8F2B-E20A22FFC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6362" y="4312339"/>
            <a:ext cx="47879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</a:t>
            </a:r>
            <a:r>
              <a:rPr lang="es-MX" altLang="es-MX" sz="4800" b="1" dirty="0" err="1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Telmujer</a:t>
            </a:r>
            <a:r>
              <a:rPr lang="es-MX" altLang="es-MX" sz="4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891501F-F932-48B4-AFAB-BA0F1D8234D4}"/>
              </a:ext>
            </a:extLst>
          </p:cNvPr>
          <p:cNvSpPr txBox="1"/>
          <p:nvPr/>
        </p:nvSpPr>
        <p:spPr>
          <a:xfrm>
            <a:off x="7444669" y="8513712"/>
            <a:ext cx="804298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MX"/>
            </a:defPPr>
            <a:lvl1pPr>
              <a:defRPr sz="4000">
                <a:latin typeface="Adelle Sans" panose="02000503000000020004" pitchFamily="50" charset="0"/>
              </a:defRPr>
            </a:lvl1pPr>
          </a:lstStyle>
          <a:p>
            <a:pPr algn="ctr" fontAlgn="auto">
              <a:spcBef>
                <a:spcPct val="0"/>
              </a:spcBef>
              <a:defRPr/>
            </a:pPr>
            <a:r>
              <a:rPr lang="es-MX" sz="4800" b="1" dirty="0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Incidentes de conocimiento </a:t>
            </a:r>
            <a:r>
              <a:rPr lang="es-MX" sz="4800" b="1" dirty="0" err="1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Telmujer</a:t>
            </a:r>
            <a:r>
              <a:rPr lang="es-MX" sz="4800" b="1" dirty="0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* </a:t>
            </a:r>
          </a:p>
        </p:txBody>
      </p:sp>
      <p:pic>
        <p:nvPicPr>
          <p:cNvPr id="6" name="Gráfico 8" descr="Centro de llamadas">
            <a:extLst>
              <a:ext uri="{FF2B5EF4-FFF2-40B4-BE49-F238E27FC236}">
                <a16:creationId xmlns:a16="http://schemas.microsoft.com/office/drawing/2014/main" id="{122A2CB5-4B23-41A9-BBE7-2EBB169A7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441" y="4112214"/>
            <a:ext cx="1850409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áfico 10" descr="Papel">
            <a:extLst>
              <a:ext uri="{FF2B5EF4-FFF2-40B4-BE49-F238E27FC236}">
                <a16:creationId xmlns:a16="http://schemas.microsoft.com/office/drawing/2014/main" id="{C5DBF017-9F31-4A9A-A893-5FC1F1A2A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245" y="8313587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Google Shape;102;p3">
            <a:extLst>
              <a:ext uri="{FF2B5EF4-FFF2-40B4-BE49-F238E27FC236}">
                <a16:creationId xmlns:a16="http://schemas.microsoft.com/office/drawing/2014/main" id="{5901B865-0D39-4FE6-8211-3674FD817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5900" y="440775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3" name="Google Shape;111;p3">
            <a:extLst>
              <a:ext uri="{FF2B5EF4-FFF2-40B4-BE49-F238E27FC236}">
                <a16:creationId xmlns:a16="http://schemas.microsoft.com/office/drawing/2014/main" id="{716A1E8F-D129-4979-A530-65F91CE32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8641" y="4481637"/>
            <a:ext cx="1869639" cy="2123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148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6600" b="1" dirty="0">
              <a:solidFill>
                <a:srgbClr val="FFFFFF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Google Shape;102;p3">
            <a:extLst>
              <a:ext uri="{FF2B5EF4-FFF2-40B4-BE49-F238E27FC236}">
                <a16:creationId xmlns:a16="http://schemas.microsoft.com/office/drawing/2014/main" id="{830E4853-87D8-49CB-890B-1C018834E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5900" y="860913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5" name="Google Shape;111;p3">
            <a:extLst>
              <a:ext uri="{FF2B5EF4-FFF2-40B4-BE49-F238E27FC236}">
                <a16:creationId xmlns:a16="http://schemas.microsoft.com/office/drawing/2014/main" id="{5B03AE8D-547C-4291-B829-B01F135CB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8641" y="868301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615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1D5C4F4B-7BEE-4134-89AC-A63D9906CF52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D4DCB128-72FF-45D7-9A23-F07394519B4C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Google Shape;126;p3">
            <a:extLst>
              <a:ext uri="{FF2B5EF4-FFF2-40B4-BE49-F238E27FC236}">
                <a16:creationId xmlns:a16="http://schemas.microsoft.com/office/drawing/2014/main" id="{04E52A77-2735-40A1-B80B-167BE261F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87479" y="1545968"/>
            <a:ext cx="4487980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763</a:t>
            </a:r>
          </a:p>
        </p:txBody>
      </p:sp>
      <p:sp>
        <p:nvSpPr>
          <p:cNvPr id="19" name="1 CuadroTexto">
            <a:extLst>
              <a:ext uri="{FF2B5EF4-FFF2-40B4-BE49-F238E27FC236}">
                <a16:creationId xmlns:a16="http://schemas.microsoft.com/office/drawing/2014/main" id="{EDF3304C-0EAD-4DF1-89A7-E7F352919511}"/>
              </a:ext>
            </a:extLst>
          </p:cNvPr>
          <p:cNvSpPr txBox="1"/>
          <p:nvPr/>
        </p:nvSpPr>
        <p:spPr>
          <a:xfrm>
            <a:off x="2125997" y="11603319"/>
            <a:ext cx="2035899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2000" dirty="0">
                <a:solidFill>
                  <a:schemeClr val="tx1">
                    <a:tint val="75000"/>
                  </a:schemeClr>
                </a:solidFill>
                <a:latin typeface="Adelle Sans Light" pitchFamily="50" charset="0"/>
              </a:rPr>
              <a:t>*Incidentes relacionados con violencia contra las mujeres por parte de terceras personas que presencian  eventos de violencia y por víctimas directas o indirectas que no desean recibir asesoría, a los cuales se les da seguimiento en colaboración con corporaciones de emergencia (policía, ambulancia, protección civil, bomberos, unidades  especializadas) para la debida atención de las mujeres y niñas en situación de violencia. 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2000" dirty="0">
                <a:solidFill>
                  <a:schemeClr val="tx1">
                    <a:tint val="75000"/>
                  </a:schemeClr>
                </a:solidFill>
                <a:latin typeface="Adelle Sans Light" pitchFamily="50" charset="0"/>
              </a:rPr>
              <a:t>Se da seguimiento a los folios desde la solicitud de los servicios de emergencia hasta la culminación de la atención de los mismos.</a:t>
            </a:r>
          </a:p>
        </p:txBody>
      </p:sp>
    </p:spTree>
    <p:extLst>
      <p:ext uri="{BB962C8B-B14F-4D97-AF65-F5344CB8AC3E}">
        <p14:creationId xmlns:p14="http://schemas.microsoft.com/office/powerpoint/2010/main" val="34434520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2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9795</TotalTime>
  <Words>1408</Words>
  <Application>Microsoft Office PowerPoint</Application>
  <PresentationFormat>Personalizado</PresentationFormat>
  <Paragraphs>226</Paragraphs>
  <Slides>19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MS PGothic</vt:lpstr>
      <vt:lpstr>Adelle Sans</vt:lpstr>
      <vt:lpstr>Adelle Sans Light</vt:lpstr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JC</dc:creator>
  <cp:lastModifiedBy>Usuario1</cp:lastModifiedBy>
  <cp:revision>451</cp:revision>
  <dcterms:modified xsi:type="dcterms:W3CDTF">2023-02-23T20:03:50Z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C6AC3053-D2A3-4428-9E3C-239E98B1E088</vt:lpwstr>
  </property>
  <property fmtid="{D5CDD505-2E9C-101B-9397-08002B2CF9AE}" pid="3" name="ArticulatePath">
    <vt:lpwstr>Proyecto CDM Puebla (1)</vt:lpwstr>
  </property>
</Properties>
</file>