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Oficina\2023\Reportes%20de%20Atencion\Enero\Reporte%20diario%20%2016%20AL%2022%20ENER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16/01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Enero!$C$3:$I$3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12</c:v>
                </c:pt>
                <c:pt idx="4">
                  <c:v>2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4-42E8-A801-4F75DDAA15CD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17/01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Enero!$C$4:$I$4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11</c:v>
                </c:pt>
                <c:pt idx="4">
                  <c:v>6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4-42E8-A801-4F75DDAA15CD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18/01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Enero!$C$5:$I$5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11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04-42E8-A801-4F75DDAA15CD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19/01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Enero!$C$6:$I$6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04-42E8-A801-4F75DDAA15CD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20/01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Enero!$C$7:$I$7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8</c:v>
                </c:pt>
                <c:pt idx="4">
                  <c:v>4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04-42E8-A801-4F75DDAA15CD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21/01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04-42E8-A801-4F75DDAA15CD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22/01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Enero!$C$9:$I$9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04-42E8-A801-4F75DDAA1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973376"/>
        <c:axId val="1"/>
      </c:barChart>
      <c:catAx>
        <c:axId val="67897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897337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16/01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A-4A00-AED7-02EAEA00589F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17/01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EA-4A00-AED7-02EAEA00589F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18/01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EA-4A00-AED7-02EAEA00589F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19/01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EA-4A00-AED7-02EAEA00589F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20/01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EA-4A00-AED7-02EAEA00589F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21/01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EA-4A00-AED7-02EAEA00589F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22/01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Enero!$J$9:$K$9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EA-4A00-AED7-02EAEA005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64832"/>
        <c:axId val="1"/>
      </c:barChart>
      <c:catAx>
        <c:axId val="88256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48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16/01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2-4C04-9CF4-51B5B0A08094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17/01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2-4C04-9CF4-51B5B0A08094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18/01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22-4C04-9CF4-51B5B0A08094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19/01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22-4C04-9CF4-51B5B0A08094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20/01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22-4C04-9CF4-51B5B0A08094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21/01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22-4C04-9CF4-51B5B0A08094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22/01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Enero!$L$9:$R$9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22-4C04-9CF4-51B5B0A08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65632"/>
        <c:axId val="1"/>
      </c:barChart>
      <c:catAx>
        <c:axId val="88256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56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16/01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Enero!$S$3:$T$3</c:f>
              <c:numCache>
                <c:formatCode>General</c:formatCode>
                <c:ptCount val="2"/>
                <c:pt idx="0">
                  <c:v>25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0-4BF1-86C9-1312EDFB089F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17/01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Enero!$S$4:$T$4</c:f>
              <c:numCache>
                <c:formatCode>General</c:formatCode>
                <c:ptCount val="2"/>
                <c:pt idx="0">
                  <c:v>23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0-4BF1-86C9-1312EDFB089F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18/01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Enero!$S$5:$T$5</c:f>
              <c:numCache>
                <c:formatCode>General</c:formatCode>
                <c:ptCount val="2"/>
                <c:pt idx="0">
                  <c:v>18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0-4BF1-86C9-1312EDFB089F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19/01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Enero!$S$6:$T$6</c:f>
              <c:numCache>
                <c:formatCode>General</c:formatCode>
                <c:ptCount val="2"/>
                <c:pt idx="0">
                  <c:v>18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0-4BF1-86C9-1312EDFB089F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20/01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Enero!$S$7:$T$7</c:f>
              <c:numCache>
                <c:formatCode>General</c:formatCode>
                <c:ptCount val="2"/>
                <c:pt idx="0">
                  <c:v>26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00-4BF1-86C9-1312EDFB089F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21/01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Enero!$S$8:$T$8</c:f>
              <c:numCache>
                <c:formatCode>General</c:formatCode>
                <c:ptCount val="2"/>
                <c:pt idx="0">
                  <c:v>15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00-4BF1-86C9-1312EDFB089F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22/01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Enero!$S$9:$T$9</c:f>
              <c:numCache>
                <c:formatCode>General</c:formatCode>
                <c:ptCount val="2"/>
                <c:pt idx="0">
                  <c:v>18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00-4BF1-86C9-1312EDFB0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8971776"/>
        <c:axId val="1"/>
      </c:barChart>
      <c:catAx>
        <c:axId val="6789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7897177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Enero!$B$3</c:f>
              <c:strCache>
                <c:ptCount val="1"/>
                <c:pt idx="0">
                  <c:v>Lunes
16/01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Enero!$U$3:$W$3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14-450F-A7CA-054EAC1C8E12}"/>
            </c:ext>
          </c:extLst>
        </c:ser>
        <c:ser>
          <c:idx val="1"/>
          <c:order val="1"/>
          <c:tx>
            <c:strRef>
              <c:f>Enero!$B$4</c:f>
              <c:strCache>
                <c:ptCount val="1"/>
                <c:pt idx="0">
                  <c:v>Martes
17/01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Enero!$U$4:$W$4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14-450F-A7CA-054EAC1C8E12}"/>
            </c:ext>
          </c:extLst>
        </c:ser>
        <c:ser>
          <c:idx val="2"/>
          <c:order val="2"/>
          <c:tx>
            <c:strRef>
              <c:f>Enero!$B$5</c:f>
              <c:strCache>
                <c:ptCount val="1"/>
                <c:pt idx="0">
                  <c:v>Miércoles
18/01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Enero!$U$5:$W$5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14-450F-A7CA-054EAC1C8E12}"/>
            </c:ext>
          </c:extLst>
        </c:ser>
        <c:ser>
          <c:idx val="3"/>
          <c:order val="3"/>
          <c:tx>
            <c:strRef>
              <c:f>Enero!$B$6</c:f>
              <c:strCache>
                <c:ptCount val="1"/>
                <c:pt idx="0">
                  <c:v>Jueves
19/01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Enero!$U$6:$W$6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14-450F-A7CA-054EAC1C8E12}"/>
            </c:ext>
          </c:extLst>
        </c:ser>
        <c:ser>
          <c:idx val="4"/>
          <c:order val="4"/>
          <c:tx>
            <c:strRef>
              <c:f>Enero!$B$7</c:f>
              <c:strCache>
                <c:ptCount val="1"/>
                <c:pt idx="0">
                  <c:v>Viernes
20/01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Enero!$U$7:$W$7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14-450F-A7CA-054EAC1C8E12}"/>
            </c:ext>
          </c:extLst>
        </c:ser>
        <c:ser>
          <c:idx val="5"/>
          <c:order val="5"/>
          <c:tx>
            <c:strRef>
              <c:f>Enero!$B$8</c:f>
              <c:strCache>
                <c:ptCount val="1"/>
                <c:pt idx="0">
                  <c:v>Sabado
21/01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14-450F-A7CA-054EAC1C8E12}"/>
            </c:ext>
          </c:extLst>
        </c:ser>
        <c:ser>
          <c:idx val="6"/>
          <c:order val="6"/>
          <c:tx>
            <c:strRef>
              <c:f>Enero!$B$9</c:f>
              <c:strCache>
                <c:ptCount val="1"/>
                <c:pt idx="0">
                  <c:v>Domingo
22/01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Enero!$U$9:$W$9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14-450F-A7CA-054EAC1C8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555232"/>
        <c:axId val="1"/>
      </c:barChart>
      <c:catAx>
        <c:axId val="8825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5523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36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36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Enero!$B$17:$B$21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Enero!$C$17:$C$21</c:f>
              <c:numCache>
                <c:formatCode>General</c:formatCode>
                <c:ptCount val="5"/>
                <c:pt idx="0">
                  <c:v>166</c:v>
                </c:pt>
                <c:pt idx="1">
                  <c:v>0</c:v>
                </c:pt>
                <c:pt idx="2">
                  <c:v>0</c:v>
                </c:pt>
                <c:pt idx="3">
                  <c:v>748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3-47FE-A272-762C34A5D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2565232"/>
        <c:axId val="1"/>
      </c:barChart>
      <c:catAx>
        <c:axId val="882565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36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25652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16 al 22 de enero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748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A665495-1690-4F7C-AB1E-B46CC6CEA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482159"/>
              </p:ext>
            </p:extLst>
          </p:nvPr>
        </p:nvGraphicFramePr>
        <p:xfrm>
          <a:off x="2165684" y="3062567"/>
          <a:ext cx="20083334" cy="853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3095AE8-C31C-443D-85F3-A88F6EC3F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599093"/>
              </p:ext>
            </p:extLst>
          </p:nvPr>
        </p:nvGraphicFramePr>
        <p:xfrm>
          <a:off x="2310064" y="2983832"/>
          <a:ext cx="19938954" cy="8951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9DDF7C44-FA71-4C45-A8AB-93A56330E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62473"/>
              </p:ext>
            </p:extLst>
          </p:nvPr>
        </p:nvGraphicFramePr>
        <p:xfrm>
          <a:off x="2460484" y="3368842"/>
          <a:ext cx="19788534" cy="851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695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166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50177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1427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55515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16 al 22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1404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16 al 22 de enero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21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16 al 22 de enero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935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166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748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21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166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166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FBF942A-1B68-4778-B557-96B4FB64F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430623"/>
              </p:ext>
            </p:extLst>
          </p:nvPr>
        </p:nvGraphicFramePr>
        <p:xfrm>
          <a:off x="2021304" y="3272589"/>
          <a:ext cx="20227713" cy="837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29B18DE-812D-40B8-B19B-504F7BC25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86020"/>
              </p:ext>
            </p:extLst>
          </p:nvPr>
        </p:nvGraphicFramePr>
        <p:xfrm>
          <a:off x="2069432" y="2477831"/>
          <a:ext cx="20179586" cy="936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B3EC2C4-57CD-440D-9F78-F0DF800C3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477945"/>
              </p:ext>
            </p:extLst>
          </p:nvPr>
        </p:nvGraphicFramePr>
        <p:xfrm>
          <a:off x="1973179" y="3176338"/>
          <a:ext cx="20039863" cy="861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605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748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Words>1408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453</cp:revision>
  <dcterms:modified xsi:type="dcterms:W3CDTF">2023-02-23T20:18:08Z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