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9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2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23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29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30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31.xml" ContentType="application/vnd.openxmlformats-officedocument.presentationml.notesSlide+xml"/>
  <Override PartName="/ppt/tags/tag5.xml" ContentType="application/vnd.openxmlformats-officedocument.presentationml.tags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74" r:id="rId4"/>
    <p:sldId id="291" r:id="rId5"/>
    <p:sldId id="292" r:id="rId6"/>
    <p:sldId id="293" r:id="rId7"/>
    <p:sldId id="294" r:id="rId8"/>
    <p:sldId id="276" r:id="rId9"/>
    <p:sldId id="295" r:id="rId10"/>
    <p:sldId id="277" r:id="rId11"/>
    <p:sldId id="296" r:id="rId12"/>
    <p:sldId id="297" r:id="rId13"/>
    <p:sldId id="298" r:id="rId14"/>
    <p:sldId id="299" r:id="rId15"/>
    <p:sldId id="288" r:id="rId16"/>
    <p:sldId id="300" r:id="rId17"/>
    <p:sldId id="301" r:id="rId18"/>
    <p:sldId id="302" r:id="rId19"/>
    <p:sldId id="303" r:id="rId20"/>
    <p:sldId id="304" r:id="rId21"/>
    <p:sldId id="278" r:id="rId22"/>
    <p:sldId id="305" r:id="rId23"/>
    <p:sldId id="306" r:id="rId24"/>
    <p:sldId id="279" r:id="rId25"/>
    <p:sldId id="307" r:id="rId26"/>
    <p:sldId id="308" r:id="rId27"/>
    <p:sldId id="309" r:id="rId28"/>
    <p:sldId id="280" r:id="rId29"/>
    <p:sldId id="311" r:id="rId30"/>
    <p:sldId id="310" r:id="rId31"/>
    <p:sldId id="312" r:id="rId32"/>
    <p:sldId id="313" r:id="rId33"/>
    <p:sldId id="314" r:id="rId34"/>
    <p:sldId id="315" r:id="rId35"/>
    <p:sldId id="284" r:id="rId36"/>
    <p:sldId id="285" r:id="rId37"/>
    <p:sldId id="290" r:id="rId38"/>
    <p:sldId id="286" r:id="rId39"/>
    <p:sldId id="287" r:id="rId40"/>
    <p:sldId id="259" r:id="rId41"/>
  </p:sldIdLst>
  <p:sldSz cx="24384000" cy="13716000"/>
  <p:notesSz cx="6858000" cy="9144000"/>
  <p:custDataLst>
    <p:tags r:id="rId43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4F63"/>
    <a:srgbClr val="FFC000"/>
    <a:srgbClr val="4F81BD"/>
    <a:srgbClr val="E3DFE5"/>
    <a:srgbClr val="998BA3"/>
    <a:srgbClr val="54002A"/>
    <a:srgbClr val="993366"/>
    <a:srgbClr val="46244C"/>
    <a:srgbClr val="E9D5DA"/>
    <a:srgbClr val="4D4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56" autoAdjust="0"/>
    <p:restoredTop sz="92791" autoAdjust="0"/>
  </p:normalViewPr>
  <p:slideViewPr>
    <p:cSldViewPr snapToGrid="0">
      <p:cViewPr varScale="1">
        <p:scale>
          <a:sx n="35" d="100"/>
          <a:sy n="35" d="100"/>
        </p:scale>
        <p:origin x="456" y="66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Oficina\2023\Reportes%20de%20Atencion\Enero\REPORTE%20MENSUAL%20ENER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Cesar\2023\Reportes%20de%20Atencion\Enero\REPORTE%20MENSUAL%20ENERO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Cesar\2023\Reportes%20de%20Atencion\Enero\REPORTE%20MENSUAL%20ENERO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Cesar\2023\Reportes%20de%20Atencion\Enero\REPORTE%20MENSUAL%20ENERO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Cesar\2023\Reportes%20de%20Atencion\Enero\REPORTE%20MENSUAL%20ENERO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Cesar\2023\Reportes%20de%20Atencion\Enero\REPORTE%20MENSUAL%20ENERO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Cesar\2023\Reportes%20de%20Atencion\Enero\REPORTE%20MENSUAL%20ENERO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Cesar\2023\Reportes%20de%20Atencion\Enero\REPORTE%20MENSUAL%20ENERO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Cesar\2023\Reportes%20de%20Atencion\Enero\REPORTE%20MENSUAL%20ENERO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Cesar\2023\Reportes%20de%20Atencion\Enero\REPORTE%20MENSUAL%20ENERO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Cesar\2023\Reportes%20de%20Atencion\Enero\REPORTE%20MENSUAL%20ENER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Ma.%20Fernanda%20Santos\FER\REPORTES%20ATENCI&#211;N\2022\NOVIEMBRE\REPORTE%20MENSUAL%20NOVIEMBR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Cesar\2023\Reportes%20de%20Atencion\Enero\REPORTE%20MENSUAL%20ENER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Cesar\2023\Reportes%20de%20Atencion\Enero\REPORTE%20MENSUAL%20ENER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Cesar\2023\Reportes%20de%20Atencion\Enero\REPORTE%20MENSUAL%20ENER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Cesar\2023\Reportes%20de%20Atencion\Enero\REPORTE%20MENSUAL%20ENERO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Cesar\2023\Reportes%20de%20Atencion\Enero\REPORTE%20MENSUAL%20ENERO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Cesar\2023\Reportes%20de%20Atencion\Enero\REPORTE%20MENSUAL%20ENERO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solidFill>
              <a:srgbClr val="EBE5EF"/>
            </a:solidFill>
          </c:spPr>
          <c:dPt>
            <c:idx val="0"/>
            <c:bubble3D val="0"/>
            <c:spPr>
              <a:solidFill>
                <a:srgbClr val="EBE5E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1DB-4623-9623-44AB8A0F3861}"/>
              </c:ext>
            </c:extLst>
          </c:dPt>
          <c:dPt>
            <c:idx val="1"/>
            <c:bubble3D val="0"/>
            <c:spPr>
              <a:solidFill>
                <a:srgbClr val="4F81B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1DB-4623-9623-44AB8A0F3861}"/>
              </c:ext>
            </c:extLst>
          </c:dPt>
          <c:dPt>
            <c:idx val="2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1DB-4623-9623-44AB8A0F3861}"/>
              </c:ext>
            </c:extLst>
          </c:dPt>
          <c:dPt>
            <c:idx val="3"/>
            <c:bubble3D val="0"/>
            <c:spPr>
              <a:solidFill>
                <a:srgbClr val="E9D5D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1DB-4623-9623-44AB8A0F3861}"/>
              </c:ext>
            </c:extLst>
          </c:dPt>
          <c:dPt>
            <c:idx val="4"/>
            <c:bubble3D val="0"/>
            <c:spPr>
              <a:solidFill>
                <a:schemeClr val="accent4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1DB-4623-9623-44AB8A0F3861}"/>
              </c:ext>
            </c:extLst>
          </c:dPt>
          <c:dPt>
            <c:idx val="5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1DB-4623-9623-44AB8A0F3861}"/>
              </c:ext>
            </c:extLst>
          </c:dPt>
          <c:dPt>
            <c:idx val="6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1DB-4623-9623-44AB8A0F3861}"/>
              </c:ext>
            </c:extLst>
          </c:dPt>
          <c:dLbls>
            <c:dLbl>
              <c:idx val="4"/>
              <c:tx>
                <c:rich>
                  <a:bodyPr/>
                  <a:lstStyle/>
                  <a:p>
                    <a:fld id="{F26BA6B2-D484-4500-9B91-1CE4ABA4635A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[PORCENTAJE]</a:t>
                    </a:fld>
                    <a:endParaRPr lang="es-MX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1DB-4623-9623-44AB8A0F386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C9ED0C8D-4FAD-4BD5-BD6D-802E9786DEB0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[PORCENTAJE]</a:t>
                    </a:fld>
                    <a:endParaRPr lang="es-MX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1DB-4623-9623-44AB8A0F38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'Enero '!$C$2:$I$2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</c:v>
                </c:pt>
                <c:pt idx="2">
                  <c:v>Atenciones seguimiento psicológico</c:v>
                </c:pt>
                <c:pt idx="3">
                  <c:v>Atenciones vía WhatsApp</c:v>
                </c:pt>
                <c:pt idx="4">
                  <c:v>Asesorías jurídicas subsecuentes</c:v>
                </c:pt>
                <c:pt idx="5">
                  <c:v>Acompañamientos jurídicos</c:v>
                </c:pt>
                <c:pt idx="6">
                  <c:v>Seguimientos de Trabajo Social</c:v>
                </c:pt>
              </c:strCache>
            </c:strRef>
          </c:cat>
          <c:val>
            <c:numRef>
              <c:f>'Enero '!$C$40:$I$40</c:f>
              <c:numCache>
                <c:formatCode>0</c:formatCode>
                <c:ptCount val="7"/>
                <c:pt idx="0">
                  <c:v>63</c:v>
                </c:pt>
                <c:pt idx="1">
                  <c:v>3</c:v>
                </c:pt>
                <c:pt idx="2">
                  <c:v>195</c:v>
                </c:pt>
                <c:pt idx="3">
                  <c:v>188</c:v>
                </c:pt>
                <c:pt idx="4">
                  <c:v>59</c:v>
                </c:pt>
                <c:pt idx="5">
                  <c:v>0</c:v>
                </c:pt>
                <c:pt idx="6">
                  <c:v>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1DB-4623-9623-44AB8A0F386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558567904748855"/>
          <c:y val="3.3920660683303884E-2"/>
          <c:w val="0.33016786914999019"/>
          <c:h val="0.908726143990632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'Enero '!$L$57</c:f>
              <c:strCache>
                <c:ptCount val="1"/>
                <c:pt idx="0">
                  <c:v>Atenciones a mujeres UAM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strRef>
              <c:f>'Enero '!$I$58:$I$87</c:f>
              <c:strCache>
                <c:ptCount val="30"/>
                <c:pt idx="0">
                  <c:v>01
M</c:v>
                </c:pt>
                <c:pt idx="1">
                  <c:v>02
MI</c:v>
                </c:pt>
                <c:pt idx="2">
                  <c:v>03
J</c:v>
                </c:pt>
                <c:pt idx="3">
                  <c:v>04
V</c:v>
                </c:pt>
                <c:pt idx="4">
                  <c:v>05
S</c:v>
                </c:pt>
                <c:pt idx="5">
                  <c:v>06
D</c:v>
                </c:pt>
                <c:pt idx="6">
                  <c:v>07
L</c:v>
                </c:pt>
                <c:pt idx="7">
                  <c:v>08
M</c:v>
                </c:pt>
                <c:pt idx="8">
                  <c:v>09
MI</c:v>
                </c:pt>
                <c:pt idx="9">
                  <c:v>10
J</c:v>
                </c:pt>
                <c:pt idx="10">
                  <c:v>10
V</c:v>
                </c:pt>
                <c:pt idx="11">
                  <c:v>12
S</c:v>
                </c:pt>
                <c:pt idx="12">
                  <c:v>13
D</c:v>
                </c:pt>
                <c:pt idx="13">
                  <c:v>14
L</c:v>
                </c:pt>
                <c:pt idx="14">
                  <c:v>15
M</c:v>
                </c:pt>
                <c:pt idx="15">
                  <c:v>16
MI</c:v>
                </c:pt>
                <c:pt idx="16">
                  <c:v>17
J</c:v>
                </c:pt>
                <c:pt idx="17">
                  <c:v>18
V</c:v>
                </c:pt>
                <c:pt idx="18">
                  <c:v>19
S</c:v>
                </c:pt>
                <c:pt idx="19">
                  <c:v>20
D</c:v>
                </c:pt>
                <c:pt idx="20">
                  <c:v>21
L</c:v>
                </c:pt>
                <c:pt idx="21">
                  <c:v>22
M</c:v>
                </c:pt>
                <c:pt idx="22">
                  <c:v>23
MI</c:v>
                </c:pt>
                <c:pt idx="23">
                  <c:v>24
J</c:v>
                </c:pt>
                <c:pt idx="24">
                  <c:v>25
V</c:v>
                </c:pt>
                <c:pt idx="25">
                  <c:v>26
S</c:v>
                </c:pt>
                <c:pt idx="26">
                  <c:v>27
D</c:v>
                </c:pt>
                <c:pt idx="27">
                  <c:v>28
L</c:v>
                </c:pt>
                <c:pt idx="28">
                  <c:v>29
M</c:v>
                </c:pt>
                <c:pt idx="29">
                  <c:v>30
MI</c:v>
                </c:pt>
              </c:strCache>
            </c:strRef>
          </c:cat>
          <c:val>
            <c:numRef>
              <c:f>'Enero '!$L$58:$L$88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B9-459E-98B7-92598FBAD72B}"/>
            </c:ext>
          </c:extLst>
        </c:ser>
        <c:ser>
          <c:idx val="1"/>
          <c:order val="1"/>
          <c:tx>
            <c:strRef>
              <c:f>'Enero '!$M$57</c:f>
              <c:strCache>
                <c:ptCount val="1"/>
                <c:pt idx="0">
                  <c:v>Atenciones de primera vez y subsecuentes a NNyA (UAM)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strRef>
              <c:f>'Enero '!$I$58:$I$87</c:f>
              <c:strCache>
                <c:ptCount val="30"/>
                <c:pt idx="0">
                  <c:v>01
M</c:v>
                </c:pt>
                <c:pt idx="1">
                  <c:v>02
MI</c:v>
                </c:pt>
                <c:pt idx="2">
                  <c:v>03
J</c:v>
                </c:pt>
                <c:pt idx="3">
                  <c:v>04
V</c:v>
                </c:pt>
                <c:pt idx="4">
                  <c:v>05
S</c:v>
                </c:pt>
                <c:pt idx="5">
                  <c:v>06
D</c:v>
                </c:pt>
                <c:pt idx="6">
                  <c:v>07
L</c:v>
                </c:pt>
                <c:pt idx="7">
                  <c:v>08
M</c:v>
                </c:pt>
                <c:pt idx="8">
                  <c:v>09
MI</c:v>
                </c:pt>
                <c:pt idx="9">
                  <c:v>10
J</c:v>
                </c:pt>
                <c:pt idx="10">
                  <c:v>10
V</c:v>
                </c:pt>
                <c:pt idx="11">
                  <c:v>12
S</c:v>
                </c:pt>
                <c:pt idx="12">
                  <c:v>13
D</c:v>
                </c:pt>
                <c:pt idx="13">
                  <c:v>14
L</c:v>
                </c:pt>
                <c:pt idx="14">
                  <c:v>15
M</c:v>
                </c:pt>
                <c:pt idx="15">
                  <c:v>16
MI</c:v>
                </c:pt>
                <c:pt idx="16">
                  <c:v>17
J</c:v>
                </c:pt>
                <c:pt idx="17">
                  <c:v>18
V</c:v>
                </c:pt>
                <c:pt idx="18">
                  <c:v>19
S</c:v>
                </c:pt>
                <c:pt idx="19">
                  <c:v>20
D</c:v>
                </c:pt>
                <c:pt idx="20">
                  <c:v>21
L</c:v>
                </c:pt>
                <c:pt idx="21">
                  <c:v>22
M</c:v>
                </c:pt>
                <c:pt idx="22">
                  <c:v>23
MI</c:v>
                </c:pt>
                <c:pt idx="23">
                  <c:v>24
J</c:v>
                </c:pt>
                <c:pt idx="24">
                  <c:v>25
V</c:v>
                </c:pt>
                <c:pt idx="25">
                  <c:v>26
S</c:v>
                </c:pt>
                <c:pt idx="26">
                  <c:v>27
D</c:v>
                </c:pt>
                <c:pt idx="27">
                  <c:v>28
L</c:v>
                </c:pt>
                <c:pt idx="28">
                  <c:v>29
M</c:v>
                </c:pt>
                <c:pt idx="29">
                  <c:v>30
MI</c:v>
                </c:pt>
              </c:strCache>
            </c:strRef>
          </c:cat>
          <c:val>
            <c:numRef>
              <c:f>'Enero '!$M$58:$M$88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B9-459E-98B7-92598FBAD7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2008096"/>
        <c:axId val="1628551808"/>
      </c:lineChart>
      <c:catAx>
        <c:axId val="1792008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628551808"/>
        <c:crosses val="autoZero"/>
        <c:auto val="1"/>
        <c:lblAlgn val="ctr"/>
        <c:lblOffset val="100"/>
        <c:noMultiLvlLbl val="0"/>
      </c:catAx>
      <c:valAx>
        <c:axId val="162855180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r>
                  <a:rPr lang="es-MX" sz="2400">
                    <a:latin typeface="Adelle Sans Light" panose="02000503000000020004" pitchFamily="50" charset="0"/>
                  </a:rPr>
                  <a:t>Atenciones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elle Sans Light" panose="02000503000000020004" pitchFamily="50" charset="0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crossAx val="179200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998BA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4CB-4B26-BBA5-13AD43C4CEE4}"/>
              </c:ext>
            </c:extLst>
          </c:dPt>
          <c:dPt>
            <c:idx val="1"/>
            <c:bubble3D val="0"/>
            <c:spPr>
              <a:solidFill>
                <a:srgbClr val="5B4F6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4CB-4B26-BBA5-13AD43C4CE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'Enero '!$N$2:$O$2</c:f>
              <c:strCache>
                <c:ptCount val="2"/>
                <c:pt idx="0">
                  <c:v>Asesorías Telmujer</c:v>
                </c:pt>
                <c:pt idx="1">
                  <c:v>Incidentes de conocimiento Telmujer</c:v>
                </c:pt>
              </c:strCache>
            </c:strRef>
          </c:cat>
          <c:val>
            <c:numRef>
              <c:f>'Enero '!$N$40:$O$40</c:f>
              <c:numCache>
                <c:formatCode>0</c:formatCode>
                <c:ptCount val="2"/>
                <c:pt idx="0">
                  <c:v>787</c:v>
                </c:pt>
                <c:pt idx="1">
                  <c:v>2704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4CB-4B26-BBA5-13AD43C4CEE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'Enero '!$I$48</c:f>
              <c:strCache>
                <c:ptCount val="1"/>
                <c:pt idx="0">
                  <c:v>Semana  1
01 al 01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'!$AC$47:$AD$47</c:f>
              <c:strCache>
                <c:ptCount val="2"/>
                <c:pt idx="0">
                  <c:v>Asesorías Telmujer</c:v>
                </c:pt>
                <c:pt idx="1">
                  <c:v>Incidentes de conocimiento Telmujer</c:v>
                </c:pt>
              </c:strCache>
            </c:strRef>
          </c:cat>
          <c:val>
            <c:numRef>
              <c:f>'Enero '!$AC$48:$AD$48</c:f>
              <c:numCache>
                <c:formatCode>0</c:formatCode>
                <c:ptCount val="2"/>
                <c:pt idx="0">
                  <c:v>180</c:v>
                </c:pt>
                <c:pt idx="1">
                  <c:v>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73-4920-A142-04BB8AE03471}"/>
            </c:ext>
          </c:extLst>
        </c:ser>
        <c:ser>
          <c:idx val="1"/>
          <c:order val="1"/>
          <c:tx>
            <c:strRef>
              <c:f>'Enero '!$I$49</c:f>
              <c:strCache>
                <c:ptCount val="1"/>
                <c:pt idx="0">
                  <c:v>Semana 2
02 al 08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'!$AC$47:$AD$47</c:f>
              <c:strCache>
                <c:ptCount val="2"/>
                <c:pt idx="0">
                  <c:v>Asesorías Telmujer</c:v>
                </c:pt>
                <c:pt idx="1">
                  <c:v>Incidentes de conocimiento Telmujer</c:v>
                </c:pt>
              </c:strCache>
            </c:strRef>
          </c:cat>
          <c:val>
            <c:numRef>
              <c:f>'Enero '!$AC$49:$AD$49</c:f>
              <c:numCache>
                <c:formatCode>0</c:formatCode>
                <c:ptCount val="2"/>
                <c:pt idx="0">
                  <c:v>134</c:v>
                </c:pt>
                <c:pt idx="1">
                  <c:v>523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73-4920-A142-04BB8AE03471}"/>
            </c:ext>
          </c:extLst>
        </c:ser>
        <c:ser>
          <c:idx val="2"/>
          <c:order val="2"/>
          <c:tx>
            <c:strRef>
              <c:f>'Enero '!$I$50</c:f>
              <c:strCache>
                <c:ptCount val="1"/>
                <c:pt idx="0">
                  <c:v>Semana 3
09 al 15</c:v>
                </c:pt>
              </c:strCache>
            </c:strRef>
          </c:tx>
          <c:spPr>
            <a:solidFill>
              <a:srgbClr val="8064A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'!$AC$47:$AD$47</c:f>
              <c:strCache>
                <c:ptCount val="2"/>
                <c:pt idx="0">
                  <c:v>Asesorías Telmujer</c:v>
                </c:pt>
                <c:pt idx="1">
                  <c:v>Incidentes de conocimiento Telmujer</c:v>
                </c:pt>
              </c:strCache>
            </c:strRef>
          </c:cat>
          <c:val>
            <c:numRef>
              <c:f>'Enero '!$AC$50:$AD$50</c:f>
              <c:numCache>
                <c:formatCode>0</c:formatCode>
                <c:ptCount val="2"/>
                <c:pt idx="0">
                  <c:v>148</c:v>
                </c:pt>
                <c:pt idx="1">
                  <c:v>615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73-4920-A142-04BB8AE03471}"/>
            </c:ext>
          </c:extLst>
        </c:ser>
        <c:ser>
          <c:idx val="3"/>
          <c:order val="3"/>
          <c:tx>
            <c:strRef>
              <c:f>'Enero '!$I$51</c:f>
              <c:strCache>
                <c:ptCount val="1"/>
                <c:pt idx="0">
                  <c:v>Semana 4
16 al 22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'!$AC$47:$AD$47</c:f>
              <c:strCache>
                <c:ptCount val="2"/>
                <c:pt idx="0">
                  <c:v>Asesorías Telmujer</c:v>
                </c:pt>
                <c:pt idx="1">
                  <c:v>Incidentes de conocimiento Telmujer</c:v>
                </c:pt>
              </c:strCache>
            </c:strRef>
          </c:cat>
          <c:val>
            <c:numRef>
              <c:f>'Enero '!$AC$51:$AD$51</c:f>
              <c:numCache>
                <c:formatCode>0</c:formatCode>
                <c:ptCount val="2"/>
                <c:pt idx="0">
                  <c:v>143</c:v>
                </c:pt>
                <c:pt idx="1">
                  <c:v>605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073-4920-A142-04BB8AE03471}"/>
            </c:ext>
          </c:extLst>
        </c:ser>
        <c:ser>
          <c:idx val="4"/>
          <c:order val="4"/>
          <c:tx>
            <c:strRef>
              <c:f>'Enero '!$I$52</c:f>
              <c:strCache>
                <c:ptCount val="1"/>
                <c:pt idx="0">
                  <c:v>Semana 5
23 al 29</c:v>
                </c:pt>
              </c:strCache>
            </c:strRef>
          </c:tx>
          <c:spPr>
            <a:solidFill>
              <a:srgbClr val="46244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'!$AC$47:$AD$47</c:f>
              <c:strCache>
                <c:ptCount val="2"/>
                <c:pt idx="0">
                  <c:v>Asesorías Telmujer</c:v>
                </c:pt>
                <c:pt idx="1">
                  <c:v>Incidentes de conocimiento Telmujer</c:v>
                </c:pt>
              </c:strCache>
            </c:strRef>
          </c:cat>
          <c:val>
            <c:numRef>
              <c:f>'Enero '!$AC$52:$AD$52</c:f>
              <c:numCache>
                <c:formatCode>0</c:formatCode>
                <c:ptCount val="2"/>
                <c:pt idx="0">
                  <c:v>141</c:v>
                </c:pt>
                <c:pt idx="1">
                  <c:v>620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73-4920-A142-04BB8AE03471}"/>
            </c:ext>
          </c:extLst>
        </c:ser>
        <c:ser>
          <c:idx val="5"/>
          <c:order val="5"/>
          <c:tx>
            <c:strRef>
              <c:f>'Enero '!$I$53</c:f>
              <c:strCache>
                <c:ptCount val="1"/>
                <c:pt idx="0">
                  <c:v>Semana 6
30 al 31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'!$AC$47:$AD$47</c:f>
              <c:strCache>
                <c:ptCount val="2"/>
                <c:pt idx="0">
                  <c:v>Asesorías Telmujer</c:v>
                </c:pt>
                <c:pt idx="1">
                  <c:v>Incidentes de conocimiento Telmujer</c:v>
                </c:pt>
              </c:strCache>
              <c:extLst xmlns:c15="http://schemas.microsoft.com/office/drawing/2012/chart"/>
            </c:strRef>
          </c:cat>
          <c:val>
            <c:numRef>
              <c:f>'Enero '!$AC$53:$AD$53</c:f>
              <c:numCache>
                <c:formatCode>0</c:formatCode>
                <c:ptCount val="2"/>
                <c:pt idx="0">
                  <c:v>41</c:v>
                </c:pt>
                <c:pt idx="1">
                  <c:v>181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5-7073-4920-A142-04BB8AE0347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08879472"/>
        <c:axId val="1470431600"/>
        <c:extLst/>
      </c:barChart>
      <c:catAx>
        <c:axId val="1708879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470431600"/>
        <c:crosses val="autoZero"/>
        <c:auto val="1"/>
        <c:lblAlgn val="ctr"/>
        <c:lblOffset val="100"/>
        <c:noMultiLvlLbl val="0"/>
      </c:catAx>
      <c:valAx>
        <c:axId val="14704316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1708879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644737214352639E-2"/>
          <c:y val="0"/>
          <c:w val="0.90245458587545879"/>
          <c:h val="0.77790679108454075"/>
        </c:manualLayout>
      </c:layout>
      <c:lineChart>
        <c:grouping val="standard"/>
        <c:varyColors val="0"/>
        <c:ser>
          <c:idx val="0"/>
          <c:order val="0"/>
          <c:tx>
            <c:strRef>
              <c:f>'Enero '!$N$57</c:f>
              <c:strCache>
                <c:ptCount val="1"/>
                <c:pt idx="0">
                  <c:v>Asesorías Telmujer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'!$I$58:$I$87</c:f>
              <c:strCache>
                <c:ptCount val="30"/>
                <c:pt idx="0">
                  <c:v>01
M</c:v>
                </c:pt>
                <c:pt idx="1">
                  <c:v>02
MI</c:v>
                </c:pt>
                <c:pt idx="2">
                  <c:v>03
J</c:v>
                </c:pt>
                <c:pt idx="3">
                  <c:v>04
V</c:v>
                </c:pt>
                <c:pt idx="4">
                  <c:v>05
S</c:v>
                </c:pt>
                <c:pt idx="5">
                  <c:v>06
D</c:v>
                </c:pt>
                <c:pt idx="6">
                  <c:v>07
L</c:v>
                </c:pt>
                <c:pt idx="7">
                  <c:v>08
M</c:v>
                </c:pt>
                <c:pt idx="8">
                  <c:v>09
MI</c:v>
                </c:pt>
                <c:pt idx="9">
                  <c:v>10
J</c:v>
                </c:pt>
                <c:pt idx="10">
                  <c:v>10
V</c:v>
                </c:pt>
                <c:pt idx="11">
                  <c:v>12
S</c:v>
                </c:pt>
                <c:pt idx="12">
                  <c:v>13
D</c:v>
                </c:pt>
                <c:pt idx="13">
                  <c:v>14
L</c:v>
                </c:pt>
                <c:pt idx="14">
                  <c:v>15
M</c:v>
                </c:pt>
                <c:pt idx="15">
                  <c:v>16
MI</c:v>
                </c:pt>
                <c:pt idx="16">
                  <c:v>17
J</c:v>
                </c:pt>
                <c:pt idx="17">
                  <c:v>18
V</c:v>
                </c:pt>
                <c:pt idx="18">
                  <c:v>19
S</c:v>
                </c:pt>
                <c:pt idx="19">
                  <c:v>20
D</c:v>
                </c:pt>
                <c:pt idx="20">
                  <c:v>21
L</c:v>
                </c:pt>
                <c:pt idx="21">
                  <c:v>22
M</c:v>
                </c:pt>
                <c:pt idx="22">
                  <c:v>23
MI</c:v>
                </c:pt>
                <c:pt idx="23">
                  <c:v>24
J</c:v>
                </c:pt>
                <c:pt idx="24">
                  <c:v>25
V</c:v>
                </c:pt>
                <c:pt idx="25">
                  <c:v>26
S</c:v>
                </c:pt>
                <c:pt idx="26">
                  <c:v>27
D</c:v>
                </c:pt>
                <c:pt idx="27">
                  <c:v>28
L</c:v>
                </c:pt>
                <c:pt idx="28">
                  <c:v>29
M</c:v>
                </c:pt>
                <c:pt idx="29">
                  <c:v>30
MI</c:v>
                </c:pt>
              </c:strCache>
            </c:strRef>
          </c:cat>
          <c:val>
            <c:numRef>
              <c:f>'Enero '!$N$58:$N$88</c:f>
              <c:numCache>
                <c:formatCode>General</c:formatCode>
                <c:ptCount val="31"/>
                <c:pt idx="0">
                  <c:v>180</c:v>
                </c:pt>
                <c:pt idx="1">
                  <c:v>17</c:v>
                </c:pt>
                <c:pt idx="2">
                  <c:v>17</c:v>
                </c:pt>
                <c:pt idx="3">
                  <c:v>16</c:v>
                </c:pt>
                <c:pt idx="4">
                  <c:v>20</c:v>
                </c:pt>
                <c:pt idx="5">
                  <c:v>18</c:v>
                </c:pt>
                <c:pt idx="6">
                  <c:v>23</c:v>
                </c:pt>
                <c:pt idx="7">
                  <c:v>28</c:v>
                </c:pt>
                <c:pt idx="8">
                  <c:v>21</c:v>
                </c:pt>
                <c:pt idx="9">
                  <c:v>21</c:v>
                </c:pt>
                <c:pt idx="10">
                  <c:v>23</c:v>
                </c:pt>
                <c:pt idx="11">
                  <c:v>17</c:v>
                </c:pt>
                <c:pt idx="12">
                  <c:v>14</c:v>
                </c:pt>
                <c:pt idx="13">
                  <c:v>24</c:v>
                </c:pt>
                <c:pt idx="14">
                  <c:v>25</c:v>
                </c:pt>
                <c:pt idx="15">
                  <c:v>23</c:v>
                </c:pt>
                <c:pt idx="16">
                  <c:v>18</c:v>
                </c:pt>
                <c:pt idx="17">
                  <c:v>18</c:v>
                </c:pt>
                <c:pt idx="18">
                  <c:v>26</c:v>
                </c:pt>
                <c:pt idx="19">
                  <c:v>15</c:v>
                </c:pt>
                <c:pt idx="20">
                  <c:v>18</c:v>
                </c:pt>
                <c:pt idx="21">
                  <c:v>23</c:v>
                </c:pt>
                <c:pt idx="22">
                  <c:v>20</c:v>
                </c:pt>
                <c:pt idx="23">
                  <c:v>21</c:v>
                </c:pt>
                <c:pt idx="24">
                  <c:v>18</c:v>
                </c:pt>
                <c:pt idx="25">
                  <c:v>20</c:v>
                </c:pt>
                <c:pt idx="26">
                  <c:v>19</c:v>
                </c:pt>
                <c:pt idx="27">
                  <c:v>20</c:v>
                </c:pt>
                <c:pt idx="28">
                  <c:v>17</c:v>
                </c:pt>
                <c:pt idx="29">
                  <c:v>24</c:v>
                </c:pt>
                <c:pt idx="30">
                  <c:v>764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A6-4FA8-962D-8EBFCB41C3BD}"/>
            </c:ext>
          </c:extLst>
        </c:ser>
        <c:ser>
          <c:idx val="1"/>
          <c:order val="1"/>
          <c:tx>
            <c:strRef>
              <c:f>'Enero '!$O$57</c:f>
              <c:strCache>
                <c:ptCount val="1"/>
                <c:pt idx="0">
                  <c:v>Incidentes de conocimiento Telmujer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'!$I$58:$I$87</c:f>
              <c:strCache>
                <c:ptCount val="30"/>
                <c:pt idx="0">
                  <c:v>01
M</c:v>
                </c:pt>
                <c:pt idx="1">
                  <c:v>02
MI</c:v>
                </c:pt>
                <c:pt idx="2">
                  <c:v>03
J</c:v>
                </c:pt>
                <c:pt idx="3">
                  <c:v>04
V</c:v>
                </c:pt>
                <c:pt idx="4">
                  <c:v>05
S</c:v>
                </c:pt>
                <c:pt idx="5">
                  <c:v>06
D</c:v>
                </c:pt>
                <c:pt idx="6">
                  <c:v>07
L</c:v>
                </c:pt>
                <c:pt idx="7">
                  <c:v>08
M</c:v>
                </c:pt>
                <c:pt idx="8">
                  <c:v>09
MI</c:v>
                </c:pt>
                <c:pt idx="9">
                  <c:v>10
J</c:v>
                </c:pt>
                <c:pt idx="10">
                  <c:v>10
V</c:v>
                </c:pt>
                <c:pt idx="11">
                  <c:v>12
S</c:v>
                </c:pt>
                <c:pt idx="12">
                  <c:v>13
D</c:v>
                </c:pt>
                <c:pt idx="13">
                  <c:v>14
L</c:v>
                </c:pt>
                <c:pt idx="14">
                  <c:v>15
M</c:v>
                </c:pt>
                <c:pt idx="15">
                  <c:v>16
MI</c:v>
                </c:pt>
                <c:pt idx="16">
                  <c:v>17
J</c:v>
                </c:pt>
                <c:pt idx="17">
                  <c:v>18
V</c:v>
                </c:pt>
                <c:pt idx="18">
                  <c:v>19
S</c:v>
                </c:pt>
                <c:pt idx="19">
                  <c:v>20
D</c:v>
                </c:pt>
                <c:pt idx="20">
                  <c:v>21
L</c:v>
                </c:pt>
                <c:pt idx="21">
                  <c:v>22
M</c:v>
                </c:pt>
                <c:pt idx="22">
                  <c:v>23
MI</c:v>
                </c:pt>
                <c:pt idx="23">
                  <c:v>24
J</c:v>
                </c:pt>
                <c:pt idx="24">
                  <c:v>25
V</c:v>
                </c:pt>
                <c:pt idx="25">
                  <c:v>26
S</c:v>
                </c:pt>
                <c:pt idx="26">
                  <c:v>27
D</c:v>
                </c:pt>
                <c:pt idx="27">
                  <c:v>28
L</c:v>
                </c:pt>
                <c:pt idx="28">
                  <c:v>29
M</c:v>
                </c:pt>
                <c:pt idx="29">
                  <c:v>30
MI</c:v>
                </c:pt>
              </c:strCache>
            </c:strRef>
          </c:cat>
          <c:val>
            <c:numRef>
              <c:f>'Enero '!$O$58:$O$88</c:f>
              <c:numCache>
                <c:formatCode>General</c:formatCode>
                <c:ptCount val="31"/>
                <c:pt idx="0">
                  <c:v>160</c:v>
                </c:pt>
                <c:pt idx="1">
                  <c:v>70</c:v>
                </c:pt>
                <c:pt idx="2">
                  <c:v>76</c:v>
                </c:pt>
                <c:pt idx="3">
                  <c:v>74</c:v>
                </c:pt>
                <c:pt idx="4">
                  <c:v>60</c:v>
                </c:pt>
                <c:pt idx="5">
                  <c:v>96</c:v>
                </c:pt>
                <c:pt idx="6">
                  <c:v>70</c:v>
                </c:pt>
                <c:pt idx="7">
                  <c:v>94</c:v>
                </c:pt>
                <c:pt idx="8">
                  <c:v>122</c:v>
                </c:pt>
                <c:pt idx="9">
                  <c:v>80</c:v>
                </c:pt>
                <c:pt idx="10">
                  <c:v>67</c:v>
                </c:pt>
                <c:pt idx="11">
                  <c:v>66</c:v>
                </c:pt>
                <c:pt idx="12">
                  <c:v>74</c:v>
                </c:pt>
                <c:pt idx="13">
                  <c:v>112</c:v>
                </c:pt>
                <c:pt idx="14">
                  <c:v>96</c:v>
                </c:pt>
                <c:pt idx="15">
                  <c:v>73</c:v>
                </c:pt>
                <c:pt idx="16">
                  <c:v>74</c:v>
                </c:pt>
                <c:pt idx="17">
                  <c:v>71</c:v>
                </c:pt>
                <c:pt idx="18">
                  <c:v>63</c:v>
                </c:pt>
                <c:pt idx="19">
                  <c:v>72</c:v>
                </c:pt>
                <c:pt idx="20">
                  <c:v>156</c:v>
                </c:pt>
                <c:pt idx="21">
                  <c:v>108</c:v>
                </c:pt>
                <c:pt idx="22">
                  <c:v>88</c:v>
                </c:pt>
                <c:pt idx="23">
                  <c:v>58</c:v>
                </c:pt>
                <c:pt idx="24">
                  <c:v>67</c:v>
                </c:pt>
                <c:pt idx="25">
                  <c:v>56</c:v>
                </c:pt>
                <c:pt idx="26">
                  <c:v>99</c:v>
                </c:pt>
                <c:pt idx="27">
                  <c:v>144</c:v>
                </c:pt>
                <c:pt idx="28">
                  <c:v>92</c:v>
                </c:pt>
                <c:pt idx="29">
                  <c:v>89</c:v>
                </c:pt>
                <c:pt idx="30">
                  <c:v>2627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A6-4FA8-962D-8EBFCB41C3B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88595424"/>
        <c:axId val="999281968"/>
      </c:lineChart>
      <c:catAx>
        <c:axId val="98859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999281968"/>
        <c:crosses val="autoZero"/>
        <c:auto val="1"/>
        <c:lblAlgn val="ctr"/>
        <c:lblOffset val="100"/>
        <c:noMultiLvlLbl val="0"/>
      </c:catAx>
      <c:valAx>
        <c:axId val="99928196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r>
                  <a:rPr lang="es-MX" sz="3600">
                    <a:latin typeface="Adelle Sans Light" panose="02000503000000020004" pitchFamily="50" charset="0"/>
                  </a:rPr>
                  <a:t>Atenciones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elle Sans Light" panose="02000503000000020004" pitchFamily="50" charset="0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crossAx val="98859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r>
              <a:rPr lang="es-MX" sz="3600">
                <a:latin typeface="Adelle Sans Light" panose="02000503000000020004" pitchFamily="50" charset="0"/>
              </a:rPr>
              <a:t>Servicios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Hoja4!$F$1</c:f>
              <c:strCache>
                <c:ptCount val="1"/>
                <c:pt idx="0">
                  <c:v>Asesorías Telmujer</c:v>
                </c:pt>
              </c:strCache>
            </c:strRef>
          </c:tx>
          <c:spPr>
            <a:solidFill>
              <a:srgbClr val="EBE5E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Hoja4!$A$2:$A$8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Hoja4!$F$2:$F$8</c:f>
              <c:numCache>
                <c:formatCode>General</c:formatCode>
                <c:ptCount val="7"/>
                <c:pt idx="0">
                  <c:v>66</c:v>
                </c:pt>
                <c:pt idx="1">
                  <c:v>83</c:v>
                </c:pt>
                <c:pt idx="2">
                  <c:v>75</c:v>
                </c:pt>
                <c:pt idx="3">
                  <c:v>77</c:v>
                </c:pt>
                <c:pt idx="4">
                  <c:v>105</c:v>
                </c:pt>
                <c:pt idx="5">
                  <c:v>273</c:v>
                </c:pt>
                <c:pt idx="6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D8-4AD6-90AA-98EC06383D29}"/>
            </c:ext>
          </c:extLst>
        </c:ser>
        <c:ser>
          <c:idx val="1"/>
          <c:order val="1"/>
          <c:tx>
            <c:strRef>
              <c:f>Hoja4!$G$1</c:f>
              <c:strCache>
                <c:ptCount val="1"/>
                <c:pt idx="0">
                  <c:v>Incidentes de conocimiento Telmujer</c:v>
                </c:pt>
              </c:strCache>
            </c:strRef>
          </c:tx>
          <c:spPr>
            <a:solidFill>
              <a:srgbClr val="3C355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Hoja4!$A$2:$A$8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Hoja4!$G$2:$G$8</c:f>
              <c:numCache>
                <c:formatCode>General</c:formatCode>
                <c:ptCount val="7"/>
                <c:pt idx="0">
                  <c:v>341</c:v>
                </c:pt>
                <c:pt idx="1">
                  <c:v>245</c:v>
                </c:pt>
                <c:pt idx="2">
                  <c:v>279</c:v>
                </c:pt>
                <c:pt idx="3">
                  <c:v>288</c:v>
                </c:pt>
                <c:pt idx="4">
                  <c:v>442</c:v>
                </c:pt>
                <c:pt idx="5">
                  <c:v>550</c:v>
                </c:pt>
                <c:pt idx="6">
                  <c:v>482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D8-4AD6-90AA-98EC06383D29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65"/>
        <c:overlap val="100"/>
        <c:axId val="1152244240"/>
        <c:axId val="1157287248"/>
      </c:barChart>
      <c:catAx>
        <c:axId val="11522442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157287248"/>
        <c:crosses val="autoZero"/>
        <c:auto val="1"/>
        <c:lblAlgn val="ctr"/>
        <c:lblOffset val="100"/>
        <c:noMultiLvlLbl val="0"/>
      </c:catAx>
      <c:valAx>
        <c:axId val="115728724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52244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905795946826015E-3"/>
          <c:y val="1.7765953591056236E-2"/>
          <c:w val="0.9864188408106348"/>
          <c:h val="0.691727767600470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'Enero '!$I$48</c:f>
              <c:strCache>
                <c:ptCount val="1"/>
                <c:pt idx="0">
                  <c:v>Semana  1
01 al 01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'!$AF$47:$AH$47</c:f>
              <c:strCache>
                <c:ptCount val="3"/>
                <c:pt idx="0">
                  <c:v>Atenciones psicológicas y jurídicas Refugio</c:v>
                </c:pt>
                <c:pt idx="1">
                  <c:v>Atención psicológica de primera vez y subsecuente a NNyA en Refugio</c:v>
                </c:pt>
                <c:pt idx="2">
                  <c:v>Ingresos al Refugio</c:v>
                </c:pt>
              </c:strCache>
            </c:strRef>
          </c:cat>
          <c:val>
            <c:numRef>
              <c:f>'Enero '!$AF$48:$AH$48</c:f>
              <c:numCache>
                <c:formatCode>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7C-4D5F-B864-D88B9B4CC9A0}"/>
            </c:ext>
          </c:extLst>
        </c:ser>
        <c:ser>
          <c:idx val="1"/>
          <c:order val="1"/>
          <c:tx>
            <c:strRef>
              <c:f>'Enero '!$I$49</c:f>
              <c:strCache>
                <c:ptCount val="1"/>
                <c:pt idx="0">
                  <c:v>Semana 2
02 al 08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'!$AF$47:$AH$47</c:f>
              <c:strCache>
                <c:ptCount val="3"/>
                <c:pt idx="0">
                  <c:v>Atenciones psicológicas y jurídicas Refugio</c:v>
                </c:pt>
                <c:pt idx="1">
                  <c:v>Atención psicológica de primera vez y subsecuente a NNyA en Refugio</c:v>
                </c:pt>
                <c:pt idx="2">
                  <c:v>Ingresos al Refugio</c:v>
                </c:pt>
              </c:strCache>
            </c:strRef>
          </c:cat>
          <c:val>
            <c:numRef>
              <c:f>'Enero '!$AF$49:$AH$49</c:f>
              <c:numCache>
                <c:formatCode>0</c:formatCode>
                <c:ptCount val="3"/>
                <c:pt idx="0">
                  <c:v>12</c:v>
                </c:pt>
                <c:pt idx="1">
                  <c:v>12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7C-4D5F-B864-D88B9B4CC9A0}"/>
            </c:ext>
          </c:extLst>
        </c:ser>
        <c:ser>
          <c:idx val="2"/>
          <c:order val="2"/>
          <c:tx>
            <c:strRef>
              <c:f>'Enero '!$I$50</c:f>
              <c:strCache>
                <c:ptCount val="1"/>
                <c:pt idx="0">
                  <c:v>Semana 3
09 al 15</c:v>
                </c:pt>
              </c:strCache>
            </c:strRef>
          </c:tx>
          <c:spPr>
            <a:solidFill>
              <a:srgbClr val="8064A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'!$AF$47:$AH$47</c:f>
              <c:strCache>
                <c:ptCount val="3"/>
                <c:pt idx="0">
                  <c:v>Atenciones psicológicas y jurídicas Refugio</c:v>
                </c:pt>
                <c:pt idx="1">
                  <c:v>Atención psicológica de primera vez y subsecuente a NNyA en Refugio</c:v>
                </c:pt>
                <c:pt idx="2">
                  <c:v>Ingresos al Refugio</c:v>
                </c:pt>
              </c:strCache>
            </c:strRef>
          </c:cat>
          <c:val>
            <c:numRef>
              <c:f>'Enero '!$AF$50:$AH$50</c:f>
              <c:numCache>
                <c:formatCode>0</c:formatCode>
                <c:ptCount val="3"/>
                <c:pt idx="0">
                  <c:v>12</c:v>
                </c:pt>
                <c:pt idx="1">
                  <c:v>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7C-4D5F-B864-D88B9B4CC9A0}"/>
            </c:ext>
          </c:extLst>
        </c:ser>
        <c:ser>
          <c:idx val="3"/>
          <c:order val="3"/>
          <c:tx>
            <c:strRef>
              <c:f>'Enero '!$I$51</c:f>
              <c:strCache>
                <c:ptCount val="1"/>
                <c:pt idx="0">
                  <c:v>Semana 4
16 al 22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'!$AF$47:$AH$47</c:f>
              <c:strCache>
                <c:ptCount val="3"/>
                <c:pt idx="0">
                  <c:v>Atenciones psicológicas y jurídicas Refugio</c:v>
                </c:pt>
                <c:pt idx="1">
                  <c:v>Atención psicológica de primera vez y subsecuente a NNyA en Refugio</c:v>
                </c:pt>
                <c:pt idx="2">
                  <c:v>Ingresos al Refugio</c:v>
                </c:pt>
              </c:strCache>
            </c:strRef>
          </c:cat>
          <c:val>
            <c:numRef>
              <c:f>'Enero '!$AF$51:$AH$51</c:f>
              <c:numCache>
                <c:formatCode>0</c:formatCode>
                <c:ptCount val="3"/>
                <c:pt idx="0">
                  <c:v>11</c:v>
                </c:pt>
                <c:pt idx="1">
                  <c:v>10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C7C-4D5F-B864-D88B9B4CC9A0}"/>
            </c:ext>
          </c:extLst>
        </c:ser>
        <c:ser>
          <c:idx val="4"/>
          <c:order val="4"/>
          <c:tx>
            <c:strRef>
              <c:f>'Enero '!$I$52</c:f>
              <c:strCache>
                <c:ptCount val="1"/>
                <c:pt idx="0">
                  <c:v>Semana 5
23 al 29</c:v>
                </c:pt>
              </c:strCache>
            </c:strRef>
          </c:tx>
          <c:spPr>
            <a:solidFill>
              <a:srgbClr val="46244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'!$AF$47:$AH$47</c:f>
              <c:strCache>
                <c:ptCount val="3"/>
                <c:pt idx="0">
                  <c:v>Atenciones psicológicas y jurídicas Refugio</c:v>
                </c:pt>
                <c:pt idx="1">
                  <c:v>Atención psicológica de primera vez y subsecuente a NNyA en Refugio</c:v>
                </c:pt>
                <c:pt idx="2">
                  <c:v>Ingresos al Refugio</c:v>
                </c:pt>
              </c:strCache>
            </c:strRef>
          </c:cat>
          <c:val>
            <c:numRef>
              <c:f>'Enero '!$AF$52:$AH$52</c:f>
              <c:numCache>
                <c:formatCode>0</c:formatCode>
                <c:ptCount val="3"/>
                <c:pt idx="0">
                  <c:v>8</c:v>
                </c:pt>
                <c:pt idx="1">
                  <c:v>12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C7C-4D5F-B864-D88B9B4CC9A0}"/>
            </c:ext>
          </c:extLst>
        </c:ser>
        <c:ser>
          <c:idx val="5"/>
          <c:order val="5"/>
          <c:tx>
            <c:strRef>
              <c:f>'Enero '!$I$53</c:f>
              <c:strCache>
                <c:ptCount val="1"/>
                <c:pt idx="0">
                  <c:v>Semana 6
30 al 31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'!$AF$47:$AH$47</c:f>
              <c:strCache>
                <c:ptCount val="3"/>
                <c:pt idx="0">
                  <c:v>Atenciones psicológicas y jurídicas Refugio</c:v>
                </c:pt>
                <c:pt idx="1">
                  <c:v>Atención psicológica de primera vez y subsecuente a NNyA en Refugio</c:v>
                </c:pt>
                <c:pt idx="2">
                  <c:v>Ingresos al Refugio</c:v>
                </c:pt>
              </c:strCache>
              <c:extLst xmlns:c15="http://schemas.microsoft.com/office/drawing/2012/chart"/>
            </c:strRef>
          </c:cat>
          <c:val>
            <c:numRef>
              <c:f>'Enero '!$AF$53:$AH$53</c:f>
              <c:numCache>
                <c:formatCode>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5-0C7C-4D5F-B864-D88B9B4CC9A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82445408"/>
        <c:axId val="1119563952"/>
        <c:extLst/>
      </c:barChart>
      <c:catAx>
        <c:axId val="108244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119563952"/>
        <c:crosses val="autoZero"/>
        <c:auto val="1"/>
        <c:lblAlgn val="ctr"/>
        <c:lblOffset val="100"/>
        <c:noMultiLvlLbl val="0"/>
      </c:catAx>
      <c:valAx>
        <c:axId val="11195639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1082445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0663468305297851E-2"/>
          <c:y val="0.87563253273143482"/>
          <c:w val="0.85393507525380385"/>
          <c:h val="0.108567353604297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'Enero '!$P$57</c:f>
              <c:strCache>
                <c:ptCount val="1"/>
                <c:pt idx="0">
                  <c:v>Atenciones psicológicas y jurídicas Refugio</c:v>
                </c:pt>
              </c:strCache>
            </c:strRef>
          </c:tx>
          <c:spPr>
            <a:ln w="1270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7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'!$I$58:$I$87</c:f>
              <c:strCache>
                <c:ptCount val="30"/>
                <c:pt idx="0">
                  <c:v>01
M</c:v>
                </c:pt>
                <c:pt idx="1">
                  <c:v>02
MI</c:v>
                </c:pt>
                <c:pt idx="2">
                  <c:v>03
J</c:v>
                </c:pt>
                <c:pt idx="3">
                  <c:v>04
V</c:v>
                </c:pt>
                <c:pt idx="4">
                  <c:v>05
S</c:v>
                </c:pt>
                <c:pt idx="5">
                  <c:v>06
D</c:v>
                </c:pt>
                <c:pt idx="6">
                  <c:v>07
L</c:v>
                </c:pt>
                <c:pt idx="7">
                  <c:v>08
M</c:v>
                </c:pt>
                <c:pt idx="8">
                  <c:v>09
MI</c:v>
                </c:pt>
                <c:pt idx="9">
                  <c:v>10
J</c:v>
                </c:pt>
                <c:pt idx="10">
                  <c:v>10
V</c:v>
                </c:pt>
                <c:pt idx="11">
                  <c:v>12
S</c:v>
                </c:pt>
                <c:pt idx="12">
                  <c:v>13
D</c:v>
                </c:pt>
                <c:pt idx="13">
                  <c:v>14
L</c:v>
                </c:pt>
                <c:pt idx="14">
                  <c:v>15
M</c:v>
                </c:pt>
                <c:pt idx="15">
                  <c:v>16
MI</c:v>
                </c:pt>
                <c:pt idx="16">
                  <c:v>17
J</c:v>
                </c:pt>
                <c:pt idx="17">
                  <c:v>18
V</c:v>
                </c:pt>
                <c:pt idx="18">
                  <c:v>19
S</c:v>
                </c:pt>
                <c:pt idx="19">
                  <c:v>20
D</c:v>
                </c:pt>
                <c:pt idx="20">
                  <c:v>21
L</c:v>
                </c:pt>
                <c:pt idx="21">
                  <c:v>22
M</c:v>
                </c:pt>
                <c:pt idx="22">
                  <c:v>23
MI</c:v>
                </c:pt>
                <c:pt idx="23">
                  <c:v>24
J</c:v>
                </c:pt>
                <c:pt idx="24">
                  <c:v>25
V</c:v>
                </c:pt>
                <c:pt idx="25">
                  <c:v>26
S</c:v>
                </c:pt>
                <c:pt idx="26">
                  <c:v>27
D</c:v>
                </c:pt>
                <c:pt idx="27">
                  <c:v>28
L</c:v>
                </c:pt>
                <c:pt idx="28">
                  <c:v>29
M</c:v>
                </c:pt>
                <c:pt idx="29">
                  <c:v>30
MI</c:v>
                </c:pt>
              </c:strCache>
            </c:strRef>
          </c:cat>
          <c:val>
            <c:numRef>
              <c:f>'Enero '!$P$58:$P$88</c:f>
              <c:numCache>
                <c:formatCode>General</c:formatCode>
                <c:ptCount val="31"/>
                <c:pt idx="0">
                  <c:v>0</c:v>
                </c:pt>
                <c:pt idx="1">
                  <c:v>4</c:v>
                </c:pt>
                <c:pt idx="2">
                  <c:v>2</c:v>
                </c:pt>
                <c:pt idx="3">
                  <c:v>1</c:v>
                </c:pt>
                <c:pt idx="4">
                  <c:v>3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2</c:v>
                </c:pt>
                <c:pt idx="11">
                  <c:v>3</c:v>
                </c:pt>
                <c:pt idx="12">
                  <c:v>0</c:v>
                </c:pt>
                <c:pt idx="13">
                  <c:v>0</c:v>
                </c:pt>
                <c:pt idx="14">
                  <c:v>3</c:v>
                </c:pt>
                <c:pt idx="15">
                  <c:v>2</c:v>
                </c:pt>
                <c:pt idx="16">
                  <c:v>3</c:v>
                </c:pt>
                <c:pt idx="17">
                  <c:v>2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3</c:v>
                </c:pt>
                <c:pt idx="22">
                  <c:v>1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B8-4413-9F51-7A17B11E98E9}"/>
            </c:ext>
          </c:extLst>
        </c:ser>
        <c:ser>
          <c:idx val="1"/>
          <c:order val="1"/>
          <c:tx>
            <c:strRef>
              <c:f>'Enero '!$Q$57</c:f>
              <c:strCache>
                <c:ptCount val="1"/>
                <c:pt idx="0">
                  <c:v>Atención psicológica de primera vez y subsecuente a NNyA en Refugio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'!$I$58:$I$87</c:f>
              <c:strCache>
                <c:ptCount val="30"/>
                <c:pt idx="0">
                  <c:v>01
M</c:v>
                </c:pt>
                <c:pt idx="1">
                  <c:v>02
MI</c:v>
                </c:pt>
                <c:pt idx="2">
                  <c:v>03
J</c:v>
                </c:pt>
                <c:pt idx="3">
                  <c:v>04
V</c:v>
                </c:pt>
                <c:pt idx="4">
                  <c:v>05
S</c:v>
                </c:pt>
                <c:pt idx="5">
                  <c:v>06
D</c:v>
                </c:pt>
                <c:pt idx="6">
                  <c:v>07
L</c:v>
                </c:pt>
                <c:pt idx="7">
                  <c:v>08
M</c:v>
                </c:pt>
                <c:pt idx="8">
                  <c:v>09
MI</c:v>
                </c:pt>
                <c:pt idx="9">
                  <c:v>10
J</c:v>
                </c:pt>
                <c:pt idx="10">
                  <c:v>10
V</c:v>
                </c:pt>
                <c:pt idx="11">
                  <c:v>12
S</c:v>
                </c:pt>
                <c:pt idx="12">
                  <c:v>13
D</c:v>
                </c:pt>
                <c:pt idx="13">
                  <c:v>14
L</c:v>
                </c:pt>
                <c:pt idx="14">
                  <c:v>15
M</c:v>
                </c:pt>
                <c:pt idx="15">
                  <c:v>16
MI</c:v>
                </c:pt>
                <c:pt idx="16">
                  <c:v>17
J</c:v>
                </c:pt>
                <c:pt idx="17">
                  <c:v>18
V</c:v>
                </c:pt>
                <c:pt idx="18">
                  <c:v>19
S</c:v>
                </c:pt>
                <c:pt idx="19">
                  <c:v>20
D</c:v>
                </c:pt>
                <c:pt idx="20">
                  <c:v>21
L</c:v>
                </c:pt>
                <c:pt idx="21">
                  <c:v>22
M</c:v>
                </c:pt>
                <c:pt idx="22">
                  <c:v>23
MI</c:v>
                </c:pt>
                <c:pt idx="23">
                  <c:v>24
J</c:v>
                </c:pt>
                <c:pt idx="24">
                  <c:v>25
V</c:v>
                </c:pt>
                <c:pt idx="25">
                  <c:v>26
S</c:v>
                </c:pt>
                <c:pt idx="26">
                  <c:v>27
D</c:v>
                </c:pt>
                <c:pt idx="27">
                  <c:v>28
L</c:v>
                </c:pt>
                <c:pt idx="28">
                  <c:v>29
M</c:v>
                </c:pt>
                <c:pt idx="29">
                  <c:v>30
MI</c:v>
                </c:pt>
              </c:strCache>
            </c:strRef>
          </c:cat>
          <c:val>
            <c:numRef>
              <c:f>'Enero '!$Q$58:$Q$88</c:f>
              <c:numCache>
                <c:formatCode>General</c:formatCode>
                <c:ptCount val="31"/>
                <c:pt idx="0">
                  <c:v>0</c:v>
                </c:pt>
                <c:pt idx="1">
                  <c:v>2</c:v>
                </c:pt>
                <c:pt idx="2">
                  <c:v>1</c:v>
                </c:pt>
                <c:pt idx="3">
                  <c:v>7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4</c:v>
                </c:pt>
                <c:pt idx="18">
                  <c:v>3</c:v>
                </c:pt>
                <c:pt idx="19">
                  <c:v>0</c:v>
                </c:pt>
                <c:pt idx="20">
                  <c:v>0</c:v>
                </c:pt>
                <c:pt idx="21">
                  <c:v>2</c:v>
                </c:pt>
                <c:pt idx="22">
                  <c:v>2</c:v>
                </c:pt>
                <c:pt idx="23">
                  <c:v>3</c:v>
                </c:pt>
                <c:pt idx="24">
                  <c:v>1</c:v>
                </c:pt>
                <c:pt idx="25">
                  <c:v>4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B8-4413-9F51-7A17B11E98E9}"/>
            </c:ext>
          </c:extLst>
        </c:ser>
        <c:ser>
          <c:idx val="2"/>
          <c:order val="2"/>
          <c:tx>
            <c:strRef>
              <c:f>'Enero '!$R$57</c:f>
              <c:strCache>
                <c:ptCount val="1"/>
                <c:pt idx="0">
                  <c:v>Ingresos al Refugio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3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BDB8-4413-9F51-7A17B11E98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'!$I$58:$I$87</c:f>
              <c:strCache>
                <c:ptCount val="30"/>
                <c:pt idx="0">
                  <c:v>01
M</c:v>
                </c:pt>
                <c:pt idx="1">
                  <c:v>02
MI</c:v>
                </c:pt>
                <c:pt idx="2">
                  <c:v>03
J</c:v>
                </c:pt>
                <c:pt idx="3">
                  <c:v>04
V</c:v>
                </c:pt>
                <c:pt idx="4">
                  <c:v>05
S</c:v>
                </c:pt>
                <c:pt idx="5">
                  <c:v>06
D</c:v>
                </c:pt>
                <c:pt idx="6">
                  <c:v>07
L</c:v>
                </c:pt>
                <c:pt idx="7">
                  <c:v>08
M</c:v>
                </c:pt>
                <c:pt idx="8">
                  <c:v>09
MI</c:v>
                </c:pt>
                <c:pt idx="9">
                  <c:v>10
J</c:v>
                </c:pt>
                <c:pt idx="10">
                  <c:v>10
V</c:v>
                </c:pt>
                <c:pt idx="11">
                  <c:v>12
S</c:v>
                </c:pt>
                <c:pt idx="12">
                  <c:v>13
D</c:v>
                </c:pt>
                <c:pt idx="13">
                  <c:v>14
L</c:v>
                </c:pt>
                <c:pt idx="14">
                  <c:v>15
M</c:v>
                </c:pt>
                <c:pt idx="15">
                  <c:v>16
MI</c:v>
                </c:pt>
                <c:pt idx="16">
                  <c:v>17
J</c:v>
                </c:pt>
                <c:pt idx="17">
                  <c:v>18
V</c:v>
                </c:pt>
                <c:pt idx="18">
                  <c:v>19
S</c:v>
                </c:pt>
                <c:pt idx="19">
                  <c:v>20
D</c:v>
                </c:pt>
                <c:pt idx="20">
                  <c:v>21
L</c:v>
                </c:pt>
                <c:pt idx="21">
                  <c:v>22
M</c:v>
                </c:pt>
                <c:pt idx="22">
                  <c:v>23
MI</c:v>
                </c:pt>
                <c:pt idx="23">
                  <c:v>24
J</c:v>
                </c:pt>
                <c:pt idx="24">
                  <c:v>25
V</c:v>
                </c:pt>
                <c:pt idx="25">
                  <c:v>26
S</c:v>
                </c:pt>
                <c:pt idx="26">
                  <c:v>27
D</c:v>
                </c:pt>
                <c:pt idx="27">
                  <c:v>28
L</c:v>
                </c:pt>
                <c:pt idx="28">
                  <c:v>29
M</c:v>
                </c:pt>
                <c:pt idx="29">
                  <c:v>30
MI</c:v>
                </c:pt>
              </c:strCache>
            </c:strRef>
          </c:cat>
          <c:val>
            <c:numRef>
              <c:f>'Enero '!$R$58:$R$88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B8-4413-9F51-7A17B11E98E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82407808"/>
        <c:axId val="999281136"/>
      </c:lineChart>
      <c:catAx>
        <c:axId val="108240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999281136"/>
        <c:crosses val="autoZero"/>
        <c:auto val="1"/>
        <c:lblAlgn val="ctr"/>
        <c:lblOffset val="100"/>
        <c:noMultiLvlLbl val="0"/>
      </c:catAx>
      <c:valAx>
        <c:axId val="99928113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r>
                  <a:rPr lang="es-MX" sz="2800">
                    <a:latin typeface="Adelle Sans Light" panose="02000503000000020004" pitchFamily="50" charset="0"/>
                  </a:rPr>
                  <a:t>Atenciones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elle Sans Light" panose="02000503000000020004" pitchFamily="50" charset="0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crossAx val="1082407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sz="2800"/>
              <a:t>Atenciones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0.15041989530636851"/>
          <c:y val="0.12363961409591806"/>
          <c:w val="0.8234244183567675"/>
          <c:h val="0.6291064487316602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Hoja4!$H$1</c:f>
              <c:strCache>
                <c:ptCount val="1"/>
                <c:pt idx="0">
                  <c:v>Atenciones psicológicas y jurídicas Refugio</c:v>
                </c:pt>
              </c:strCache>
            </c:strRef>
          </c:tx>
          <c:spPr>
            <a:solidFill>
              <a:srgbClr val="EBE5E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Hoja4!$A$2:$A$8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Hoja4!$H$2:$H$8</c:f>
              <c:numCache>
                <c:formatCode>General</c:formatCode>
                <c:ptCount val="7"/>
                <c:pt idx="0">
                  <c:v>0</c:v>
                </c:pt>
                <c:pt idx="1">
                  <c:v>8</c:v>
                </c:pt>
                <c:pt idx="2">
                  <c:v>7</c:v>
                </c:pt>
                <c:pt idx="3">
                  <c:v>9</c:v>
                </c:pt>
                <c:pt idx="4">
                  <c:v>9</c:v>
                </c:pt>
                <c:pt idx="5">
                  <c:v>8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59-4D0E-A592-206E51AB87FB}"/>
            </c:ext>
          </c:extLst>
        </c:ser>
        <c:ser>
          <c:idx val="1"/>
          <c:order val="1"/>
          <c:tx>
            <c:strRef>
              <c:f>Hoja4!$I$1</c:f>
              <c:strCache>
                <c:ptCount val="1"/>
                <c:pt idx="0">
                  <c:v>Atención psicológica de primera vez y subsecuente a NNyA en Refugio</c:v>
                </c:pt>
              </c:strCache>
            </c:strRef>
          </c:tx>
          <c:spPr>
            <a:solidFill>
              <a:srgbClr val="3C3551"/>
            </a:solidFill>
            <a:ln>
              <a:noFill/>
            </a:ln>
            <a:effectLst/>
          </c:spPr>
          <c:invertIfNegative val="0"/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8A59-4D0E-A592-206E51AB87FB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A59-4D0E-A592-206E51AB87FB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A59-4D0E-A592-206E51AB87FB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8A59-4D0E-A592-206E51AB87FB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A59-4D0E-A592-206E51AB87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Hoja4!$A$2:$A$8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Hoja4!$I$2:$I$8</c:f>
              <c:numCache>
                <c:formatCode>General</c:formatCode>
                <c:ptCount val="7"/>
                <c:pt idx="0">
                  <c:v>0</c:v>
                </c:pt>
                <c:pt idx="1">
                  <c:v>10</c:v>
                </c:pt>
                <c:pt idx="2">
                  <c:v>13</c:v>
                </c:pt>
                <c:pt idx="3">
                  <c:v>6</c:v>
                </c:pt>
                <c:pt idx="4">
                  <c:v>6</c:v>
                </c:pt>
                <c:pt idx="5">
                  <c:v>3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A59-4D0E-A592-206E51AB87FB}"/>
            </c:ext>
          </c:extLst>
        </c:ser>
        <c:ser>
          <c:idx val="2"/>
          <c:order val="2"/>
          <c:tx>
            <c:strRef>
              <c:f>Hoja4!$J$1</c:f>
              <c:strCache>
                <c:ptCount val="1"/>
                <c:pt idx="0">
                  <c:v>Ingresos al Refugio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Hoja4!$A$2:$A$8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Hoja4!$J$2:$J$8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A59-4D0E-A592-206E51AB87FB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65"/>
        <c:overlap val="100"/>
        <c:axId val="909415344"/>
        <c:axId val="1120035216"/>
      </c:barChart>
      <c:catAx>
        <c:axId val="9094153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120035216"/>
        <c:crosses val="autoZero"/>
        <c:auto val="1"/>
        <c:lblAlgn val="ctr"/>
        <c:lblOffset val="100"/>
        <c:noMultiLvlLbl val="0"/>
      </c:catAx>
      <c:valAx>
        <c:axId val="112003521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09415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5428012805861"/>
          <c:y val="0.12274943218959447"/>
          <c:w val="0.8456957404386598"/>
          <c:h val="0.78377858514187537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3C355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'!$V$60:$V$64</c:f>
              <c:strCache>
                <c:ptCount val="5"/>
                <c:pt idx="0">
                  <c:v>Refugio</c:v>
                </c:pt>
                <c:pt idx="1">
                  <c:v>Telmujer</c:v>
                </c:pt>
                <c:pt idx="2">
                  <c:v>UAMs</c:v>
                </c:pt>
                <c:pt idx="3">
                  <c:v>Centro de Empoderamiento</c:v>
                </c:pt>
                <c:pt idx="4">
                  <c:v>Centro Integral</c:v>
                </c:pt>
              </c:strCache>
            </c:strRef>
          </c:cat>
          <c:val>
            <c:numRef>
              <c:f>'Enero '!$W$60:$W$64</c:f>
              <c:numCache>
                <c:formatCode>0</c:formatCode>
                <c:ptCount val="5"/>
                <c:pt idx="0">
                  <c:v>82</c:v>
                </c:pt>
                <c:pt idx="1">
                  <c:v>3491</c:v>
                </c:pt>
                <c:pt idx="2">
                  <c:v>0</c:v>
                </c:pt>
                <c:pt idx="3">
                  <c:v>0</c:v>
                </c:pt>
                <c:pt idx="4">
                  <c:v>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0E-4F49-93AE-019381DA5A0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0"/>
        <c:axId val="1081204976"/>
        <c:axId val="1119565616"/>
      </c:barChart>
      <c:catAx>
        <c:axId val="10812049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119565616"/>
        <c:crosses val="autoZero"/>
        <c:auto val="1"/>
        <c:lblAlgn val="ctr"/>
        <c:lblOffset val="100"/>
        <c:noMultiLvlLbl val="0"/>
      </c:catAx>
      <c:valAx>
        <c:axId val="11195656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081204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075869285198756E-2"/>
          <c:y val="4.0499679655361352E-2"/>
          <c:w val="0.94243759000196836"/>
          <c:h val="0.647474785543035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'Enero '!$I$48</c:f>
              <c:strCache>
                <c:ptCount val="1"/>
                <c:pt idx="0">
                  <c:v>Semana  1
01 al 01</c:v>
                </c:pt>
              </c:strCache>
            </c:strRef>
          </c:tx>
          <c:spPr>
            <a:solidFill>
              <a:srgbClr val="EBE5E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'!$J$47:$P$47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</c:v>
                </c:pt>
                <c:pt idx="2">
                  <c:v>Atenciones seguimiento psicológico</c:v>
                </c:pt>
                <c:pt idx="3">
                  <c:v>Atenciones vía WhatsApp</c:v>
                </c:pt>
                <c:pt idx="4">
                  <c:v>Asesorías jurídicas subsecuentes</c:v>
                </c:pt>
                <c:pt idx="5">
                  <c:v>Acompañamientos jurídicos</c:v>
                </c:pt>
                <c:pt idx="6">
                  <c:v>Seguimientos de Trabajo Social</c:v>
                </c:pt>
              </c:strCache>
            </c:strRef>
          </c:cat>
          <c:val>
            <c:numRef>
              <c:f>'Enero '!$J$48:$P$48</c:f>
              <c:numCache>
                <c:formatCode>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3B-4B18-8A8A-D5A49AC5B045}"/>
            </c:ext>
          </c:extLst>
        </c:ser>
        <c:ser>
          <c:idx val="1"/>
          <c:order val="1"/>
          <c:tx>
            <c:strRef>
              <c:f>'Enero '!$I$49</c:f>
              <c:strCache>
                <c:ptCount val="1"/>
                <c:pt idx="0">
                  <c:v>Semana 2
02 al 08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'!$J$47:$P$47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</c:v>
                </c:pt>
                <c:pt idx="2">
                  <c:v>Atenciones seguimiento psicológico</c:v>
                </c:pt>
                <c:pt idx="3">
                  <c:v>Atenciones vía WhatsApp</c:v>
                </c:pt>
                <c:pt idx="4">
                  <c:v>Asesorías jurídicas subsecuentes</c:v>
                </c:pt>
                <c:pt idx="5">
                  <c:v>Acompañamientos jurídicos</c:v>
                </c:pt>
                <c:pt idx="6">
                  <c:v>Seguimientos de Trabajo Social</c:v>
                </c:pt>
              </c:strCache>
            </c:strRef>
          </c:cat>
          <c:val>
            <c:numRef>
              <c:f>'Enero '!$J$49:$P$49</c:f>
              <c:numCache>
                <c:formatCode>0</c:formatCode>
                <c:ptCount val="7"/>
                <c:pt idx="0">
                  <c:v>12</c:v>
                </c:pt>
                <c:pt idx="1">
                  <c:v>1</c:v>
                </c:pt>
                <c:pt idx="2">
                  <c:v>44</c:v>
                </c:pt>
                <c:pt idx="3">
                  <c:v>38</c:v>
                </c:pt>
                <c:pt idx="4">
                  <c:v>13</c:v>
                </c:pt>
                <c:pt idx="5">
                  <c:v>0</c:v>
                </c:pt>
                <c:pt idx="6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3B-4B18-8A8A-D5A49AC5B045}"/>
            </c:ext>
          </c:extLst>
        </c:ser>
        <c:ser>
          <c:idx val="2"/>
          <c:order val="2"/>
          <c:tx>
            <c:strRef>
              <c:f>'Enero '!$I$50</c:f>
              <c:strCache>
                <c:ptCount val="1"/>
                <c:pt idx="0">
                  <c:v>Semana 3
09 al 15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'!$J$47:$P$47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</c:v>
                </c:pt>
                <c:pt idx="2">
                  <c:v>Atenciones seguimiento psicológico</c:v>
                </c:pt>
                <c:pt idx="3">
                  <c:v>Atenciones vía WhatsApp</c:v>
                </c:pt>
                <c:pt idx="4">
                  <c:v>Asesorías jurídicas subsecuentes</c:v>
                </c:pt>
                <c:pt idx="5">
                  <c:v>Acompañamientos jurídicos</c:v>
                </c:pt>
                <c:pt idx="6">
                  <c:v>Seguimientos de Trabajo Social</c:v>
                </c:pt>
              </c:strCache>
            </c:strRef>
          </c:cat>
          <c:val>
            <c:numRef>
              <c:f>'Enero '!$J$50:$P$50</c:f>
              <c:numCache>
                <c:formatCode>0</c:formatCode>
                <c:ptCount val="7"/>
                <c:pt idx="0">
                  <c:v>10</c:v>
                </c:pt>
                <c:pt idx="1">
                  <c:v>0</c:v>
                </c:pt>
                <c:pt idx="2">
                  <c:v>36</c:v>
                </c:pt>
                <c:pt idx="3">
                  <c:v>41</c:v>
                </c:pt>
                <c:pt idx="4">
                  <c:v>13</c:v>
                </c:pt>
                <c:pt idx="5">
                  <c:v>0</c:v>
                </c:pt>
                <c:pt idx="6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3B-4B18-8A8A-D5A49AC5B045}"/>
            </c:ext>
          </c:extLst>
        </c:ser>
        <c:ser>
          <c:idx val="3"/>
          <c:order val="3"/>
          <c:tx>
            <c:strRef>
              <c:f>'Enero '!$I$51</c:f>
              <c:strCache>
                <c:ptCount val="1"/>
                <c:pt idx="0">
                  <c:v>Semana 4
16 al 22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'!$J$47:$P$47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</c:v>
                </c:pt>
                <c:pt idx="2">
                  <c:v>Atenciones seguimiento psicológico</c:v>
                </c:pt>
                <c:pt idx="3">
                  <c:v>Atenciones vía WhatsApp</c:v>
                </c:pt>
                <c:pt idx="4">
                  <c:v>Asesorías jurídicas subsecuentes</c:v>
                </c:pt>
                <c:pt idx="5">
                  <c:v>Acompañamientos jurídicos</c:v>
                </c:pt>
                <c:pt idx="6">
                  <c:v>Seguimientos de Trabajo Social</c:v>
                </c:pt>
              </c:strCache>
            </c:strRef>
          </c:cat>
          <c:val>
            <c:numRef>
              <c:f>'Enero '!$J$51:$P$51</c:f>
              <c:numCache>
                <c:formatCode>0</c:formatCode>
                <c:ptCount val="7"/>
                <c:pt idx="0">
                  <c:v>16</c:v>
                </c:pt>
                <c:pt idx="1">
                  <c:v>1</c:v>
                </c:pt>
                <c:pt idx="2">
                  <c:v>31</c:v>
                </c:pt>
                <c:pt idx="3">
                  <c:v>47</c:v>
                </c:pt>
                <c:pt idx="4">
                  <c:v>13</c:v>
                </c:pt>
                <c:pt idx="5">
                  <c:v>0</c:v>
                </c:pt>
                <c:pt idx="6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23B-4B18-8A8A-D5A49AC5B045}"/>
            </c:ext>
          </c:extLst>
        </c:ser>
        <c:ser>
          <c:idx val="4"/>
          <c:order val="4"/>
          <c:tx>
            <c:strRef>
              <c:f>'Enero '!$I$52</c:f>
              <c:strCache>
                <c:ptCount val="1"/>
                <c:pt idx="0">
                  <c:v>Semana 5
23 al 29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'!$J$47:$P$47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</c:v>
                </c:pt>
                <c:pt idx="2">
                  <c:v>Atenciones seguimiento psicológico</c:v>
                </c:pt>
                <c:pt idx="3">
                  <c:v>Atenciones vía WhatsApp</c:v>
                </c:pt>
                <c:pt idx="4">
                  <c:v>Asesorías jurídicas subsecuentes</c:v>
                </c:pt>
                <c:pt idx="5">
                  <c:v>Acompañamientos jurídicos</c:v>
                </c:pt>
                <c:pt idx="6">
                  <c:v>Seguimientos de Trabajo Social</c:v>
                </c:pt>
              </c:strCache>
            </c:strRef>
          </c:cat>
          <c:val>
            <c:numRef>
              <c:f>'Enero '!$J$52:$P$52</c:f>
              <c:numCache>
                <c:formatCode>0</c:formatCode>
                <c:ptCount val="7"/>
                <c:pt idx="0">
                  <c:v>16</c:v>
                </c:pt>
                <c:pt idx="1">
                  <c:v>1</c:v>
                </c:pt>
                <c:pt idx="2">
                  <c:v>66</c:v>
                </c:pt>
                <c:pt idx="3">
                  <c:v>52</c:v>
                </c:pt>
                <c:pt idx="4">
                  <c:v>11</c:v>
                </c:pt>
                <c:pt idx="5">
                  <c:v>0</c:v>
                </c:pt>
                <c:pt idx="6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23B-4B18-8A8A-D5A49AC5B045}"/>
            </c:ext>
          </c:extLst>
        </c:ser>
        <c:ser>
          <c:idx val="5"/>
          <c:order val="5"/>
          <c:tx>
            <c:strRef>
              <c:f>'Enero '!$I$53</c:f>
              <c:strCache>
                <c:ptCount val="1"/>
                <c:pt idx="0">
                  <c:v>Semana 6
30 al 31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'!$J$47:$P$47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</c:v>
                </c:pt>
                <c:pt idx="2">
                  <c:v>Atenciones seguimiento psicológico</c:v>
                </c:pt>
                <c:pt idx="3">
                  <c:v>Atenciones vía WhatsApp</c:v>
                </c:pt>
                <c:pt idx="4">
                  <c:v>Asesorías jurídicas subsecuentes</c:v>
                </c:pt>
                <c:pt idx="5">
                  <c:v>Acompañamientos jurídicos</c:v>
                </c:pt>
                <c:pt idx="6">
                  <c:v>Seguimientos de Trabajo Social</c:v>
                </c:pt>
              </c:strCache>
            </c:strRef>
          </c:cat>
          <c:val>
            <c:numRef>
              <c:f>'Enero '!$J$53:$P$53</c:f>
              <c:numCache>
                <c:formatCode>0</c:formatCode>
                <c:ptCount val="7"/>
                <c:pt idx="0">
                  <c:v>9</c:v>
                </c:pt>
                <c:pt idx="1">
                  <c:v>0</c:v>
                </c:pt>
                <c:pt idx="2">
                  <c:v>18</c:v>
                </c:pt>
                <c:pt idx="3">
                  <c:v>10</c:v>
                </c:pt>
                <c:pt idx="4">
                  <c:v>9</c:v>
                </c:pt>
                <c:pt idx="5">
                  <c:v>0</c:v>
                </c:pt>
                <c:pt idx="6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23B-4B18-8A8A-D5A49AC5B0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20106032"/>
        <c:axId val="1469438512"/>
      </c:barChart>
      <c:catAx>
        <c:axId val="152010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469438512"/>
        <c:crosses val="autoZero"/>
        <c:auto val="1"/>
        <c:lblAlgn val="ctr"/>
        <c:lblOffset val="100"/>
        <c:noMultiLvlLbl val="0"/>
      </c:catAx>
      <c:valAx>
        <c:axId val="14694385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1520106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831035641979086"/>
          <c:y val="0.86950676563039031"/>
          <c:w val="0.78534009844628871"/>
          <c:h val="0.130493249001227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850198500164461"/>
          <c:y val="0.32324710813275087"/>
          <c:w val="0.30746061575319006"/>
          <c:h val="0.405440054131736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solidFill>
              <a:srgbClr val="3C3551"/>
            </a:solidFill>
          </c:spPr>
          <c:dPt>
            <c:idx val="0"/>
            <c:bubble3D val="0"/>
            <c:spPr>
              <a:solidFill>
                <a:srgbClr val="E3DFE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19F-49A6-AEC0-4F47C8985A84}"/>
              </c:ext>
            </c:extLst>
          </c:dPt>
          <c:dPt>
            <c:idx val="1"/>
            <c:bubble3D val="0"/>
            <c:spPr>
              <a:solidFill>
                <a:srgbClr val="5B4F6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19F-49A6-AEC0-4F47C8985A8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'Enero '!$K$2:$L$2</c:f>
              <c:strCache>
                <c:ptCount val="2"/>
                <c:pt idx="0">
                  <c:v>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'Enero '!$K$40:$L$40</c:f>
              <c:numCache>
                <c:formatCode>0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9F-49A6-AEC0-4F47C8985A8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986252165286143"/>
          <c:y val="0.34417609002346788"/>
          <c:w val="0.31598810097972679"/>
          <c:h val="0.379259391321411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076103454804039E-3"/>
          <c:y val="3.8927438274257771E-2"/>
          <c:w val="0.96886668377476193"/>
          <c:h val="0.511596199089424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'Enero '!$I$48</c:f>
              <c:strCache>
                <c:ptCount val="1"/>
                <c:pt idx="0">
                  <c:v>Semana  1
01 al 01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'!$R$47:$S$47</c:f>
              <c:strCache>
                <c:ptCount val="2"/>
                <c:pt idx="0">
                  <c:v>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'Enero '!$R$48:$S$48</c:f>
              <c:numCache>
                <c:formatCode>0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E9-4A34-84EC-EAB12519E8B3}"/>
            </c:ext>
          </c:extLst>
        </c:ser>
        <c:ser>
          <c:idx val="1"/>
          <c:order val="1"/>
          <c:tx>
            <c:strRef>
              <c:f>'Enero '!$I$49</c:f>
              <c:strCache>
                <c:ptCount val="1"/>
                <c:pt idx="0">
                  <c:v>Semana 2
02 al 08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'!$R$47:$S$47</c:f>
              <c:strCache>
                <c:ptCount val="2"/>
                <c:pt idx="0">
                  <c:v>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'Enero '!$R$49:$S$49</c:f>
              <c:numCache>
                <c:formatCode>0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E9-4A34-84EC-EAB12519E8B3}"/>
            </c:ext>
          </c:extLst>
        </c:ser>
        <c:ser>
          <c:idx val="2"/>
          <c:order val="2"/>
          <c:tx>
            <c:strRef>
              <c:f>'Enero '!$I$50</c:f>
              <c:strCache>
                <c:ptCount val="1"/>
                <c:pt idx="0">
                  <c:v>Semana 3
09 al 15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'!$R$47:$S$47</c:f>
              <c:strCache>
                <c:ptCount val="2"/>
                <c:pt idx="0">
                  <c:v>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'Enero '!$R$50:$S$50</c:f>
              <c:numCache>
                <c:formatCode>0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E9-4A34-84EC-EAB12519E8B3}"/>
            </c:ext>
          </c:extLst>
        </c:ser>
        <c:ser>
          <c:idx val="3"/>
          <c:order val="3"/>
          <c:tx>
            <c:strRef>
              <c:f>'Enero '!$I$51</c:f>
              <c:strCache>
                <c:ptCount val="1"/>
                <c:pt idx="0">
                  <c:v>Semana 4
16 al 22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EE9-4A34-84EC-EAB12519E8B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'!$R$47:$S$47</c:f>
              <c:strCache>
                <c:ptCount val="2"/>
                <c:pt idx="0">
                  <c:v>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'Enero '!$R$51:$S$51</c:f>
              <c:numCache>
                <c:formatCode>0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EE9-4A34-84EC-EAB12519E8B3}"/>
            </c:ext>
          </c:extLst>
        </c:ser>
        <c:ser>
          <c:idx val="4"/>
          <c:order val="4"/>
          <c:tx>
            <c:strRef>
              <c:f>'Enero '!$I$52</c:f>
              <c:strCache>
                <c:ptCount val="1"/>
                <c:pt idx="0">
                  <c:v>Semana 5
23 al 29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'!$R$47:$S$47</c:f>
              <c:strCache>
                <c:ptCount val="2"/>
                <c:pt idx="0">
                  <c:v>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'Enero '!$R$52:$S$52</c:f>
              <c:numCache>
                <c:formatCode>0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EE9-4A34-84EC-EAB12519E8B3}"/>
            </c:ext>
          </c:extLst>
        </c:ser>
        <c:ser>
          <c:idx val="5"/>
          <c:order val="5"/>
          <c:tx>
            <c:strRef>
              <c:f>'Enero '!$I$53</c:f>
              <c:strCache>
                <c:ptCount val="1"/>
                <c:pt idx="0">
                  <c:v>Semana 6
30 al 31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'!$R$47:$S$47</c:f>
              <c:strCache>
                <c:ptCount val="2"/>
                <c:pt idx="0">
                  <c:v>Atenciones de primera vez (Centro de Empoderamiento)</c:v>
                </c:pt>
                <c:pt idx="1">
                  <c:v>Atenciones de seguimiento (Centro de Empoderamiento)</c:v>
                </c:pt>
              </c:strCache>
              <c:extLst xmlns:c15="http://schemas.microsoft.com/office/drawing/2012/chart"/>
            </c:strRef>
          </c:cat>
          <c:val>
            <c:numRef>
              <c:f>'Enero '!$R$53:$S$53</c:f>
              <c:numCache>
                <c:formatCode>0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7-3EE9-4A34-84EC-EAB12519E8B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71775504"/>
        <c:axId val="1631600864"/>
        <c:extLst/>
      </c:barChart>
      <c:catAx>
        <c:axId val="1471775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631600864"/>
        <c:crosses val="autoZero"/>
        <c:auto val="1"/>
        <c:lblAlgn val="ctr"/>
        <c:lblOffset val="100"/>
        <c:noMultiLvlLbl val="0"/>
      </c:catAx>
      <c:valAx>
        <c:axId val="16316008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1471775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'Enero '!$J$57</c:f>
              <c:strCache>
                <c:ptCount val="1"/>
                <c:pt idx="0">
                  <c:v>Total Centro Integral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strRef>
              <c:f>'Enero '!$I$58:$I$87</c:f>
              <c:strCache>
                <c:ptCount val="30"/>
                <c:pt idx="0">
                  <c:v>01
M</c:v>
                </c:pt>
                <c:pt idx="1">
                  <c:v>02
MI</c:v>
                </c:pt>
                <c:pt idx="2">
                  <c:v>03
J</c:v>
                </c:pt>
                <c:pt idx="3">
                  <c:v>04
V</c:v>
                </c:pt>
                <c:pt idx="4">
                  <c:v>05
S</c:v>
                </c:pt>
                <c:pt idx="5">
                  <c:v>06
D</c:v>
                </c:pt>
                <c:pt idx="6">
                  <c:v>07
L</c:v>
                </c:pt>
                <c:pt idx="7">
                  <c:v>08
M</c:v>
                </c:pt>
                <c:pt idx="8">
                  <c:v>09
MI</c:v>
                </c:pt>
                <c:pt idx="9">
                  <c:v>10
J</c:v>
                </c:pt>
                <c:pt idx="10">
                  <c:v>10
V</c:v>
                </c:pt>
                <c:pt idx="11">
                  <c:v>12
S</c:v>
                </c:pt>
                <c:pt idx="12">
                  <c:v>13
D</c:v>
                </c:pt>
                <c:pt idx="13">
                  <c:v>14
L</c:v>
                </c:pt>
                <c:pt idx="14">
                  <c:v>15
M</c:v>
                </c:pt>
                <c:pt idx="15">
                  <c:v>16
MI</c:v>
                </c:pt>
                <c:pt idx="16">
                  <c:v>17
J</c:v>
                </c:pt>
                <c:pt idx="17">
                  <c:v>18
V</c:v>
                </c:pt>
                <c:pt idx="18">
                  <c:v>19
S</c:v>
                </c:pt>
                <c:pt idx="19">
                  <c:v>20
D</c:v>
                </c:pt>
                <c:pt idx="20">
                  <c:v>21
L</c:v>
                </c:pt>
                <c:pt idx="21">
                  <c:v>22
M</c:v>
                </c:pt>
                <c:pt idx="22">
                  <c:v>23
MI</c:v>
                </c:pt>
                <c:pt idx="23">
                  <c:v>24
J</c:v>
                </c:pt>
                <c:pt idx="24">
                  <c:v>25
V</c:v>
                </c:pt>
                <c:pt idx="25">
                  <c:v>26
S</c:v>
                </c:pt>
                <c:pt idx="26">
                  <c:v>27
D</c:v>
                </c:pt>
                <c:pt idx="27">
                  <c:v>28
L</c:v>
                </c:pt>
                <c:pt idx="28">
                  <c:v>29
M</c:v>
                </c:pt>
                <c:pt idx="29">
                  <c:v>30
MI</c:v>
                </c:pt>
              </c:strCache>
            </c:strRef>
          </c:cat>
          <c:val>
            <c:numRef>
              <c:f>'Enero '!$J$58:$J$88</c:f>
              <c:numCache>
                <c:formatCode>General</c:formatCode>
                <c:ptCount val="31"/>
                <c:pt idx="0">
                  <c:v>0</c:v>
                </c:pt>
                <c:pt idx="1">
                  <c:v>27</c:v>
                </c:pt>
                <c:pt idx="2">
                  <c:v>36</c:v>
                </c:pt>
                <c:pt idx="3">
                  <c:v>19</c:v>
                </c:pt>
                <c:pt idx="4">
                  <c:v>25</c:v>
                </c:pt>
                <c:pt idx="5">
                  <c:v>0</c:v>
                </c:pt>
                <c:pt idx="6">
                  <c:v>0</c:v>
                </c:pt>
                <c:pt idx="7">
                  <c:v>27</c:v>
                </c:pt>
                <c:pt idx="8">
                  <c:v>23</c:v>
                </c:pt>
                <c:pt idx="9">
                  <c:v>25</c:v>
                </c:pt>
                <c:pt idx="10">
                  <c:v>24</c:v>
                </c:pt>
                <c:pt idx="11">
                  <c:v>34</c:v>
                </c:pt>
                <c:pt idx="12">
                  <c:v>0</c:v>
                </c:pt>
                <c:pt idx="13">
                  <c:v>0</c:v>
                </c:pt>
                <c:pt idx="14">
                  <c:v>29</c:v>
                </c:pt>
                <c:pt idx="15">
                  <c:v>49</c:v>
                </c:pt>
                <c:pt idx="16">
                  <c:v>28</c:v>
                </c:pt>
                <c:pt idx="17">
                  <c:v>26</c:v>
                </c:pt>
                <c:pt idx="18">
                  <c:v>34</c:v>
                </c:pt>
                <c:pt idx="19">
                  <c:v>0</c:v>
                </c:pt>
                <c:pt idx="20">
                  <c:v>0</c:v>
                </c:pt>
                <c:pt idx="21">
                  <c:v>40</c:v>
                </c:pt>
                <c:pt idx="22">
                  <c:v>38</c:v>
                </c:pt>
                <c:pt idx="23">
                  <c:v>43</c:v>
                </c:pt>
                <c:pt idx="24">
                  <c:v>27</c:v>
                </c:pt>
                <c:pt idx="25">
                  <c:v>36</c:v>
                </c:pt>
                <c:pt idx="26">
                  <c:v>0</c:v>
                </c:pt>
                <c:pt idx="27">
                  <c:v>0</c:v>
                </c:pt>
                <c:pt idx="28">
                  <c:v>32</c:v>
                </c:pt>
                <c:pt idx="29">
                  <c:v>36</c:v>
                </c:pt>
                <c:pt idx="30">
                  <c:v>658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BC-4DCF-95BF-1E3BF8A86C3F}"/>
            </c:ext>
          </c:extLst>
        </c:ser>
        <c:ser>
          <c:idx val="1"/>
          <c:order val="1"/>
          <c:tx>
            <c:strRef>
              <c:f>'Enero '!$K$57</c:f>
              <c:strCache>
                <c:ptCount val="1"/>
                <c:pt idx="0">
                  <c:v>Total Centro de Empoderamiento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strRef>
              <c:f>'Enero '!$I$58:$I$87</c:f>
              <c:strCache>
                <c:ptCount val="30"/>
                <c:pt idx="0">
                  <c:v>01
M</c:v>
                </c:pt>
                <c:pt idx="1">
                  <c:v>02
MI</c:v>
                </c:pt>
                <c:pt idx="2">
                  <c:v>03
J</c:v>
                </c:pt>
                <c:pt idx="3">
                  <c:v>04
V</c:v>
                </c:pt>
                <c:pt idx="4">
                  <c:v>05
S</c:v>
                </c:pt>
                <c:pt idx="5">
                  <c:v>06
D</c:v>
                </c:pt>
                <c:pt idx="6">
                  <c:v>07
L</c:v>
                </c:pt>
                <c:pt idx="7">
                  <c:v>08
M</c:v>
                </c:pt>
                <c:pt idx="8">
                  <c:v>09
MI</c:v>
                </c:pt>
                <c:pt idx="9">
                  <c:v>10
J</c:v>
                </c:pt>
                <c:pt idx="10">
                  <c:v>10
V</c:v>
                </c:pt>
                <c:pt idx="11">
                  <c:v>12
S</c:v>
                </c:pt>
                <c:pt idx="12">
                  <c:v>13
D</c:v>
                </c:pt>
                <c:pt idx="13">
                  <c:v>14
L</c:v>
                </c:pt>
                <c:pt idx="14">
                  <c:v>15
M</c:v>
                </c:pt>
                <c:pt idx="15">
                  <c:v>16
MI</c:v>
                </c:pt>
                <c:pt idx="16">
                  <c:v>17
J</c:v>
                </c:pt>
                <c:pt idx="17">
                  <c:v>18
V</c:v>
                </c:pt>
                <c:pt idx="18">
                  <c:v>19
S</c:v>
                </c:pt>
                <c:pt idx="19">
                  <c:v>20
D</c:v>
                </c:pt>
                <c:pt idx="20">
                  <c:v>21
L</c:v>
                </c:pt>
                <c:pt idx="21">
                  <c:v>22
M</c:v>
                </c:pt>
                <c:pt idx="22">
                  <c:v>23
MI</c:v>
                </c:pt>
                <c:pt idx="23">
                  <c:v>24
J</c:v>
                </c:pt>
                <c:pt idx="24">
                  <c:v>25
V</c:v>
                </c:pt>
                <c:pt idx="25">
                  <c:v>26
S</c:v>
                </c:pt>
                <c:pt idx="26">
                  <c:v>27
D</c:v>
                </c:pt>
                <c:pt idx="27">
                  <c:v>28
L</c:v>
                </c:pt>
                <c:pt idx="28">
                  <c:v>29
M</c:v>
                </c:pt>
                <c:pt idx="29">
                  <c:v>30
MI</c:v>
                </c:pt>
              </c:strCache>
            </c:strRef>
          </c:cat>
          <c:val>
            <c:numRef>
              <c:f>'Enero '!$K$57:$K$87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BC-4DCF-95BF-1E3BF8A86C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7318928"/>
        <c:axId val="1466864464"/>
      </c:lineChart>
      <c:catAx>
        <c:axId val="1467318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466864464"/>
        <c:crosses val="autoZero"/>
        <c:auto val="1"/>
        <c:lblAlgn val="ctr"/>
        <c:lblOffset val="100"/>
        <c:noMultiLvlLbl val="0"/>
      </c:catAx>
      <c:valAx>
        <c:axId val="14668644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r>
                  <a:rPr lang="es-MX" sz="3600">
                    <a:latin typeface="Adelle Sans Light" panose="02000503000000020004" pitchFamily="50" charset="0"/>
                  </a:rPr>
                  <a:t>Atenciones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elle Sans Light" panose="02000503000000020004" pitchFamily="50" charset="0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crossAx val="1467318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sz="3200"/>
              <a:t>Atenciones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Hoja4!$B$1</c:f>
              <c:strCache>
                <c:ptCount val="1"/>
                <c:pt idx="0">
                  <c:v>Atención a mujeres en Centro Integral</c:v>
                </c:pt>
              </c:strCache>
            </c:strRef>
          </c:tx>
          <c:spPr>
            <a:solidFill>
              <a:srgbClr val="EBE5E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Hoja4!$A$2:$A$8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Hoja4!$B$2:$B$8</c:f>
              <c:numCache>
                <c:formatCode>General</c:formatCode>
                <c:ptCount val="7"/>
                <c:pt idx="0">
                  <c:v>0</c:v>
                </c:pt>
                <c:pt idx="1">
                  <c:v>129</c:v>
                </c:pt>
                <c:pt idx="2">
                  <c:v>96</c:v>
                </c:pt>
                <c:pt idx="3">
                  <c:v>132</c:v>
                </c:pt>
                <c:pt idx="4">
                  <c:v>173</c:v>
                </c:pt>
                <c:pt idx="5">
                  <c:v>128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A5-4D6C-9EA5-EA668AB4C1E6}"/>
            </c:ext>
          </c:extLst>
        </c:ser>
        <c:ser>
          <c:idx val="1"/>
          <c:order val="1"/>
          <c:tx>
            <c:strRef>
              <c:f>Hoja4!$C$1</c:f>
              <c:strCache>
                <c:ptCount val="1"/>
                <c:pt idx="0">
                  <c:v>Atención a NNyA en Centro de Empoderamiento</c:v>
                </c:pt>
              </c:strCache>
            </c:strRef>
          </c:tx>
          <c:spPr>
            <a:solidFill>
              <a:srgbClr val="3C355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Hoja4!$A$2:$A$8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Hoja4!$C$2:$C$8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3A5-4D6C-9EA5-EA668AB4C1E6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65"/>
        <c:overlap val="100"/>
        <c:axId val="1122348608"/>
        <c:axId val="1119566448"/>
      </c:barChart>
      <c:catAx>
        <c:axId val="1122348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119566448"/>
        <c:crosses val="autoZero"/>
        <c:auto val="1"/>
        <c:lblAlgn val="ctr"/>
        <c:lblOffset val="100"/>
        <c:noMultiLvlLbl val="0"/>
      </c:catAx>
      <c:valAx>
        <c:axId val="111956644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22348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E3DFE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D1-4B48-968C-40359571E8B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D1-4B48-968C-40359571E8B7}"/>
              </c:ext>
            </c:extLst>
          </c:dPt>
          <c:dPt>
            <c:idx val="2"/>
            <c:bubble3D val="0"/>
            <c:spPr>
              <a:solidFill>
                <a:srgbClr val="998BA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ED1-4B48-968C-40359571E8B7}"/>
              </c:ext>
            </c:extLst>
          </c:dPt>
          <c:dPt>
            <c:idx val="3"/>
            <c:bubble3D val="0"/>
            <c:spPr>
              <a:solidFill>
                <a:srgbClr val="E9D5D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ED1-4B48-968C-40359571E8B7}"/>
              </c:ext>
            </c:extLst>
          </c:dPt>
          <c:dPt>
            <c:idx val="4"/>
            <c:bubble3D val="0"/>
            <c:spPr>
              <a:solidFill>
                <a:srgbClr val="5B4F6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ED1-4B48-968C-40359571E8B7}"/>
              </c:ext>
            </c:extLst>
          </c:dPt>
          <c:dPt>
            <c:idx val="5"/>
            <c:bubble3D val="0"/>
            <c:spPr>
              <a:solidFill>
                <a:srgbClr val="46244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ED1-4B48-968C-40359571E8B7}"/>
              </c:ext>
            </c:extLst>
          </c:dPt>
          <c:dPt>
            <c:idx val="6"/>
            <c:bubble3D val="0"/>
            <c:spPr>
              <a:solidFill>
                <a:srgbClr val="54002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ED1-4B48-968C-40359571E8B7}"/>
              </c:ext>
            </c:extLst>
          </c:dPt>
          <c:dLbls>
            <c:dLbl>
              <c:idx val="5"/>
              <c:tx>
                <c:rich>
                  <a:bodyPr/>
                  <a:lstStyle/>
                  <a:p>
                    <a:fld id="{115BA3F2-17C8-4E52-B877-32A187A22959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[PORCENTAJE]</a:t>
                    </a:fld>
                    <a:endParaRPr lang="es-MX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AED1-4B48-968C-40359571E8B7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6568EF9C-15B0-4631-8299-118C90576415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[PORCENTAJE]</a:t>
                    </a:fld>
                    <a:endParaRPr lang="es-MX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AED1-4B48-968C-40359571E8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'Enero '!$P$2:$V$2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en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'Enero '!$P$40:$V$40</c:f>
              <c:numCache>
                <c:formatCode>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ED1-4B48-968C-40359571E8B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191537594846573"/>
          <c:y val="7.0174024538455365E-2"/>
          <c:w val="0.32391854785236041"/>
          <c:h val="0.914686177383297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'Enero '!$I$48</c:f>
              <c:strCache>
                <c:ptCount val="1"/>
                <c:pt idx="0">
                  <c:v>Semana  1
01 al 01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'!$U$47:$AA$47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en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'Enero '!$U$48:$AA$48</c:f>
              <c:numCache>
                <c:formatCode>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BE-4EAE-8355-8B2EDEAC9F3D}"/>
            </c:ext>
          </c:extLst>
        </c:ser>
        <c:ser>
          <c:idx val="1"/>
          <c:order val="1"/>
          <c:tx>
            <c:strRef>
              <c:f>'Enero '!$I$49</c:f>
              <c:strCache>
                <c:ptCount val="1"/>
                <c:pt idx="0">
                  <c:v>Semana 2
02 al 08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'!$U$47:$AA$47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en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'Enero '!$U$49:$AA$49</c:f>
              <c:numCache>
                <c:formatCode>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BE-4EAE-8355-8B2EDEAC9F3D}"/>
            </c:ext>
          </c:extLst>
        </c:ser>
        <c:ser>
          <c:idx val="2"/>
          <c:order val="2"/>
          <c:tx>
            <c:strRef>
              <c:f>'Enero '!$I$50</c:f>
              <c:strCache>
                <c:ptCount val="1"/>
                <c:pt idx="0">
                  <c:v>Semana 3
09 al 15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'!$U$47:$AA$47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en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'Enero '!$U$50:$AA$50</c:f>
              <c:numCache>
                <c:formatCode>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BE-4EAE-8355-8B2EDEAC9F3D}"/>
            </c:ext>
          </c:extLst>
        </c:ser>
        <c:ser>
          <c:idx val="3"/>
          <c:order val="3"/>
          <c:tx>
            <c:strRef>
              <c:f>'Enero '!$I$51</c:f>
              <c:strCache>
                <c:ptCount val="1"/>
                <c:pt idx="0">
                  <c:v>Semana 4
16 al 22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'!$U$47:$AA$47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en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'Enero '!$U$51:$AA$51</c:f>
              <c:numCache>
                <c:formatCode>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BE-4EAE-8355-8B2EDEAC9F3D}"/>
            </c:ext>
          </c:extLst>
        </c:ser>
        <c:ser>
          <c:idx val="4"/>
          <c:order val="4"/>
          <c:tx>
            <c:strRef>
              <c:f>'Enero '!$I$52</c:f>
              <c:strCache>
                <c:ptCount val="1"/>
                <c:pt idx="0">
                  <c:v>Semana 5
23 al 29</c:v>
                </c:pt>
              </c:strCache>
            </c:strRef>
          </c:tx>
          <c:spPr>
            <a:solidFill>
              <a:srgbClr val="46244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'!$U$47:$AA$47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en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'Enero '!$U$52:$AA$52</c:f>
              <c:numCache>
                <c:formatCode>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BE-4EAE-8355-8B2EDEAC9F3D}"/>
            </c:ext>
          </c:extLst>
        </c:ser>
        <c:ser>
          <c:idx val="5"/>
          <c:order val="5"/>
          <c:tx>
            <c:strRef>
              <c:f>'Enero '!$I$53</c:f>
              <c:strCache>
                <c:ptCount val="1"/>
                <c:pt idx="0">
                  <c:v>Semana 6
30 al 31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'!$U$47:$AA$47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en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  <c:extLst xmlns:c15="http://schemas.microsoft.com/office/drawing/2012/chart"/>
            </c:strRef>
          </c:cat>
          <c:val>
            <c:numRef>
              <c:f>'Enero '!$U$53:$AA$53</c:f>
              <c:numCache>
                <c:formatCode>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5-86BE-4EAE-8355-8B2EDEAC9F3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08861872"/>
        <c:axId val="1628550144"/>
        <c:extLst/>
      </c:barChart>
      <c:catAx>
        <c:axId val="1708861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628550144"/>
        <c:crosses val="autoZero"/>
        <c:auto val="1"/>
        <c:lblAlgn val="ctr"/>
        <c:lblOffset val="100"/>
        <c:noMultiLvlLbl val="0"/>
      </c:catAx>
      <c:valAx>
        <c:axId val="16285501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1708861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766590888190748"/>
          <c:y val="0.89661266665036088"/>
          <c:w val="0.6028163501863808"/>
          <c:h val="8.41733564674321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7073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9165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1837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5376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9613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0049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2244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3166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8851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2340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26824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3051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62874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7086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67717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52793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81087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55351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3420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92397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161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6164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499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540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3874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5116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mensual de servicios brindados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Enero 2023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528380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440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123" y="1288793"/>
            <a:ext cx="503476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 0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835641DD-7DFD-49C7-95CB-6D5A745BE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282816"/>
              </p:ext>
            </p:extLst>
          </p:nvPr>
        </p:nvGraphicFramePr>
        <p:xfrm>
          <a:off x="3305908" y="2833966"/>
          <a:ext cx="17772185" cy="9887277"/>
        </p:xfrm>
        <a:graphic>
          <a:graphicData uri="http://schemas.openxmlformats.org/drawingml/2006/table">
            <a:tbl>
              <a:tblPr/>
              <a:tblGrid>
                <a:gridCol w="2520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3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3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98204">
                <a:tc gridSpan="4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3600" b="1" i="0" u="none" strike="noStrike" kern="1200" cap="none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  <a:sym typeface="Arial"/>
                        </a:rPr>
                        <a:t>Número de atenciones brindadas a niñas, niños y adolescentes semanalmente en el mes de enero según tipo de servicio</a:t>
                      </a:r>
                    </a:p>
                  </a:txBody>
                  <a:tcPr marL="9525" marR="9525" marT="952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</a:endParaRPr>
                    </a:p>
                  </a:txBody>
                  <a:tcPr marL="9525" marR="9525" marT="9523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156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s-ES" sz="2000" b="0" i="0" u="none" strike="noStrike" cap="non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Atenciones de primera vez a niñas, niños y adolescentes</a:t>
                      </a:r>
                    </a:p>
                  </a:txBody>
                  <a:tcPr marL="9525" marR="9525" marT="952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Atenciones de seguimiento a niñas, niños y adolescentes</a:t>
                      </a:r>
                    </a:p>
                  </a:txBody>
                  <a:tcPr marL="9525" marR="9525" marT="952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Centro de Empoderamiento</a:t>
                      </a:r>
                    </a:p>
                  </a:txBody>
                  <a:tcPr marL="9525" marR="9525" marT="952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 1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01 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2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02 al 08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3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09 al 15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4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16 al 22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5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23 al 29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6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30 al 31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s-MX" altLang="es-MX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412857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alt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Total mensual</a:t>
                      </a:r>
                      <a:endParaRPr kumimoji="0" lang="es-MX" altLang="es-MX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577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63734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semanalmente a niñas, niños y adolescentes en Centro de Empoderamiento Infantil según tipo de servicio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76226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40428F6-FFB4-45FF-94A5-3AD98BC1BC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6734264"/>
              </p:ext>
            </p:extLst>
          </p:nvPr>
        </p:nvGraphicFramePr>
        <p:xfrm>
          <a:off x="1676401" y="4873454"/>
          <a:ext cx="20551860" cy="7432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00908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399" y="2040442"/>
            <a:ext cx="20808593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diariamente a niñas, niños y adolescentes en Centro de Empoderamiento Infantil en el mes de enero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302897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157E2B41-633F-418E-93FE-0CBCE3D0A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228472"/>
              </p:ext>
            </p:extLst>
          </p:nvPr>
        </p:nvGraphicFramePr>
        <p:xfrm>
          <a:off x="1676399" y="5368947"/>
          <a:ext cx="20551863" cy="5226641"/>
        </p:xfrm>
        <a:graphic>
          <a:graphicData uri="http://schemas.openxmlformats.org/drawingml/2006/table">
            <a:tbl>
              <a:tblPr/>
              <a:tblGrid>
                <a:gridCol w="3461559">
                  <a:extLst>
                    <a:ext uri="{9D8B030D-6E8A-4147-A177-3AD203B41FA5}">
                      <a16:colId xmlns:a16="http://schemas.microsoft.com/office/drawing/2014/main" val="2531948302"/>
                    </a:ext>
                  </a:extLst>
                </a:gridCol>
                <a:gridCol w="1141772">
                  <a:extLst>
                    <a:ext uri="{9D8B030D-6E8A-4147-A177-3AD203B41FA5}">
                      <a16:colId xmlns:a16="http://schemas.microsoft.com/office/drawing/2014/main" val="1230979146"/>
                    </a:ext>
                  </a:extLst>
                </a:gridCol>
                <a:gridCol w="525578">
                  <a:extLst>
                    <a:ext uri="{9D8B030D-6E8A-4147-A177-3AD203B41FA5}">
                      <a16:colId xmlns:a16="http://schemas.microsoft.com/office/drawing/2014/main" val="2743621603"/>
                    </a:ext>
                  </a:extLst>
                </a:gridCol>
                <a:gridCol w="579947">
                  <a:extLst>
                    <a:ext uri="{9D8B030D-6E8A-4147-A177-3AD203B41FA5}">
                      <a16:colId xmlns:a16="http://schemas.microsoft.com/office/drawing/2014/main" val="407044785"/>
                    </a:ext>
                  </a:extLst>
                </a:gridCol>
                <a:gridCol w="579947">
                  <a:extLst>
                    <a:ext uri="{9D8B030D-6E8A-4147-A177-3AD203B41FA5}">
                      <a16:colId xmlns:a16="http://schemas.microsoft.com/office/drawing/2014/main" val="1481681964"/>
                    </a:ext>
                  </a:extLst>
                </a:gridCol>
                <a:gridCol w="434959">
                  <a:extLst>
                    <a:ext uri="{9D8B030D-6E8A-4147-A177-3AD203B41FA5}">
                      <a16:colId xmlns:a16="http://schemas.microsoft.com/office/drawing/2014/main" val="1413478576"/>
                    </a:ext>
                  </a:extLst>
                </a:gridCol>
                <a:gridCol w="434959">
                  <a:extLst>
                    <a:ext uri="{9D8B030D-6E8A-4147-A177-3AD203B41FA5}">
                      <a16:colId xmlns:a16="http://schemas.microsoft.com/office/drawing/2014/main" val="1280007635"/>
                    </a:ext>
                  </a:extLst>
                </a:gridCol>
                <a:gridCol w="579947">
                  <a:extLst>
                    <a:ext uri="{9D8B030D-6E8A-4147-A177-3AD203B41FA5}">
                      <a16:colId xmlns:a16="http://schemas.microsoft.com/office/drawing/2014/main" val="2132728635"/>
                    </a:ext>
                  </a:extLst>
                </a:gridCol>
                <a:gridCol w="579947">
                  <a:extLst>
                    <a:ext uri="{9D8B030D-6E8A-4147-A177-3AD203B41FA5}">
                      <a16:colId xmlns:a16="http://schemas.microsoft.com/office/drawing/2014/main" val="1838830875"/>
                    </a:ext>
                  </a:extLst>
                </a:gridCol>
                <a:gridCol w="579947">
                  <a:extLst>
                    <a:ext uri="{9D8B030D-6E8A-4147-A177-3AD203B41FA5}">
                      <a16:colId xmlns:a16="http://schemas.microsoft.com/office/drawing/2014/main" val="2533548729"/>
                    </a:ext>
                  </a:extLst>
                </a:gridCol>
                <a:gridCol w="579947">
                  <a:extLst>
                    <a:ext uri="{9D8B030D-6E8A-4147-A177-3AD203B41FA5}">
                      <a16:colId xmlns:a16="http://schemas.microsoft.com/office/drawing/2014/main" val="1710923334"/>
                    </a:ext>
                  </a:extLst>
                </a:gridCol>
                <a:gridCol w="453083">
                  <a:extLst>
                    <a:ext uri="{9D8B030D-6E8A-4147-A177-3AD203B41FA5}">
                      <a16:colId xmlns:a16="http://schemas.microsoft.com/office/drawing/2014/main" val="1077455847"/>
                    </a:ext>
                  </a:extLst>
                </a:gridCol>
                <a:gridCol w="434959">
                  <a:extLst>
                    <a:ext uri="{9D8B030D-6E8A-4147-A177-3AD203B41FA5}">
                      <a16:colId xmlns:a16="http://schemas.microsoft.com/office/drawing/2014/main" val="412456297"/>
                    </a:ext>
                  </a:extLst>
                </a:gridCol>
                <a:gridCol w="434959">
                  <a:extLst>
                    <a:ext uri="{9D8B030D-6E8A-4147-A177-3AD203B41FA5}">
                      <a16:colId xmlns:a16="http://schemas.microsoft.com/office/drawing/2014/main" val="1201060664"/>
                    </a:ext>
                  </a:extLst>
                </a:gridCol>
                <a:gridCol w="453083">
                  <a:extLst>
                    <a:ext uri="{9D8B030D-6E8A-4147-A177-3AD203B41FA5}">
                      <a16:colId xmlns:a16="http://schemas.microsoft.com/office/drawing/2014/main" val="2616782445"/>
                    </a:ext>
                  </a:extLst>
                </a:gridCol>
                <a:gridCol w="579947">
                  <a:extLst>
                    <a:ext uri="{9D8B030D-6E8A-4147-A177-3AD203B41FA5}">
                      <a16:colId xmlns:a16="http://schemas.microsoft.com/office/drawing/2014/main" val="1988542129"/>
                    </a:ext>
                  </a:extLst>
                </a:gridCol>
                <a:gridCol w="434959">
                  <a:extLst>
                    <a:ext uri="{9D8B030D-6E8A-4147-A177-3AD203B41FA5}">
                      <a16:colId xmlns:a16="http://schemas.microsoft.com/office/drawing/2014/main" val="2163484513"/>
                    </a:ext>
                  </a:extLst>
                </a:gridCol>
                <a:gridCol w="507454">
                  <a:extLst>
                    <a:ext uri="{9D8B030D-6E8A-4147-A177-3AD203B41FA5}">
                      <a16:colId xmlns:a16="http://schemas.microsoft.com/office/drawing/2014/main" val="1025941353"/>
                    </a:ext>
                  </a:extLst>
                </a:gridCol>
                <a:gridCol w="579947">
                  <a:extLst>
                    <a:ext uri="{9D8B030D-6E8A-4147-A177-3AD203B41FA5}">
                      <a16:colId xmlns:a16="http://schemas.microsoft.com/office/drawing/2014/main" val="3344215122"/>
                    </a:ext>
                  </a:extLst>
                </a:gridCol>
                <a:gridCol w="434959">
                  <a:extLst>
                    <a:ext uri="{9D8B030D-6E8A-4147-A177-3AD203B41FA5}">
                      <a16:colId xmlns:a16="http://schemas.microsoft.com/office/drawing/2014/main" val="1119347750"/>
                    </a:ext>
                  </a:extLst>
                </a:gridCol>
                <a:gridCol w="579947">
                  <a:extLst>
                    <a:ext uri="{9D8B030D-6E8A-4147-A177-3AD203B41FA5}">
                      <a16:colId xmlns:a16="http://schemas.microsoft.com/office/drawing/2014/main" val="3483643068"/>
                    </a:ext>
                  </a:extLst>
                </a:gridCol>
                <a:gridCol w="507454">
                  <a:extLst>
                    <a:ext uri="{9D8B030D-6E8A-4147-A177-3AD203B41FA5}">
                      <a16:colId xmlns:a16="http://schemas.microsoft.com/office/drawing/2014/main" val="36608807"/>
                    </a:ext>
                  </a:extLst>
                </a:gridCol>
                <a:gridCol w="579947">
                  <a:extLst>
                    <a:ext uri="{9D8B030D-6E8A-4147-A177-3AD203B41FA5}">
                      <a16:colId xmlns:a16="http://schemas.microsoft.com/office/drawing/2014/main" val="1200017698"/>
                    </a:ext>
                  </a:extLst>
                </a:gridCol>
                <a:gridCol w="579947">
                  <a:extLst>
                    <a:ext uri="{9D8B030D-6E8A-4147-A177-3AD203B41FA5}">
                      <a16:colId xmlns:a16="http://schemas.microsoft.com/office/drawing/2014/main" val="420585490"/>
                    </a:ext>
                  </a:extLst>
                </a:gridCol>
                <a:gridCol w="579947">
                  <a:extLst>
                    <a:ext uri="{9D8B030D-6E8A-4147-A177-3AD203B41FA5}">
                      <a16:colId xmlns:a16="http://schemas.microsoft.com/office/drawing/2014/main" val="3156773747"/>
                    </a:ext>
                  </a:extLst>
                </a:gridCol>
                <a:gridCol w="579947">
                  <a:extLst>
                    <a:ext uri="{9D8B030D-6E8A-4147-A177-3AD203B41FA5}">
                      <a16:colId xmlns:a16="http://schemas.microsoft.com/office/drawing/2014/main" val="3468738248"/>
                    </a:ext>
                  </a:extLst>
                </a:gridCol>
                <a:gridCol w="434959">
                  <a:extLst>
                    <a:ext uri="{9D8B030D-6E8A-4147-A177-3AD203B41FA5}">
                      <a16:colId xmlns:a16="http://schemas.microsoft.com/office/drawing/2014/main" val="4132006976"/>
                    </a:ext>
                  </a:extLst>
                </a:gridCol>
                <a:gridCol w="434959">
                  <a:extLst>
                    <a:ext uri="{9D8B030D-6E8A-4147-A177-3AD203B41FA5}">
                      <a16:colId xmlns:a16="http://schemas.microsoft.com/office/drawing/2014/main" val="3472557806"/>
                    </a:ext>
                  </a:extLst>
                </a:gridCol>
                <a:gridCol w="507454">
                  <a:extLst>
                    <a:ext uri="{9D8B030D-6E8A-4147-A177-3AD203B41FA5}">
                      <a16:colId xmlns:a16="http://schemas.microsoft.com/office/drawing/2014/main" val="3906788365"/>
                    </a:ext>
                  </a:extLst>
                </a:gridCol>
                <a:gridCol w="543700">
                  <a:extLst>
                    <a:ext uri="{9D8B030D-6E8A-4147-A177-3AD203B41FA5}">
                      <a16:colId xmlns:a16="http://schemas.microsoft.com/office/drawing/2014/main" val="3797058717"/>
                    </a:ext>
                  </a:extLst>
                </a:gridCol>
                <a:gridCol w="579947">
                  <a:extLst>
                    <a:ext uri="{9D8B030D-6E8A-4147-A177-3AD203B41FA5}">
                      <a16:colId xmlns:a16="http://schemas.microsoft.com/office/drawing/2014/main" val="1260939153"/>
                    </a:ext>
                  </a:extLst>
                </a:gridCol>
                <a:gridCol w="851796">
                  <a:extLst>
                    <a:ext uri="{9D8B030D-6E8A-4147-A177-3AD203B41FA5}">
                      <a16:colId xmlns:a16="http://schemas.microsoft.com/office/drawing/2014/main" val="1501560461"/>
                    </a:ext>
                  </a:extLst>
                </a:gridCol>
              </a:tblGrid>
              <a:tr h="1185753">
                <a:tc>
                  <a:txBody>
                    <a:bodyPr/>
                    <a:lstStyle/>
                    <a:p>
                      <a:pPr algn="l" fontAlgn="ctr"/>
                      <a:r>
                        <a:rPr lang="es-MX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1 </a:t>
                      </a:r>
                      <a:b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01 al 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2 </a:t>
                      </a:r>
                      <a:b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02 al 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3</a:t>
                      </a:r>
                      <a:b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09 al 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4</a:t>
                      </a:r>
                      <a:b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 al 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5 </a:t>
                      </a:r>
                      <a:b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 al 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6 </a:t>
                      </a:r>
                      <a:b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30 al 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661465"/>
                  </a:ext>
                </a:extLst>
              </a:tr>
              <a:tr h="608078">
                <a:tc>
                  <a:txBody>
                    <a:bodyPr/>
                    <a:lstStyle/>
                    <a:p>
                      <a:pPr algn="l" fontAlgn="ctr"/>
                      <a:r>
                        <a:rPr lang="es-MX" sz="28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925803"/>
                  </a:ext>
                </a:extLst>
              </a:tr>
              <a:tr h="1155349">
                <a:tc>
                  <a:txBody>
                    <a:bodyPr/>
                    <a:lstStyle/>
                    <a:p>
                      <a:pPr algn="l" fontAlgn="ctr"/>
                      <a:r>
                        <a:rPr lang="es-MX" sz="28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de primera vez (Centro de Empoderamiento)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970606"/>
                  </a:ext>
                </a:extLst>
              </a:tr>
              <a:tr h="1155349">
                <a:tc>
                  <a:txBody>
                    <a:bodyPr/>
                    <a:lstStyle/>
                    <a:p>
                      <a:pPr algn="l" fontAlgn="ctr"/>
                      <a:r>
                        <a:rPr lang="es-MX" sz="28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de seguimiento (Centro de Empoderamiento)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513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161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y Centro de Empoderamiento Infantil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749434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diariamente en Centro Integral y Centro de Empoderamiento en el mes de enero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19076"/>
            <a:ext cx="7420708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mujeres: 688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NNyA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:  0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68CA4413-DA79-412C-8615-038E1F0B37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3175231"/>
              </p:ext>
            </p:extLst>
          </p:nvPr>
        </p:nvGraphicFramePr>
        <p:xfrm>
          <a:off x="1676399" y="4344640"/>
          <a:ext cx="20551861" cy="7621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1744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y Centro de Empoderamiento Infantil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en Centro Integral y Centro de Empoderamiento en el mes de enero  por día de la semana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76226"/>
            <a:ext cx="7420708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mujeres: 658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NNyA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: 0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0A7C2AFB-556D-4BEC-9B2E-D04661CDE4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1869692"/>
              </p:ext>
            </p:extLst>
          </p:nvPr>
        </p:nvGraphicFramePr>
        <p:xfrm>
          <a:off x="1676399" y="5337321"/>
          <a:ext cx="20551861" cy="6486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7385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209523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282794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888689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895813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2914258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2913979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33156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178125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620536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773203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425326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733578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036023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4054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Proporción de atenciones brindadas a mujeres en el mes de enero en las Unidades de Atención a la Mujer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6195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sp>
        <p:nvSpPr>
          <p:cNvPr id="13" name="6 CuadroTexto">
            <a:extLst>
              <a:ext uri="{FF2B5EF4-FFF2-40B4-BE49-F238E27FC236}">
                <a16:creationId xmlns:a16="http://schemas.microsoft.com/office/drawing/2014/main" id="{78D06917-D785-4CB8-A11C-AA81970D0578}"/>
              </a:ext>
            </a:extLst>
          </p:cNvPr>
          <p:cNvSpPr txBox="1"/>
          <p:nvPr/>
        </p:nvSpPr>
        <p:spPr bwMode="auto">
          <a:xfrm>
            <a:off x="19914725" y="4734174"/>
            <a:ext cx="758825" cy="47016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0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4" name="8 CuadroTexto">
            <a:extLst>
              <a:ext uri="{FF2B5EF4-FFF2-40B4-BE49-F238E27FC236}">
                <a16:creationId xmlns:a16="http://schemas.microsoft.com/office/drawing/2014/main" id="{51E2CEF2-DECC-4C8F-84C7-ED5AC1B82313}"/>
              </a:ext>
            </a:extLst>
          </p:cNvPr>
          <p:cNvSpPr txBox="1"/>
          <p:nvPr/>
        </p:nvSpPr>
        <p:spPr bwMode="auto">
          <a:xfrm>
            <a:off x="19914726" y="5723751"/>
            <a:ext cx="758824" cy="47016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0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5" name="9 CuadroTexto">
            <a:extLst>
              <a:ext uri="{FF2B5EF4-FFF2-40B4-BE49-F238E27FC236}">
                <a16:creationId xmlns:a16="http://schemas.microsoft.com/office/drawing/2014/main" id="{2B3CBFCD-B557-4580-B8C7-2AE9C6A285B2}"/>
              </a:ext>
            </a:extLst>
          </p:cNvPr>
          <p:cNvSpPr txBox="1"/>
          <p:nvPr/>
        </p:nvSpPr>
        <p:spPr bwMode="auto">
          <a:xfrm>
            <a:off x="19914725" y="6790072"/>
            <a:ext cx="758825" cy="26035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0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6" name="11 CuadroTexto">
            <a:extLst>
              <a:ext uri="{FF2B5EF4-FFF2-40B4-BE49-F238E27FC236}">
                <a16:creationId xmlns:a16="http://schemas.microsoft.com/office/drawing/2014/main" id="{CF6492CA-EA87-4353-9DB1-E2FF67116CD6}"/>
              </a:ext>
            </a:extLst>
          </p:cNvPr>
          <p:cNvSpPr txBox="1"/>
          <p:nvPr/>
        </p:nvSpPr>
        <p:spPr bwMode="auto">
          <a:xfrm>
            <a:off x="19928892" y="7728287"/>
            <a:ext cx="758824" cy="38691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0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8" name="12 CuadroTexto">
            <a:extLst>
              <a:ext uri="{FF2B5EF4-FFF2-40B4-BE49-F238E27FC236}">
                <a16:creationId xmlns:a16="http://schemas.microsoft.com/office/drawing/2014/main" id="{FB23440D-6338-47A1-BD4D-A8E9F344FBA9}"/>
              </a:ext>
            </a:extLst>
          </p:cNvPr>
          <p:cNvSpPr txBox="1"/>
          <p:nvPr/>
        </p:nvSpPr>
        <p:spPr bwMode="auto">
          <a:xfrm>
            <a:off x="19849176" y="8770117"/>
            <a:ext cx="811211" cy="66232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0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9" name="13 CuadroTexto">
            <a:extLst>
              <a:ext uri="{FF2B5EF4-FFF2-40B4-BE49-F238E27FC236}">
                <a16:creationId xmlns:a16="http://schemas.microsoft.com/office/drawing/2014/main" id="{EC6BB693-FF63-4DE5-A77B-DB48DE4A086A}"/>
              </a:ext>
            </a:extLst>
          </p:cNvPr>
          <p:cNvSpPr txBox="1"/>
          <p:nvPr/>
        </p:nvSpPr>
        <p:spPr bwMode="auto">
          <a:xfrm>
            <a:off x="19990925" y="9843213"/>
            <a:ext cx="541337" cy="28733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0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20" name="13 CuadroTexto">
            <a:extLst>
              <a:ext uri="{FF2B5EF4-FFF2-40B4-BE49-F238E27FC236}">
                <a16:creationId xmlns:a16="http://schemas.microsoft.com/office/drawing/2014/main" id="{38590402-5DC6-4D32-8D09-C58786B6C7E5}"/>
              </a:ext>
            </a:extLst>
          </p:cNvPr>
          <p:cNvSpPr txBox="1"/>
          <p:nvPr/>
        </p:nvSpPr>
        <p:spPr bwMode="auto">
          <a:xfrm>
            <a:off x="19914726" y="11008464"/>
            <a:ext cx="758824" cy="28733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0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626387FB-9D5B-4B87-92F4-0A3D0D3ADF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0885154"/>
              </p:ext>
            </p:extLst>
          </p:nvPr>
        </p:nvGraphicFramePr>
        <p:xfrm>
          <a:off x="1676400" y="3872788"/>
          <a:ext cx="18290592" cy="8076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18084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440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17" name="3 Tabla">
            <a:extLst>
              <a:ext uri="{FF2B5EF4-FFF2-40B4-BE49-F238E27FC236}">
                <a16:creationId xmlns:a16="http://schemas.microsoft.com/office/drawing/2014/main" id="{3FB84666-0CAD-4BDB-B115-F2C1D0558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145"/>
              </p:ext>
            </p:extLst>
          </p:nvPr>
        </p:nvGraphicFramePr>
        <p:xfrm>
          <a:off x="2630511" y="2576792"/>
          <a:ext cx="19854484" cy="10018424"/>
        </p:xfrm>
        <a:graphic>
          <a:graphicData uri="http://schemas.openxmlformats.org/drawingml/2006/table">
            <a:tbl>
              <a:tblPr/>
              <a:tblGrid>
                <a:gridCol w="209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0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0164">
                  <a:extLst>
                    <a:ext uri="{9D8B030D-6E8A-4147-A177-3AD203B41FA5}">
                      <a16:colId xmlns:a16="http://schemas.microsoft.com/office/drawing/2014/main" val="2015290615"/>
                    </a:ext>
                  </a:extLst>
                </a:gridCol>
                <a:gridCol w="2140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996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23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05249">
                  <a:extLst>
                    <a:ext uri="{9D8B030D-6E8A-4147-A177-3AD203B41FA5}">
                      <a16:colId xmlns:a16="http://schemas.microsoft.com/office/drawing/2014/main" val="665497136"/>
                    </a:ext>
                  </a:extLst>
                </a:gridCol>
                <a:gridCol w="1873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7832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gridSpan="8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i="0" u="none" strike="noStrike" kern="1200" cap="none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  <a:sym typeface="Arial"/>
                        </a:rPr>
                        <a:t>Número de atenciones brindadas a mujeres semanalmente en el mes de enero en Unidades de Atención a Mujeres por tipo de servicio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872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Atenciones primer contacto presenciales (UAM)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Atenciones primer contacto a distancia (UAM) 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Seguimientos de Trabajo Social (UAM)</a:t>
                      </a:r>
                      <a:endParaRPr lang="es-MX" sz="2400" b="1" i="0" u="none" strike="noStrike" cap="none" dirty="0">
                        <a:solidFill>
                          <a:schemeClr val="dk1"/>
                        </a:solidFill>
                        <a:effectLst/>
                        <a:latin typeface="Adelle Sans Light" pitchFamily="50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Atenciones seguimiento psicológico (UAM)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Asesorías jurídicas subsecuentes (UAM)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Acompañamientos jurídicos (UAM)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Atenciones de primera vez y subsecuentes a </a:t>
                      </a:r>
                      <a:r>
                        <a:rPr lang="es-MX" sz="2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NNyA</a:t>
                      </a:r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(UAM)</a:t>
                      </a:r>
                    </a:p>
                    <a:p>
                      <a:pPr algn="ctr" fontAlgn="ctr"/>
                      <a:endParaRPr lang="es-MX" sz="2400" b="1" i="0" u="none" strike="noStrike" cap="none" dirty="0">
                        <a:solidFill>
                          <a:schemeClr val="dk1"/>
                        </a:solidFill>
                        <a:effectLst/>
                        <a:latin typeface="Adelle Sans Light" pitchFamily="50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(UAM)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 1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01 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2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02 al 08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3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09 al 15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4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16 al 22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5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23 al 29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6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30 al 31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549156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alt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Total mensual</a:t>
                      </a:r>
                      <a:endParaRPr kumimoji="0" lang="es-MX" altLang="es-MX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553925"/>
                  </a:ext>
                </a:extLst>
              </a:tr>
            </a:tbl>
          </a:graphicData>
        </a:graphic>
      </p:graphicFrame>
      <p:sp>
        <p:nvSpPr>
          <p:cNvPr id="21" name="Subtítulo 2">
            <a:extLst>
              <a:ext uri="{FF2B5EF4-FFF2-40B4-BE49-F238E27FC236}">
                <a16:creationId xmlns:a16="http://schemas.microsoft.com/office/drawing/2014/main" id="{3017DCA4-DB1F-4640-8116-C3C3815869AA}"/>
              </a:ext>
            </a:extLst>
          </p:cNvPr>
          <p:cNvSpPr txBox="1">
            <a:spLocks/>
          </p:cNvSpPr>
          <p:nvPr/>
        </p:nvSpPr>
        <p:spPr>
          <a:xfrm>
            <a:off x="3343280" y="585530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22" name="Google Shape;126;p3">
            <a:extLst>
              <a:ext uri="{FF2B5EF4-FFF2-40B4-BE49-F238E27FC236}">
                <a16:creationId xmlns:a16="http://schemas.microsoft.com/office/drawing/2014/main" id="{B2BB029F-6AEB-4B9C-AFD6-592ED7B0D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123" y="1403093"/>
            <a:ext cx="503476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 0</a:t>
            </a:r>
          </a:p>
        </p:txBody>
      </p:sp>
    </p:spTree>
    <p:extLst>
      <p:ext uri="{BB962C8B-B14F-4D97-AF65-F5344CB8AC3E}">
        <p14:creationId xmlns:p14="http://schemas.microsoft.com/office/powerpoint/2010/main" val="1558402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969258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semanalmente en el mes de enero a mujeres en Unidades de Atención a Mujeres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33376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51C569DE-1E7D-4689-B648-3412A38FCE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0546481"/>
              </p:ext>
            </p:extLst>
          </p:nvPr>
        </p:nvGraphicFramePr>
        <p:xfrm>
          <a:off x="1676400" y="4458940"/>
          <a:ext cx="20551861" cy="7287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21283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diariamente a mujeres en el mes de enero en Unidades de Atención a Mujeres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0480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F5CA9FDF-3009-41D5-BF78-1BB67DBB9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983135"/>
              </p:ext>
            </p:extLst>
          </p:nvPr>
        </p:nvGraphicFramePr>
        <p:xfrm>
          <a:off x="1676399" y="4168721"/>
          <a:ext cx="20551862" cy="8214474"/>
        </p:xfrm>
        <a:graphic>
          <a:graphicData uri="http://schemas.openxmlformats.org/drawingml/2006/table">
            <a:tbl>
              <a:tblPr/>
              <a:tblGrid>
                <a:gridCol w="3461557">
                  <a:extLst>
                    <a:ext uri="{9D8B030D-6E8A-4147-A177-3AD203B41FA5}">
                      <a16:colId xmlns:a16="http://schemas.microsoft.com/office/drawing/2014/main" val="1932123820"/>
                    </a:ext>
                  </a:extLst>
                </a:gridCol>
                <a:gridCol w="1141770">
                  <a:extLst>
                    <a:ext uri="{9D8B030D-6E8A-4147-A177-3AD203B41FA5}">
                      <a16:colId xmlns:a16="http://schemas.microsoft.com/office/drawing/2014/main" val="309518016"/>
                    </a:ext>
                  </a:extLst>
                </a:gridCol>
                <a:gridCol w="525576">
                  <a:extLst>
                    <a:ext uri="{9D8B030D-6E8A-4147-A177-3AD203B41FA5}">
                      <a16:colId xmlns:a16="http://schemas.microsoft.com/office/drawing/2014/main" val="585419722"/>
                    </a:ext>
                  </a:extLst>
                </a:gridCol>
                <a:gridCol w="579947">
                  <a:extLst>
                    <a:ext uri="{9D8B030D-6E8A-4147-A177-3AD203B41FA5}">
                      <a16:colId xmlns:a16="http://schemas.microsoft.com/office/drawing/2014/main" val="1775693570"/>
                    </a:ext>
                  </a:extLst>
                </a:gridCol>
                <a:gridCol w="579947">
                  <a:extLst>
                    <a:ext uri="{9D8B030D-6E8A-4147-A177-3AD203B41FA5}">
                      <a16:colId xmlns:a16="http://schemas.microsoft.com/office/drawing/2014/main" val="1843511477"/>
                    </a:ext>
                  </a:extLst>
                </a:gridCol>
                <a:gridCol w="434960">
                  <a:extLst>
                    <a:ext uri="{9D8B030D-6E8A-4147-A177-3AD203B41FA5}">
                      <a16:colId xmlns:a16="http://schemas.microsoft.com/office/drawing/2014/main" val="2488146463"/>
                    </a:ext>
                  </a:extLst>
                </a:gridCol>
                <a:gridCol w="434960">
                  <a:extLst>
                    <a:ext uri="{9D8B030D-6E8A-4147-A177-3AD203B41FA5}">
                      <a16:colId xmlns:a16="http://schemas.microsoft.com/office/drawing/2014/main" val="2554697478"/>
                    </a:ext>
                  </a:extLst>
                </a:gridCol>
                <a:gridCol w="579947">
                  <a:extLst>
                    <a:ext uri="{9D8B030D-6E8A-4147-A177-3AD203B41FA5}">
                      <a16:colId xmlns:a16="http://schemas.microsoft.com/office/drawing/2014/main" val="961487337"/>
                    </a:ext>
                  </a:extLst>
                </a:gridCol>
                <a:gridCol w="579947">
                  <a:extLst>
                    <a:ext uri="{9D8B030D-6E8A-4147-A177-3AD203B41FA5}">
                      <a16:colId xmlns:a16="http://schemas.microsoft.com/office/drawing/2014/main" val="3501304477"/>
                    </a:ext>
                  </a:extLst>
                </a:gridCol>
                <a:gridCol w="579947">
                  <a:extLst>
                    <a:ext uri="{9D8B030D-6E8A-4147-A177-3AD203B41FA5}">
                      <a16:colId xmlns:a16="http://schemas.microsoft.com/office/drawing/2014/main" val="3090164342"/>
                    </a:ext>
                  </a:extLst>
                </a:gridCol>
                <a:gridCol w="579947">
                  <a:extLst>
                    <a:ext uri="{9D8B030D-6E8A-4147-A177-3AD203B41FA5}">
                      <a16:colId xmlns:a16="http://schemas.microsoft.com/office/drawing/2014/main" val="4103277910"/>
                    </a:ext>
                  </a:extLst>
                </a:gridCol>
                <a:gridCol w="453083">
                  <a:extLst>
                    <a:ext uri="{9D8B030D-6E8A-4147-A177-3AD203B41FA5}">
                      <a16:colId xmlns:a16="http://schemas.microsoft.com/office/drawing/2014/main" val="4250644626"/>
                    </a:ext>
                  </a:extLst>
                </a:gridCol>
                <a:gridCol w="434960">
                  <a:extLst>
                    <a:ext uri="{9D8B030D-6E8A-4147-A177-3AD203B41FA5}">
                      <a16:colId xmlns:a16="http://schemas.microsoft.com/office/drawing/2014/main" val="146382220"/>
                    </a:ext>
                  </a:extLst>
                </a:gridCol>
                <a:gridCol w="434960">
                  <a:extLst>
                    <a:ext uri="{9D8B030D-6E8A-4147-A177-3AD203B41FA5}">
                      <a16:colId xmlns:a16="http://schemas.microsoft.com/office/drawing/2014/main" val="4044104831"/>
                    </a:ext>
                  </a:extLst>
                </a:gridCol>
                <a:gridCol w="453083">
                  <a:extLst>
                    <a:ext uri="{9D8B030D-6E8A-4147-A177-3AD203B41FA5}">
                      <a16:colId xmlns:a16="http://schemas.microsoft.com/office/drawing/2014/main" val="2753655054"/>
                    </a:ext>
                  </a:extLst>
                </a:gridCol>
                <a:gridCol w="579947">
                  <a:extLst>
                    <a:ext uri="{9D8B030D-6E8A-4147-A177-3AD203B41FA5}">
                      <a16:colId xmlns:a16="http://schemas.microsoft.com/office/drawing/2014/main" val="1380174220"/>
                    </a:ext>
                  </a:extLst>
                </a:gridCol>
                <a:gridCol w="434960">
                  <a:extLst>
                    <a:ext uri="{9D8B030D-6E8A-4147-A177-3AD203B41FA5}">
                      <a16:colId xmlns:a16="http://schemas.microsoft.com/office/drawing/2014/main" val="274283626"/>
                    </a:ext>
                  </a:extLst>
                </a:gridCol>
                <a:gridCol w="507453">
                  <a:extLst>
                    <a:ext uri="{9D8B030D-6E8A-4147-A177-3AD203B41FA5}">
                      <a16:colId xmlns:a16="http://schemas.microsoft.com/office/drawing/2014/main" val="1539378081"/>
                    </a:ext>
                  </a:extLst>
                </a:gridCol>
                <a:gridCol w="579947">
                  <a:extLst>
                    <a:ext uri="{9D8B030D-6E8A-4147-A177-3AD203B41FA5}">
                      <a16:colId xmlns:a16="http://schemas.microsoft.com/office/drawing/2014/main" val="3335681153"/>
                    </a:ext>
                  </a:extLst>
                </a:gridCol>
                <a:gridCol w="434960">
                  <a:extLst>
                    <a:ext uri="{9D8B030D-6E8A-4147-A177-3AD203B41FA5}">
                      <a16:colId xmlns:a16="http://schemas.microsoft.com/office/drawing/2014/main" val="3225864226"/>
                    </a:ext>
                  </a:extLst>
                </a:gridCol>
                <a:gridCol w="579947">
                  <a:extLst>
                    <a:ext uri="{9D8B030D-6E8A-4147-A177-3AD203B41FA5}">
                      <a16:colId xmlns:a16="http://schemas.microsoft.com/office/drawing/2014/main" val="583065107"/>
                    </a:ext>
                  </a:extLst>
                </a:gridCol>
                <a:gridCol w="507453">
                  <a:extLst>
                    <a:ext uri="{9D8B030D-6E8A-4147-A177-3AD203B41FA5}">
                      <a16:colId xmlns:a16="http://schemas.microsoft.com/office/drawing/2014/main" val="122776137"/>
                    </a:ext>
                  </a:extLst>
                </a:gridCol>
                <a:gridCol w="579947">
                  <a:extLst>
                    <a:ext uri="{9D8B030D-6E8A-4147-A177-3AD203B41FA5}">
                      <a16:colId xmlns:a16="http://schemas.microsoft.com/office/drawing/2014/main" val="1184765407"/>
                    </a:ext>
                  </a:extLst>
                </a:gridCol>
                <a:gridCol w="579947">
                  <a:extLst>
                    <a:ext uri="{9D8B030D-6E8A-4147-A177-3AD203B41FA5}">
                      <a16:colId xmlns:a16="http://schemas.microsoft.com/office/drawing/2014/main" val="1395050300"/>
                    </a:ext>
                  </a:extLst>
                </a:gridCol>
                <a:gridCol w="579947">
                  <a:extLst>
                    <a:ext uri="{9D8B030D-6E8A-4147-A177-3AD203B41FA5}">
                      <a16:colId xmlns:a16="http://schemas.microsoft.com/office/drawing/2014/main" val="2962376467"/>
                    </a:ext>
                  </a:extLst>
                </a:gridCol>
                <a:gridCol w="579947">
                  <a:extLst>
                    <a:ext uri="{9D8B030D-6E8A-4147-A177-3AD203B41FA5}">
                      <a16:colId xmlns:a16="http://schemas.microsoft.com/office/drawing/2014/main" val="648011496"/>
                    </a:ext>
                  </a:extLst>
                </a:gridCol>
                <a:gridCol w="434960">
                  <a:extLst>
                    <a:ext uri="{9D8B030D-6E8A-4147-A177-3AD203B41FA5}">
                      <a16:colId xmlns:a16="http://schemas.microsoft.com/office/drawing/2014/main" val="3105487345"/>
                    </a:ext>
                  </a:extLst>
                </a:gridCol>
                <a:gridCol w="434960">
                  <a:extLst>
                    <a:ext uri="{9D8B030D-6E8A-4147-A177-3AD203B41FA5}">
                      <a16:colId xmlns:a16="http://schemas.microsoft.com/office/drawing/2014/main" val="2461915257"/>
                    </a:ext>
                  </a:extLst>
                </a:gridCol>
                <a:gridCol w="507453">
                  <a:extLst>
                    <a:ext uri="{9D8B030D-6E8A-4147-A177-3AD203B41FA5}">
                      <a16:colId xmlns:a16="http://schemas.microsoft.com/office/drawing/2014/main" val="1191455588"/>
                    </a:ext>
                  </a:extLst>
                </a:gridCol>
                <a:gridCol w="543699">
                  <a:extLst>
                    <a:ext uri="{9D8B030D-6E8A-4147-A177-3AD203B41FA5}">
                      <a16:colId xmlns:a16="http://schemas.microsoft.com/office/drawing/2014/main" val="2623228921"/>
                    </a:ext>
                  </a:extLst>
                </a:gridCol>
                <a:gridCol w="579947">
                  <a:extLst>
                    <a:ext uri="{9D8B030D-6E8A-4147-A177-3AD203B41FA5}">
                      <a16:colId xmlns:a16="http://schemas.microsoft.com/office/drawing/2014/main" val="3852725323"/>
                    </a:ext>
                  </a:extLst>
                </a:gridCol>
                <a:gridCol w="851797">
                  <a:extLst>
                    <a:ext uri="{9D8B030D-6E8A-4147-A177-3AD203B41FA5}">
                      <a16:colId xmlns:a16="http://schemas.microsoft.com/office/drawing/2014/main" val="1331740432"/>
                    </a:ext>
                  </a:extLst>
                </a:gridCol>
              </a:tblGrid>
              <a:tr h="811792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1 </a:t>
                      </a:r>
                      <a:b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01 al 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2 </a:t>
                      </a:r>
                      <a:br>
                        <a:rPr lang="es-MX" sz="1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1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02 al 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3</a:t>
                      </a:r>
                      <a:b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09 al 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4</a:t>
                      </a:r>
                      <a:b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 al 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5 </a:t>
                      </a:r>
                      <a:b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 al 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6 </a:t>
                      </a:r>
                      <a:b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30 al 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765425"/>
                  </a:ext>
                </a:extLst>
              </a:tr>
              <a:tr h="386567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832831"/>
                  </a:ext>
                </a:extLst>
              </a:tr>
              <a:tr h="734479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primer contacto presenciales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913083"/>
                  </a:ext>
                </a:extLst>
              </a:tr>
              <a:tr h="734479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primer contacto a distancia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969715"/>
                  </a:ext>
                </a:extLst>
              </a:tr>
              <a:tr h="734479">
                <a:tc>
                  <a:txBody>
                    <a:bodyPr/>
                    <a:lstStyle/>
                    <a:p>
                      <a:pPr algn="l" fontAlgn="ctr"/>
                      <a:r>
                        <a:rPr lang="es-ES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Seguimientos de Trabajo Social en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277967"/>
                  </a:ext>
                </a:extLst>
              </a:tr>
              <a:tr h="734479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seguimiento psicológico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164988"/>
                  </a:ext>
                </a:extLst>
              </a:tr>
              <a:tr h="734479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Asesorías jurídicas subsecuentes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744670"/>
                  </a:ext>
                </a:extLst>
              </a:tr>
              <a:tr h="734479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Acompañamientos jurídicos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694192"/>
                  </a:ext>
                </a:extLst>
              </a:tr>
              <a:tr h="734479">
                <a:tc>
                  <a:txBody>
                    <a:bodyPr/>
                    <a:lstStyle/>
                    <a:p>
                      <a:pPr algn="l" fontAlgn="ctr"/>
                      <a:r>
                        <a:rPr lang="es-ES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de primera vez y subsecuentes a NNyA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45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63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3191056" y="1223109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1ero al 31 de Enero  de 2023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4,261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688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0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0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3,491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82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0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88124" y="10358564"/>
            <a:ext cx="21974176" cy="3115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1 Reporte elaborado mensualmente. Para el mes de Enero se consideran 31 días y las semanas toman en cuenta 7 días (lunes a domingo). Sin embargo, las estadísticas presentadas por área de atención, a excepción de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Telmujer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, se calculan considerando 5 días debido a que las atenciones brindadas en fin de semana se consideran datos atípicos. Para el cálculo de promedios diarios: se redondea a partir de la centésima 56 al entero superior y por debajo de esta, al entero inferior.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diariamente en Unidades de Atención a Mujeres y atenciones de primera vez y subsecuentes a </a:t>
            </a:r>
            <a:r>
              <a:rPr lang="es-MX" altLang="es-MX" sz="4000" b="1" dirty="0" err="1">
                <a:solidFill>
                  <a:srgbClr val="5B4F63"/>
                </a:solidFill>
                <a:latin typeface="Adelle Sans" panose="02000503000000020004" pitchFamily="50" charset="0"/>
              </a:rPr>
              <a:t>NNyA</a:t>
            </a: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 en Unidades de Atención a Mujeres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33376"/>
            <a:ext cx="7420708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mujeres: 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NNyA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:  0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2F2295F0-1314-4F8C-B179-BA99F1631E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9105969"/>
              </p:ext>
            </p:extLst>
          </p:nvPr>
        </p:nvGraphicFramePr>
        <p:xfrm>
          <a:off x="2244811" y="5002305"/>
          <a:ext cx="19983450" cy="6821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93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8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8042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8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00090" y="448163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787</a:t>
            </a: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6585" y="8683009"/>
            <a:ext cx="247374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2,704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0" y="1545968"/>
            <a:ext cx="501145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3,491</a:t>
            </a:r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EDF3304C-0EAD-4DF1-89A7-E7F352919511}"/>
              </a:ext>
            </a:extLst>
          </p:cNvPr>
          <p:cNvSpPr txBox="1"/>
          <p:nvPr/>
        </p:nvSpPr>
        <p:spPr>
          <a:xfrm>
            <a:off x="2125997" y="11603319"/>
            <a:ext cx="20358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*Incidentes relacionados con violencia contra las mujeres por parte de terceras personas que presencian  eventos de violencia y por víctimas directas o indirectas que no desean recibir asesoría, a los cuales se les da seguimiento en colaboración con corporaciones de emergencia (policía, ambulancia, protección civil, bomberos, unidades  especializadas) para la debida atención de las mujeres y niñas en situación de violencia.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Se da seguimiento a los folios desde la solicitud de los servicios de emergencia hasta la culminación de la atención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Proporción de servicios brindados a través de la línea Telmujer en el mes de enero según tipo de servicio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33376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3,491</a:t>
            </a:r>
          </a:p>
        </p:txBody>
      </p:sp>
      <p:sp>
        <p:nvSpPr>
          <p:cNvPr id="21" name="6 CuadroTexto">
            <a:extLst>
              <a:ext uri="{FF2B5EF4-FFF2-40B4-BE49-F238E27FC236}">
                <a16:creationId xmlns:a16="http://schemas.microsoft.com/office/drawing/2014/main" id="{5553472E-4ECC-4140-98CD-8DA99377CB57}"/>
              </a:ext>
            </a:extLst>
          </p:cNvPr>
          <p:cNvSpPr txBox="1"/>
          <p:nvPr/>
        </p:nvSpPr>
        <p:spPr bwMode="auto">
          <a:xfrm>
            <a:off x="21065233" y="6509583"/>
            <a:ext cx="956896" cy="4701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787</a:t>
            </a:r>
            <a:endParaRPr lang="es-MX" sz="28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22" name="8 CuadroTexto">
            <a:extLst>
              <a:ext uri="{FF2B5EF4-FFF2-40B4-BE49-F238E27FC236}">
                <a16:creationId xmlns:a16="http://schemas.microsoft.com/office/drawing/2014/main" id="{B1DABA22-E1DE-43AA-8C3C-1C6CA1D985B3}"/>
              </a:ext>
            </a:extLst>
          </p:cNvPr>
          <p:cNvSpPr txBox="1"/>
          <p:nvPr/>
        </p:nvSpPr>
        <p:spPr bwMode="auto">
          <a:xfrm>
            <a:off x="20859102" y="8019073"/>
            <a:ext cx="1369159" cy="4701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2704</a:t>
            </a:r>
            <a:endParaRPr lang="es-MX" sz="28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E7F67D48-A470-4A0C-B9F6-3EB1C6B846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8466653"/>
              </p:ext>
            </p:extLst>
          </p:nvPr>
        </p:nvGraphicFramePr>
        <p:xfrm>
          <a:off x="2155739" y="4458939"/>
          <a:ext cx="18703363" cy="7364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3019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440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56722FB9-A184-4C8E-8D41-275FBE839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190439"/>
              </p:ext>
            </p:extLst>
          </p:nvPr>
        </p:nvGraphicFramePr>
        <p:xfrm>
          <a:off x="2942492" y="2976841"/>
          <a:ext cx="18499016" cy="9657008"/>
        </p:xfrm>
        <a:graphic>
          <a:graphicData uri="http://schemas.openxmlformats.org/drawingml/2006/table">
            <a:tbl>
              <a:tblPr/>
              <a:tblGrid>
                <a:gridCol w="2983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1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1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1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711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3600" b="1" i="0" u="none" strike="noStrike" kern="1200" cap="none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  <a:sym typeface="Arial"/>
                        </a:rPr>
                        <a:t>Número de servicios brindados semanalmente en el mes de enero a través de la línea telefónica Telmujer según tipo de servicio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21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de asesorías </a:t>
                      </a:r>
                      <a:r>
                        <a:rPr lang="es-ES" sz="2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Telmujer</a:t>
                      </a:r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Total de  incidentes de conocimiento </a:t>
                      </a:r>
                      <a:r>
                        <a:rPr lang="es-ES" sz="2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Telmujer</a:t>
                      </a:r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</a:t>
                      </a:r>
                      <a:r>
                        <a:rPr lang="es-ES" sz="2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Telmujer</a:t>
                      </a:r>
                      <a:endParaRPr lang="es-ES" sz="2400" b="1" i="0" u="none" strike="noStrike" cap="none" dirty="0">
                        <a:solidFill>
                          <a:schemeClr val="dk1"/>
                        </a:solidFill>
                        <a:effectLst/>
                        <a:latin typeface="Adelle Sans Light" pitchFamily="50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5295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 1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5295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2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02 al 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134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657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5295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3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09 al 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148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615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763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5295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4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16 al 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143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748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5295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5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23 al 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141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761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86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6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30 al 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41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181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222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018837"/>
                  </a:ext>
                </a:extLst>
              </a:tr>
              <a:tr h="8586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alt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Total mensual</a:t>
                      </a:r>
                      <a:endParaRPr kumimoji="0" lang="es-MX" altLang="es-MX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787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2704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3491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63336"/>
                  </a:ext>
                </a:extLst>
              </a:tr>
            </a:tbl>
          </a:graphicData>
        </a:graphic>
      </p:graphicFrame>
      <p:sp>
        <p:nvSpPr>
          <p:cNvPr id="11" name="Subtítulo 2">
            <a:extLst>
              <a:ext uri="{FF2B5EF4-FFF2-40B4-BE49-F238E27FC236}">
                <a16:creationId xmlns:a16="http://schemas.microsoft.com/office/drawing/2014/main" id="{BEC973ED-9EF8-40A8-9911-E47867DA9C9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1CB3699A-7F46-45EB-B7BD-EDAFA184F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123" y="1545968"/>
            <a:ext cx="503476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3,491</a:t>
            </a:r>
          </a:p>
        </p:txBody>
      </p:sp>
    </p:spTree>
    <p:extLst>
      <p:ext uri="{BB962C8B-B14F-4D97-AF65-F5344CB8AC3E}">
        <p14:creationId xmlns:p14="http://schemas.microsoft.com/office/powerpoint/2010/main" val="1395478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2EAAD076-AD80-416B-8A7D-CCD9EB21F471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Línea Telefónica </a:t>
            </a:r>
            <a:r>
              <a:rPr lang="es-MX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3D251BA-A11E-4617-A294-0471DAFD4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6637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Servicios brindados semanalmente en el mes de enero a través de la línea telefónica Telmujer</a:t>
            </a:r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12297445-EF40-4AFA-B960-EBD554631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961926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3,491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F5E74933-3E99-449B-8289-8B39CE3780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5196340"/>
              </p:ext>
            </p:extLst>
          </p:nvPr>
        </p:nvGraphicFramePr>
        <p:xfrm>
          <a:off x="1943100" y="4287489"/>
          <a:ext cx="20285161" cy="8133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Línea Telefónica </a:t>
            </a:r>
            <a:r>
              <a:rPr lang="es-MX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Servicios brindados diariamente a través de la línea telefónica Telmujer en el mes de enero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6195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3,491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56A53A84-5BE2-466D-8BB1-516F16B5E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486065"/>
              </p:ext>
            </p:extLst>
          </p:nvPr>
        </p:nvGraphicFramePr>
        <p:xfrm>
          <a:off x="1676401" y="5916707"/>
          <a:ext cx="20572629" cy="4226359"/>
        </p:xfrm>
        <a:graphic>
          <a:graphicData uri="http://schemas.openxmlformats.org/drawingml/2006/table">
            <a:tbl>
              <a:tblPr/>
              <a:tblGrid>
                <a:gridCol w="3465052">
                  <a:extLst>
                    <a:ext uri="{9D8B030D-6E8A-4147-A177-3AD203B41FA5}">
                      <a16:colId xmlns:a16="http://schemas.microsoft.com/office/drawing/2014/main" val="1332096071"/>
                    </a:ext>
                  </a:extLst>
                </a:gridCol>
                <a:gridCol w="1142923">
                  <a:extLst>
                    <a:ext uri="{9D8B030D-6E8A-4147-A177-3AD203B41FA5}">
                      <a16:colId xmlns:a16="http://schemas.microsoft.com/office/drawing/2014/main" val="888407881"/>
                    </a:ext>
                  </a:extLst>
                </a:gridCol>
                <a:gridCol w="526107">
                  <a:extLst>
                    <a:ext uri="{9D8B030D-6E8A-4147-A177-3AD203B41FA5}">
                      <a16:colId xmlns:a16="http://schemas.microsoft.com/office/drawing/2014/main" val="3498519844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3439892844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2797138183"/>
                    </a:ext>
                  </a:extLst>
                </a:gridCol>
                <a:gridCol w="435400">
                  <a:extLst>
                    <a:ext uri="{9D8B030D-6E8A-4147-A177-3AD203B41FA5}">
                      <a16:colId xmlns:a16="http://schemas.microsoft.com/office/drawing/2014/main" val="3403836936"/>
                    </a:ext>
                  </a:extLst>
                </a:gridCol>
                <a:gridCol w="435400">
                  <a:extLst>
                    <a:ext uri="{9D8B030D-6E8A-4147-A177-3AD203B41FA5}">
                      <a16:colId xmlns:a16="http://schemas.microsoft.com/office/drawing/2014/main" val="2002427822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853927362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1623939284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3637494197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2305661849"/>
                    </a:ext>
                  </a:extLst>
                </a:gridCol>
                <a:gridCol w="453542">
                  <a:extLst>
                    <a:ext uri="{9D8B030D-6E8A-4147-A177-3AD203B41FA5}">
                      <a16:colId xmlns:a16="http://schemas.microsoft.com/office/drawing/2014/main" val="2395035276"/>
                    </a:ext>
                  </a:extLst>
                </a:gridCol>
                <a:gridCol w="435400">
                  <a:extLst>
                    <a:ext uri="{9D8B030D-6E8A-4147-A177-3AD203B41FA5}">
                      <a16:colId xmlns:a16="http://schemas.microsoft.com/office/drawing/2014/main" val="4281232478"/>
                    </a:ext>
                  </a:extLst>
                </a:gridCol>
                <a:gridCol w="435400">
                  <a:extLst>
                    <a:ext uri="{9D8B030D-6E8A-4147-A177-3AD203B41FA5}">
                      <a16:colId xmlns:a16="http://schemas.microsoft.com/office/drawing/2014/main" val="315111556"/>
                    </a:ext>
                  </a:extLst>
                </a:gridCol>
                <a:gridCol w="453542">
                  <a:extLst>
                    <a:ext uri="{9D8B030D-6E8A-4147-A177-3AD203B41FA5}">
                      <a16:colId xmlns:a16="http://schemas.microsoft.com/office/drawing/2014/main" val="674067431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1200263714"/>
                    </a:ext>
                  </a:extLst>
                </a:gridCol>
                <a:gridCol w="435400">
                  <a:extLst>
                    <a:ext uri="{9D8B030D-6E8A-4147-A177-3AD203B41FA5}">
                      <a16:colId xmlns:a16="http://schemas.microsoft.com/office/drawing/2014/main" val="2393815655"/>
                    </a:ext>
                  </a:extLst>
                </a:gridCol>
                <a:gridCol w="507965">
                  <a:extLst>
                    <a:ext uri="{9D8B030D-6E8A-4147-A177-3AD203B41FA5}">
                      <a16:colId xmlns:a16="http://schemas.microsoft.com/office/drawing/2014/main" val="1406995417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2816609228"/>
                    </a:ext>
                  </a:extLst>
                </a:gridCol>
                <a:gridCol w="435400">
                  <a:extLst>
                    <a:ext uri="{9D8B030D-6E8A-4147-A177-3AD203B41FA5}">
                      <a16:colId xmlns:a16="http://schemas.microsoft.com/office/drawing/2014/main" val="2790116906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3358490168"/>
                    </a:ext>
                  </a:extLst>
                </a:gridCol>
                <a:gridCol w="507965">
                  <a:extLst>
                    <a:ext uri="{9D8B030D-6E8A-4147-A177-3AD203B41FA5}">
                      <a16:colId xmlns:a16="http://schemas.microsoft.com/office/drawing/2014/main" val="730583609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789258100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3216711819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2928238285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3990968594"/>
                    </a:ext>
                  </a:extLst>
                </a:gridCol>
                <a:gridCol w="435400">
                  <a:extLst>
                    <a:ext uri="{9D8B030D-6E8A-4147-A177-3AD203B41FA5}">
                      <a16:colId xmlns:a16="http://schemas.microsoft.com/office/drawing/2014/main" val="1496008337"/>
                    </a:ext>
                  </a:extLst>
                </a:gridCol>
                <a:gridCol w="435400">
                  <a:extLst>
                    <a:ext uri="{9D8B030D-6E8A-4147-A177-3AD203B41FA5}">
                      <a16:colId xmlns:a16="http://schemas.microsoft.com/office/drawing/2014/main" val="3329388735"/>
                    </a:ext>
                  </a:extLst>
                </a:gridCol>
                <a:gridCol w="507965">
                  <a:extLst>
                    <a:ext uri="{9D8B030D-6E8A-4147-A177-3AD203B41FA5}">
                      <a16:colId xmlns:a16="http://schemas.microsoft.com/office/drawing/2014/main" val="290730754"/>
                    </a:ext>
                  </a:extLst>
                </a:gridCol>
                <a:gridCol w="544249">
                  <a:extLst>
                    <a:ext uri="{9D8B030D-6E8A-4147-A177-3AD203B41FA5}">
                      <a16:colId xmlns:a16="http://schemas.microsoft.com/office/drawing/2014/main" val="77222951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4141206229"/>
                    </a:ext>
                  </a:extLst>
                </a:gridCol>
                <a:gridCol w="852657">
                  <a:extLst>
                    <a:ext uri="{9D8B030D-6E8A-4147-A177-3AD203B41FA5}">
                      <a16:colId xmlns:a16="http://schemas.microsoft.com/office/drawing/2014/main" val="253147825"/>
                    </a:ext>
                  </a:extLst>
                </a:gridCol>
              </a:tblGrid>
              <a:tr h="1204036">
                <a:tc>
                  <a:txBody>
                    <a:bodyPr/>
                    <a:lstStyle/>
                    <a:p>
                      <a:pPr algn="l" fontAlgn="ctr"/>
                      <a:r>
                        <a:rPr lang="es-MX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1 </a:t>
                      </a:r>
                      <a:b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01 al 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2 </a:t>
                      </a:r>
                      <a:b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02 al 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3</a:t>
                      </a:r>
                      <a:b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09 al 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4</a:t>
                      </a:r>
                      <a:b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 al 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5 </a:t>
                      </a:r>
                      <a:b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 al 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6 </a:t>
                      </a:r>
                      <a:b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30 al 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92999"/>
                  </a:ext>
                </a:extLst>
              </a:tr>
              <a:tr h="587335">
                <a:tc>
                  <a:txBody>
                    <a:bodyPr/>
                    <a:lstStyle/>
                    <a:p>
                      <a:pPr algn="l" fontAlgn="ctr"/>
                      <a:r>
                        <a:rPr lang="es-MX" sz="28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73214"/>
                  </a:ext>
                </a:extLst>
              </a:tr>
              <a:tr h="1145303">
                <a:tc>
                  <a:txBody>
                    <a:bodyPr/>
                    <a:lstStyle/>
                    <a:p>
                      <a:pPr algn="l" fontAlgn="ctr"/>
                      <a:r>
                        <a:rPr lang="es-MX" sz="28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Asesorías Telmujer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E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A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A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4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E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4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2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2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E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A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CC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CA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E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C8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E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E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4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2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4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6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4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A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CC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29210"/>
                  </a:ext>
                </a:extLst>
              </a:tr>
              <a:tr h="1115936">
                <a:tc>
                  <a:txBody>
                    <a:bodyPr/>
                    <a:lstStyle/>
                    <a:p>
                      <a:pPr algn="l" fontAlgn="ctr"/>
                      <a:r>
                        <a:rPr lang="es-MX" sz="28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Incidentes de conocimiento Telmujer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59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82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8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82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3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8A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78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8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79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6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80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7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879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3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71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78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4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3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85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89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84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5B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73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7C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B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7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8D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7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61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7A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7C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479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820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Línea Telefónica </a:t>
            </a:r>
            <a:r>
              <a:rPr lang="es-MX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7780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Servicios brindados diariamente a través de la línea telefónica Telmujer en el mes de enero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933351"/>
            <a:ext cx="7420708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3,491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FC129218-4E7E-4E9C-8F69-43A65812C0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491052"/>
              </p:ext>
            </p:extLst>
          </p:nvPr>
        </p:nvGraphicFramePr>
        <p:xfrm>
          <a:off x="1676400" y="4258914"/>
          <a:ext cx="20551861" cy="7197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58459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Línea Telefónica </a:t>
            </a:r>
            <a:r>
              <a:rPr lang="es-MX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37795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Servicios brindados a través de Telmujer en el mes de enero por día de la semana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419001"/>
            <a:ext cx="7420708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3,491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E3E1DB67-ABDA-419A-A0DF-CA92DD61D3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2406719"/>
              </p:ext>
            </p:extLst>
          </p:nvPr>
        </p:nvGraphicFramePr>
        <p:xfrm>
          <a:off x="1676400" y="4679577"/>
          <a:ext cx="20551861" cy="7261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0009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848716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43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282688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356568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39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82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987145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Google Shape;126;p3">
            <a:extLst>
              <a:ext uri="{FF2B5EF4-FFF2-40B4-BE49-F238E27FC236}">
                <a16:creationId xmlns:a16="http://schemas.microsoft.com/office/drawing/2014/main" id="{764333EB-D8C8-4796-9B16-467872821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123" y="1545968"/>
            <a:ext cx="503476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82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36B105-82C1-46F7-8D28-92BC693F7990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B4C1FD7E-2CE6-4BCF-A320-2082204A5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063377"/>
              </p:ext>
            </p:extLst>
          </p:nvPr>
        </p:nvGraphicFramePr>
        <p:xfrm>
          <a:off x="1676335" y="2598860"/>
          <a:ext cx="21031330" cy="10161714"/>
        </p:xfrm>
        <a:graphic>
          <a:graphicData uri="http://schemas.openxmlformats.org/drawingml/2006/table">
            <a:tbl>
              <a:tblPr/>
              <a:tblGrid>
                <a:gridCol w="3026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1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1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1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585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3600" b="1" i="0" u="none" strike="noStrike" kern="1200" cap="none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  <a:sym typeface="Arial"/>
                        </a:rPr>
                        <a:t>Número de ingresos y atenciones brindadas semanalmente en el Refugio según tipo de servicio</a:t>
                      </a: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0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de atenciones psicológicas y jurídicas en Refugio </a:t>
                      </a: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alt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de atenciones psicológicas a niñas, niños y adolescentes en Refugio </a:t>
                      </a: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Total de ingresos al Refugio </a:t>
                      </a: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199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 1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199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2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02 al 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199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3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09 al 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199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4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16 al 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0199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5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23 al 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749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6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30 al 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53425"/>
                  </a:ext>
                </a:extLst>
              </a:tr>
              <a:tr h="9749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alt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Total mensual</a:t>
                      </a:r>
                      <a:endParaRPr kumimoji="0" lang="es-MX" altLang="es-MX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43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744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93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688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17264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24388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63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52765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52765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195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188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0911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98299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59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0911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98299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9059" y="1158351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180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2EAAD076-AD80-416B-8A7D-CCD9EB21F471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3D251BA-A11E-4617-A294-0471DAFD4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5494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Ingresos y atenciones brindadas semanalmente en el Refugio</a:t>
            </a:r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12297445-EF40-4AFA-B960-EBD554631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511274"/>
            <a:ext cx="5153025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82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otal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 de ingresos: 0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4529A2AB-566E-4385-9391-3C14E73036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9156938"/>
              </p:ext>
            </p:extLst>
          </p:nvPr>
        </p:nvGraphicFramePr>
        <p:xfrm>
          <a:off x="1676400" y="4550317"/>
          <a:ext cx="20572618" cy="7863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73206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749434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Ingresos y atenciones brindadas diariamente en el Refugio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800DC58-9D2B-4EB9-B180-68D5E7E6D78A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10" name="Google Shape;126;p3">
            <a:extLst>
              <a:ext uri="{FF2B5EF4-FFF2-40B4-BE49-F238E27FC236}">
                <a16:creationId xmlns:a16="http://schemas.microsoft.com/office/drawing/2014/main" id="{F5633D65-B6C4-45FE-B6F2-ED24F988D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11299"/>
            <a:ext cx="5153025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82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otal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 de ingresos: 0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F006D53-E756-48F7-B6DF-9F82D6B72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836054"/>
              </p:ext>
            </p:extLst>
          </p:nvPr>
        </p:nvGraphicFramePr>
        <p:xfrm>
          <a:off x="1676401" y="5348756"/>
          <a:ext cx="20551849" cy="4258502"/>
        </p:xfrm>
        <a:graphic>
          <a:graphicData uri="http://schemas.openxmlformats.org/drawingml/2006/table">
            <a:tbl>
              <a:tblPr/>
              <a:tblGrid>
                <a:gridCol w="3461558">
                  <a:extLst>
                    <a:ext uri="{9D8B030D-6E8A-4147-A177-3AD203B41FA5}">
                      <a16:colId xmlns:a16="http://schemas.microsoft.com/office/drawing/2014/main" val="2271293289"/>
                    </a:ext>
                  </a:extLst>
                </a:gridCol>
                <a:gridCol w="1141770">
                  <a:extLst>
                    <a:ext uri="{9D8B030D-6E8A-4147-A177-3AD203B41FA5}">
                      <a16:colId xmlns:a16="http://schemas.microsoft.com/office/drawing/2014/main" val="2184389535"/>
                    </a:ext>
                  </a:extLst>
                </a:gridCol>
                <a:gridCol w="525576">
                  <a:extLst>
                    <a:ext uri="{9D8B030D-6E8A-4147-A177-3AD203B41FA5}">
                      <a16:colId xmlns:a16="http://schemas.microsoft.com/office/drawing/2014/main" val="3845506672"/>
                    </a:ext>
                  </a:extLst>
                </a:gridCol>
                <a:gridCol w="579946">
                  <a:extLst>
                    <a:ext uri="{9D8B030D-6E8A-4147-A177-3AD203B41FA5}">
                      <a16:colId xmlns:a16="http://schemas.microsoft.com/office/drawing/2014/main" val="1746198352"/>
                    </a:ext>
                  </a:extLst>
                </a:gridCol>
                <a:gridCol w="579946">
                  <a:extLst>
                    <a:ext uri="{9D8B030D-6E8A-4147-A177-3AD203B41FA5}">
                      <a16:colId xmlns:a16="http://schemas.microsoft.com/office/drawing/2014/main" val="4130321411"/>
                    </a:ext>
                  </a:extLst>
                </a:gridCol>
                <a:gridCol w="434960">
                  <a:extLst>
                    <a:ext uri="{9D8B030D-6E8A-4147-A177-3AD203B41FA5}">
                      <a16:colId xmlns:a16="http://schemas.microsoft.com/office/drawing/2014/main" val="2764914083"/>
                    </a:ext>
                  </a:extLst>
                </a:gridCol>
                <a:gridCol w="434960">
                  <a:extLst>
                    <a:ext uri="{9D8B030D-6E8A-4147-A177-3AD203B41FA5}">
                      <a16:colId xmlns:a16="http://schemas.microsoft.com/office/drawing/2014/main" val="3969884971"/>
                    </a:ext>
                  </a:extLst>
                </a:gridCol>
                <a:gridCol w="579946">
                  <a:extLst>
                    <a:ext uri="{9D8B030D-6E8A-4147-A177-3AD203B41FA5}">
                      <a16:colId xmlns:a16="http://schemas.microsoft.com/office/drawing/2014/main" val="2861422428"/>
                    </a:ext>
                  </a:extLst>
                </a:gridCol>
                <a:gridCol w="579946">
                  <a:extLst>
                    <a:ext uri="{9D8B030D-6E8A-4147-A177-3AD203B41FA5}">
                      <a16:colId xmlns:a16="http://schemas.microsoft.com/office/drawing/2014/main" val="2373132925"/>
                    </a:ext>
                  </a:extLst>
                </a:gridCol>
                <a:gridCol w="579946">
                  <a:extLst>
                    <a:ext uri="{9D8B030D-6E8A-4147-A177-3AD203B41FA5}">
                      <a16:colId xmlns:a16="http://schemas.microsoft.com/office/drawing/2014/main" val="2608793275"/>
                    </a:ext>
                  </a:extLst>
                </a:gridCol>
                <a:gridCol w="579946">
                  <a:extLst>
                    <a:ext uri="{9D8B030D-6E8A-4147-A177-3AD203B41FA5}">
                      <a16:colId xmlns:a16="http://schemas.microsoft.com/office/drawing/2014/main" val="3673049336"/>
                    </a:ext>
                  </a:extLst>
                </a:gridCol>
                <a:gridCol w="453083">
                  <a:extLst>
                    <a:ext uri="{9D8B030D-6E8A-4147-A177-3AD203B41FA5}">
                      <a16:colId xmlns:a16="http://schemas.microsoft.com/office/drawing/2014/main" val="1314064938"/>
                    </a:ext>
                  </a:extLst>
                </a:gridCol>
                <a:gridCol w="434960">
                  <a:extLst>
                    <a:ext uri="{9D8B030D-6E8A-4147-A177-3AD203B41FA5}">
                      <a16:colId xmlns:a16="http://schemas.microsoft.com/office/drawing/2014/main" val="3515245570"/>
                    </a:ext>
                  </a:extLst>
                </a:gridCol>
                <a:gridCol w="434960">
                  <a:extLst>
                    <a:ext uri="{9D8B030D-6E8A-4147-A177-3AD203B41FA5}">
                      <a16:colId xmlns:a16="http://schemas.microsoft.com/office/drawing/2014/main" val="221892788"/>
                    </a:ext>
                  </a:extLst>
                </a:gridCol>
                <a:gridCol w="453083">
                  <a:extLst>
                    <a:ext uri="{9D8B030D-6E8A-4147-A177-3AD203B41FA5}">
                      <a16:colId xmlns:a16="http://schemas.microsoft.com/office/drawing/2014/main" val="493902845"/>
                    </a:ext>
                  </a:extLst>
                </a:gridCol>
                <a:gridCol w="579946">
                  <a:extLst>
                    <a:ext uri="{9D8B030D-6E8A-4147-A177-3AD203B41FA5}">
                      <a16:colId xmlns:a16="http://schemas.microsoft.com/office/drawing/2014/main" val="3781661501"/>
                    </a:ext>
                  </a:extLst>
                </a:gridCol>
                <a:gridCol w="434960">
                  <a:extLst>
                    <a:ext uri="{9D8B030D-6E8A-4147-A177-3AD203B41FA5}">
                      <a16:colId xmlns:a16="http://schemas.microsoft.com/office/drawing/2014/main" val="4284851914"/>
                    </a:ext>
                  </a:extLst>
                </a:gridCol>
                <a:gridCol w="507453">
                  <a:extLst>
                    <a:ext uri="{9D8B030D-6E8A-4147-A177-3AD203B41FA5}">
                      <a16:colId xmlns:a16="http://schemas.microsoft.com/office/drawing/2014/main" val="2914937417"/>
                    </a:ext>
                  </a:extLst>
                </a:gridCol>
                <a:gridCol w="579946">
                  <a:extLst>
                    <a:ext uri="{9D8B030D-6E8A-4147-A177-3AD203B41FA5}">
                      <a16:colId xmlns:a16="http://schemas.microsoft.com/office/drawing/2014/main" val="80151083"/>
                    </a:ext>
                  </a:extLst>
                </a:gridCol>
                <a:gridCol w="434960">
                  <a:extLst>
                    <a:ext uri="{9D8B030D-6E8A-4147-A177-3AD203B41FA5}">
                      <a16:colId xmlns:a16="http://schemas.microsoft.com/office/drawing/2014/main" val="2414058812"/>
                    </a:ext>
                  </a:extLst>
                </a:gridCol>
                <a:gridCol w="579946">
                  <a:extLst>
                    <a:ext uri="{9D8B030D-6E8A-4147-A177-3AD203B41FA5}">
                      <a16:colId xmlns:a16="http://schemas.microsoft.com/office/drawing/2014/main" val="1896921136"/>
                    </a:ext>
                  </a:extLst>
                </a:gridCol>
                <a:gridCol w="507453">
                  <a:extLst>
                    <a:ext uri="{9D8B030D-6E8A-4147-A177-3AD203B41FA5}">
                      <a16:colId xmlns:a16="http://schemas.microsoft.com/office/drawing/2014/main" val="3829535400"/>
                    </a:ext>
                  </a:extLst>
                </a:gridCol>
                <a:gridCol w="579946">
                  <a:extLst>
                    <a:ext uri="{9D8B030D-6E8A-4147-A177-3AD203B41FA5}">
                      <a16:colId xmlns:a16="http://schemas.microsoft.com/office/drawing/2014/main" val="3039363198"/>
                    </a:ext>
                  </a:extLst>
                </a:gridCol>
                <a:gridCol w="579946">
                  <a:extLst>
                    <a:ext uri="{9D8B030D-6E8A-4147-A177-3AD203B41FA5}">
                      <a16:colId xmlns:a16="http://schemas.microsoft.com/office/drawing/2014/main" val="1138520490"/>
                    </a:ext>
                  </a:extLst>
                </a:gridCol>
                <a:gridCol w="579946">
                  <a:extLst>
                    <a:ext uri="{9D8B030D-6E8A-4147-A177-3AD203B41FA5}">
                      <a16:colId xmlns:a16="http://schemas.microsoft.com/office/drawing/2014/main" val="3118476110"/>
                    </a:ext>
                  </a:extLst>
                </a:gridCol>
                <a:gridCol w="579946">
                  <a:extLst>
                    <a:ext uri="{9D8B030D-6E8A-4147-A177-3AD203B41FA5}">
                      <a16:colId xmlns:a16="http://schemas.microsoft.com/office/drawing/2014/main" val="338778483"/>
                    </a:ext>
                  </a:extLst>
                </a:gridCol>
                <a:gridCol w="434960">
                  <a:extLst>
                    <a:ext uri="{9D8B030D-6E8A-4147-A177-3AD203B41FA5}">
                      <a16:colId xmlns:a16="http://schemas.microsoft.com/office/drawing/2014/main" val="4053649035"/>
                    </a:ext>
                  </a:extLst>
                </a:gridCol>
                <a:gridCol w="434960">
                  <a:extLst>
                    <a:ext uri="{9D8B030D-6E8A-4147-A177-3AD203B41FA5}">
                      <a16:colId xmlns:a16="http://schemas.microsoft.com/office/drawing/2014/main" val="1320386183"/>
                    </a:ext>
                  </a:extLst>
                </a:gridCol>
                <a:gridCol w="507453">
                  <a:extLst>
                    <a:ext uri="{9D8B030D-6E8A-4147-A177-3AD203B41FA5}">
                      <a16:colId xmlns:a16="http://schemas.microsoft.com/office/drawing/2014/main" val="1726855579"/>
                    </a:ext>
                  </a:extLst>
                </a:gridCol>
                <a:gridCol w="543699">
                  <a:extLst>
                    <a:ext uri="{9D8B030D-6E8A-4147-A177-3AD203B41FA5}">
                      <a16:colId xmlns:a16="http://schemas.microsoft.com/office/drawing/2014/main" val="555717235"/>
                    </a:ext>
                  </a:extLst>
                </a:gridCol>
                <a:gridCol w="579946">
                  <a:extLst>
                    <a:ext uri="{9D8B030D-6E8A-4147-A177-3AD203B41FA5}">
                      <a16:colId xmlns:a16="http://schemas.microsoft.com/office/drawing/2014/main" val="1929911060"/>
                    </a:ext>
                  </a:extLst>
                </a:gridCol>
                <a:gridCol w="851797">
                  <a:extLst>
                    <a:ext uri="{9D8B030D-6E8A-4147-A177-3AD203B41FA5}">
                      <a16:colId xmlns:a16="http://schemas.microsoft.com/office/drawing/2014/main" val="3661345784"/>
                    </a:ext>
                  </a:extLst>
                </a:gridCol>
              </a:tblGrid>
              <a:tr h="713260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1 </a:t>
                      </a:r>
                      <a:b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01 al 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2 </a:t>
                      </a:r>
                      <a:b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02 al 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3</a:t>
                      </a:r>
                      <a:b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09 al 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4</a:t>
                      </a:r>
                      <a:b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 al 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5 </a:t>
                      </a:r>
                      <a:b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 al 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6 </a:t>
                      </a:r>
                      <a:b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30 al 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024621"/>
                  </a:ext>
                </a:extLst>
              </a:tr>
              <a:tr h="416068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509499"/>
                  </a:ext>
                </a:extLst>
              </a:tr>
              <a:tr h="713260">
                <a:tc>
                  <a:txBody>
                    <a:bodyPr/>
                    <a:lstStyle/>
                    <a:p>
                      <a:pPr algn="l" fontAlgn="ctr"/>
                      <a:r>
                        <a:rPr lang="es-ES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psicológicas y jurídicas Refugio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7A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69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7A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3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2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7A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7A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2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7A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2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2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7A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2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7A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3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2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3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3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7A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3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974376"/>
                  </a:ext>
                </a:extLst>
              </a:tr>
              <a:tr h="846996">
                <a:tc>
                  <a:txBody>
                    <a:bodyPr/>
                    <a:lstStyle/>
                    <a:p>
                      <a:pPr algn="l" fontAlgn="ctr"/>
                      <a:r>
                        <a:rPr lang="es-ES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Atención psicológica de primera vez y subsecuente a NNyA en Refugio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3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7A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3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3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3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3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3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7A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3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3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3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69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2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7A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7A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2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3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69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731259"/>
                  </a:ext>
                </a:extLst>
              </a:tr>
              <a:tr h="549804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Ingresos al Refugio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821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63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4351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Ingresos y atenciones brindadas diariamente en el Refugio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5442DB6E-669F-4366-80FF-2513AC016183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11" name="Google Shape;126;p3">
            <a:extLst>
              <a:ext uri="{FF2B5EF4-FFF2-40B4-BE49-F238E27FC236}">
                <a16:creationId xmlns:a16="http://schemas.microsoft.com/office/drawing/2014/main" id="{5CEFBE8F-C43C-46C8-A6FB-11A48C6BB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425549"/>
            <a:ext cx="5153025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82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otal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 de ingresos: 0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E2C5581B-5E27-43A1-8648-2A8BE3E59E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2597879"/>
              </p:ext>
            </p:extLst>
          </p:nvPr>
        </p:nvGraphicFramePr>
        <p:xfrm>
          <a:off x="2826328" y="3751112"/>
          <a:ext cx="17650690" cy="8745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21894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520834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Ingresos y atenciones brindadas en Refugio en el mes de enero por día de la semana 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977C068-BCA8-40AB-812A-22393E881A7D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10" name="Google Shape;126;p3">
            <a:extLst>
              <a:ext uri="{FF2B5EF4-FFF2-40B4-BE49-F238E27FC236}">
                <a16:creationId xmlns:a16="http://schemas.microsoft.com/office/drawing/2014/main" id="{F3CA64DE-88D0-4F85-968D-E1665C4B1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399" y="2846397"/>
            <a:ext cx="5153025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82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otal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 de ingresos: 0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B7A77C6D-D931-42EA-8E08-06AC803882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3670905"/>
              </p:ext>
            </p:extLst>
          </p:nvPr>
        </p:nvGraphicFramePr>
        <p:xfrm>
          <a:off x="2992582" y="5249139"/>
          <a:ext cx="18371127" cy="5620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85548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EF24CB7-8A03-48FC-8C7A-3DD596DB5615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en el mes de octubre a mujeres, niñas, niños y adolescentes por área de atención 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4D8E0ECA-CEF5-4606-9C8C-95C4D3AC33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2709088"/>
              </p:ext>
            </p:extLst>
          </p:nvPr>
        </p:nvGraphicFramePr>
        <p:xfrm>
          <a:off x="2493818" y="3186546"/>
          <a:ext cx="19755200" cy="9282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33692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764032"/>
              </p:ext>
            </p:extLst>
          </p:nvPr>
        </p:nvGraphicFramePr>
        <p:xfrm>
          <a:off x="1828799" y="2937165"/>
          <a:ext cx="20420219" cy="8451848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Enero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688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572227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Enero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107606"/>
              </p:ext>
            </p:extLst>
          </p:nvPr>
        </p:nvGraphicFramePr>
        <p:xfrm>
          <a:off x="1617785" y="2879260"/>
          <a:ext cx="21148430" cy="1042396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Enero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409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967477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06092" y="1545968"/>
            <a:ext cx="545679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659447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Enero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145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180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620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81232" y="1545968"/>
            <a:ext cx="501459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3,491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4000624" y="12394009"/>
            <a:ext cx="1725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310467"/>
              </p:ext>
            </p:extLst>
          </p:nvPr>
        </p:nvGraphicFramePr>
        <p:xfrm>
          <a:off x="3705224" y="3174433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Enero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82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3705224" y="12591271"/>
            <a:ext cx="1697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Proporción de atenciones brindadas a mujeres en el mes de Enero en Centro Integral según tipo de atención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270" y="3410235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688</a:t>
            </a:r>
          </a:p>
        </p:txBody>
      </p:sp>
      <p:sp>
        <p:nvSpPr>
          <p:cNvPr id="10" name="6 CuadroTexto">
            <a:extLst>
              <a:ext uri="{FF2B5EF4-FFF2-40B4-BE49-F238E27FC236}">
                <a16:creationId xmlns:a16="http://schemas.microsoft.com/office/drawing/2014/main" id="{767B9DD6-9FCF-4D00-8A42-97A5CD593D1C}"/>
              </a:ext>
            </a:extLst>
          </p:cNvPr>
          <p:cNvSpPr txBox="1"/>
          <p:nvPr/>
        </p:nvSpPr>
        <p:spPr bwMode="auto">
          <a:xfrm>
            <a:off x="20189236" y="4641991"/>
            <a:ext cx="758825" cy="47016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63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1" name="8 CuadroTexto">
            <a:extLst>
              <a:ext uri="{FF2B5EF4-FFF2-40B4-BE49-F238E27FC236}">
                <a16:creationId xmlns:a16="http://schemas.microsoft.com/office/drawing/2014/main" id="{3649E68E-4EEA-4B3C-9560-5399D92B2407}"/>
              </a:ext>
            </a:extLst>
          </p:cNvPr>
          <p:cNvSpPr txBox="1"/>
          <p:nvPr/>
        </p:nvSpPr>
        <p:spPr bwMode="auto">
          <a:xfrm>
            <a:off x="20314647" y="5695806"/>
            <a:ext cx="508000" cy="47016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3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2" name="9 CuadroTexto">
            <a:extLst>
              <a:ext uri="{FF2B5EF4-FFF2-40B4-BE49-F238E27FC236}">
                <a16:creationId xmlns:a16="http://schemas.microsoft.com/office/drawing/2014/main" id="{4091FAF0-D2B3-47D2-BF92-8D44906180AC}"/>
              </a:ext>
            </a:extLst>
          </p:cNvPr>
          <p:cNvSpPr txBox="1"/>
          <p:nvPr/>
        </p:nvSpPr>
        <p:spPr bwMode="auto">
          <a:xfrm>
            <a:off x="20189236" y="6741321"/>
            <a:ext cx="758825" cy="50112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195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3" name="11 CuadroTexto">
            <a:extLst>
              <a:ext uri="{FF2B5EF4-FFF2-40B4-BE49-F238E27FC236}">
                <a16:creationId xmlns:a16="http://schemas.microsoft.com/office/drawing/2014/main" id="{55FB14FB-99F4-43AE-913B-68E40259728F}"/>
              </a:ext>
            </a:extLst>
          </p:cNvPr>
          <p:cNvSpPr txBox="1"/>
          <p:nvPr/>
        </p:nvSpPr>
        <p:spPr bwMode="auto">
          <a:xfrm>
            <a:off x="20189235" y="7802709"/>
            <a:ext cx="758824" cy="4701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188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4" name="12 CuadroTexto">
            <a:extLst>
              <a:ext uri="{FF2B5EF4-FFF2-40B4-BE49-F238E27FC236}">
                <a16:creationId xmlns:a16="http://schemas.microsoft.com/office/drawing/2014/main" id="{59415EEA-14FB-4DA9-BE24-AE2DE33EF81E}"/>
              </a:ext>
            </a:extLst>
          </p:cNvPr>
          <p:cNvSpPr txBox="1"/>
          <p:nvPr/>
        </p:nvSpPr>
        <p:spPr bwMode="auto">
          <a:xfrm>
            <a:off x="20163041" y="8914352"/>
            <a:ext cx="811211" cy="50112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59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5" name="13 CuadroTexto">
            <a:extLst>
              <a:ext uri="{FF2B5EF4-FFF2-40B4-BE49-F238E27FC236}">
                <a16:creationId xmlns:a16="http://schemas.microsoft.com/office/drawing/2014/main" id="{A921C5A7-C44B-44C9-87C6-A916C7EB1125}"/>
              </a:ext>
            </a:extLst>
          </p:cNvPr>
          <p:cNvSpPr txBox="1"/>
          <p:nvPr/>
        </p:nvSpPr>
        <p:spPr bwMode="auto">
          <a:xfrm>
            <a:off x="20334101" y="9975740"/>
            <a:ext cx="541337" cy="50112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0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6" name="13 CuadroTexto">
            <a:extLst>
              <a:ext uri="{FF2B5EF4-FFF2-40B4-BE49-F238E27FC236}">
                <a16:creationId xmlns:a16="http://schemas.microsoft.com/office/drawing/2014/main" id="{2E6F8953-B8EE-4D72-A9B5-242789A4318F}"/>
              </a:ext>
            </a:extLst>
          </p:cNvPr>
          <p:cNvSpPr txBox="1"/>
          <p:nvPr/>
        </p:nvSpPr>
        <p:spPr bwMode="auto">
          <a:xfrm>
            <a:off x="20215428" y="10984529"/>
            <a:ext cx="758824" cy="50112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180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060EEE78-21E7-4DB8-A979-490838D1BA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0522446"/>
              </p:ext>
            </p:extLst>
          </p:nvPr>
        </p:nvGraphicFramePr>
        <p:xfrm>
          <a:off x="1739270" y="4286824"/>
          <a:ext cx="17944393" cy="8129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980272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>
                <a:solidFill>
                  <a:srgbClr val="7F7F7F"/>
                </a:solidFill>
              </a:rPr>
              <a:t>22 23 03 48 00 Ext. 3227 y 3228</a:t>
            </a:r>
            <a:endParaRPr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>
                <a:solidFill>
                  <a:srgbClr val="7F7F7F"/>
                </a:solidFill>
              </a:rPr>
              <a:t>sis.puebla.gob.mx</a:t>
            </a:r>
            <a:endParaRPr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>
                <a:solidFill>
                  <a:srgbClr val="7F7F7F"/>
                </a:solidFill>
              </a:rPr>
              <a:t>@IgualdadGobPue</a:t>
            </a:r>
            <a:endParaRPr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440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2E8BD96-DC5E-4BFE-A677-14AEDC981791}"/>
              </a:ext>
            </a:extLst>
          </p:cNvPr>
          <p:cNvSpPr txBox="1">
            <a:spLocks/>
          </p:cNvSpPr>
          <p:nvPr/>
        </p:nvSpPr>
        <p:spPr>
          <a:xfrm>
            <a:off x="3343280" y="528380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graphicFrame>
        <p:nvGraphicFramePr>
          <p:cNvPr id="10" name="3 Tabla">
            <a:extLst>
              <a:ext uri="{FF2B5EF4-FFF2-40B4-BE49-F238E27FC236}">
                <a16:creationId xmlns:a16="http://schemas.microsoft.com/office/drawing/2014/main" id="{7D894E5A-0D16-91DE-D051-8D199722F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90357"/>
              </p:ext>
            </p:extLst>
          </p:nvPr>
        </p:nvGraphicFramePr>
        <p:xfrm>
          <a:off x="2165871" y="2686050"/>
          <a:ext cx="20052259" cy="10014584"/>
        </p:xfrm>
        <a:graphic>
          <a:graphicData uri="http://schemas.openxmlformats.org/drawingml/2006/table">
            <a:tbl>
              <a:tblPr/>
              <a:tblGrid>
                <a:gridCol w="2634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5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5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55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47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39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17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345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25807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gridSpan="8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u="none" strike="noStrike" kern="1200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</a:rPr>
                        <a:t>Número de atenciones brindadas a mujeres semanalmente en el mes de enero en Centro Integral según tipo de servicio</a:t>
                      </a: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601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Atenciones primer contacto presenciales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Atenciones primer contacto a distancia 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Atenciones seguimiento psicológico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  Atenciones vía </a:t>
                      </a:r>
                      <a:r>
                        <a:rPr lang="es-MX" sz="2400" b="1" u="none" strike="noStrike" dirty="0" err="1">
                          <a:effectLst/>
                          <a:latin typeface="Adelle Sans Light" pitchFamily="50" charset="0"/>
                        </a:rPr>
                        <a:t>WhatsApp</a:t>
                      </a:r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 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Asesorías jurídicas subsecuentes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Acompañamientos jurídicos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itchFamily="50" charset="0"/>
                        </a:rPr>
                        <a:t>Seguimientos de Trabajo Social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Total Centro Integral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 1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01 al 01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2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02 al 08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12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137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33832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3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09 al 15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133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4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16 al 22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166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5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23 al 29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16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66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52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184</a:t>
                      </a:r>
                    </a:p>
                    <a:p>
                      <a:pPr algn="ctr" fontAlgn="b"/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6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30 al 31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22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68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726518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Total mensual</a:t>
                      </a:r>
                      <a:endParaRPr kumimoji="0" lang="es-MX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63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88A1757B-B835-4B7E-A0BC-AA4AB9B94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123" y="1345943"/>
            <a:ext cx="503476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688</a:t>
            </a:r>
          </a:p>
        </p:txBody>
      </p:sp>
    </p:spTree>
    <p:extLst>
      <p:ext uri="{BB962C8B-B14F-4D97-AF65-F5344CB8AC3E}">
        <p14:creationId xmlns:p14="http://schemas.microsoft.com/office/powerpoint/2010/main" val="357617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semanalmente en el mes de enero a mujeres en el Centro Integral según tipo de servicio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33376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688</a:t>
            </a:r>
          </a:p>
        </p:txBody>
      </p:sp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D79C5978-AF3E-4193-83D9-8E2DD45C0D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3180714"/>
              </p:ext>
            </p:extLst>
          </p:nvPr>
        </p:nvGraphicFramePr>
        <p:xfrm>
          <a:off x="1676400" y="3564213"/>
          <a:ext cx="20551861" cy="8780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4554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745153"/>
            <a:ext cx="1998345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diariamente a mujeres en el mes de enero  en Centro Integral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59045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688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A5BCE44E-2076-476E-8589-91EF0E780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85858"/>
              </p:ext>
            </p:extLst>
          </p:nvPr>
        </p:nvGraphicFramePr>
        <p:xfrm>
          <a:off x="1676400" y="5456903"/>
          <a:ext cx="20572618" cy="6630998"/>
        </p:xfrm>
        <a:graphic>
          <a:graphicData uri="http://schemas.openxmlformats.org/drawingml/2006/table">
            <a:tbl>
              <a:tblPr/>
              <a:tblGrid>
                <a:gridCol w="3465053">
                  <a:extLst>
                    <a:ext uri="{9D8B030D-6E8A-4147-A177-3AD203B41FA5}">
                      <a16:colId xmlns:a16="http://schemas.microsoft.com/office/drawing/2014/main" val="2224804198"/>
                    </a:ext>
                  </a:extLst>
                </a:gridCol>
                <a:gridCol w="1142923">
                  <a:extLst>
                    <a:ext uri="{9D8B030D-6E8A-4147-A177-3AD203B41FA5}">
                      <a16:colId xmlns:a16="http://schemas.microsoft.com/office/drawing/2014/main" val="819349312"/>
                    </a:ext>
                  </a:extLst>
                </a:gridCol>
                <a:gridCol w="526107">
                  <a:extLst>
                    <a:ext uri="{9D8B030D-6E8A-4147-A177-3AD203B41FA5}">
                      <a16:colId xmlns:a16="http://schemas.microsoft.com/office/drawing/2014/main" val="1191111071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1409187526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747280313"/>
                    </a:ext>
                  </a:extLst>
                </a:gridCol>
                <a:gridCol w="435399">
                  <a:extLst>
                    <a:ext uri="{9D8B030D-6E8A-4147-A177-3AD203B41FA5}">
                      <a16:colId xmlns:a16="http://schemas.microsoft.com/office/drawing/2014/main" val="1587608542"/>
                    </a:ext>
                  </a:extLst>
                </a:gridCol>
                <a:gridCol w="435399">
                  <a:extLst>
                    <a:ext uri="{9D8B030D-6E8A-4147-A177-3AD203B41FA5}">
                      <a16:colId xmlns:a16="http://schemas.microsoft.com/office/drawing/2014/main" val="1899016331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2566565861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2010619687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3733815785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3209179398"/>
                    </a:ext>
                  </a:extLst>
                </a:gridCol>
                <a:gridCol w="453540">
                  <a:extLst>
                    <a:ext uri="{9D8B030D-6E8A-4147-A177-3AD203B41FA5}">
                      <a16:colId xmlns:a16="http://schemas.microsoft.com/office/drawing/2014/main" val="2799071216"/>
                    </a:ext>
                  </a:extLst>
                </a:gridCol>
                <a:gridCol w="435399">
                  <a:extLst>
                    <a:ext uri="{9D8B030D-6E8A-4147-A177-3AD203B41FA5}">
                      <a16:colId xmlns:a16="http://schemas.microsoft.com/office/drawing/2014/main" val="313184892"/>
                    </a:ext>
                  </a:extLst>
                </a:gridCol>
                <a:gridCol w="435399">
                  <a:extLst>
                    <a:ext uri="{9D8B030D-6E8A-4147-A177-3AD203B41FA5}">
                      <a16:colId xmlns:a16="http://schemas.microsoft.com/office/drawing/2014/main" val="2840129510"/>
                    </a:ext>
                  </a:extLst>
                </a:gridCol>
                <a:gridCol w="453540">
                  <a:extLst>
                    <a:ext uri="{9D8B030D-6E8A-4147-A177-3AD203B41FA5}">
                      <a16:colId xmlns:a16="http://schemas.microsoft.com/office/drawing/2014/main" val="3475929861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3032693772"/>
                    </a:ext>
                  </a:extLst>
                </a:gridCol>
                <a:gridCol w="435399">
                  <a:extLst>
                    <a:ext uri="{9D8B030D-6E8A-4147-A177-3AD203B41FA5}">
                      <a16:colId xmlns:a16="http://schemas.microsoft.com/office/drawing/2014/main" val="2514297546"/>
                    </a:ext>
                  </a:extLst>
                </a:gridCol>
                <a:gridCol w="507965">
                  <a:extLst>
                    <a:ext uri="{9D8B030D-6E8A-4147-A177-3AD203B41FA5}">
                      <a16:colId xmlns:a16="http://schemas.microsoft.com/office/drawing/2014/main" val="1450446013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56508482"/>
                    </a:ext>
                  </a:extLst>
                </a:gridCol>
                <a:gridCol w="435399">
                  <a:extLst>
                    <a:ext uri="{9D8B030D-6E8A-4147-A177-3AD203B41FA5}">
                      <a16:colId xmlns:a16="http://schemas.microsoft.com/office/drawing/2014/main" val="362195869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3643416100"/>
                    </a:ext>
                  </a:extLst>
                </a:gridCol>
                <a:gridCol w="507965">
                  <a:extLst>
                    <a:ext uri="{9D8B030D-6E8A-4147-A177-3AD203B41FA5}">
                      <a16:colId xmlns:a16="http://schemas.microsoft.com/office/drawing/2014/main" val="6373340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1393532808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3406512916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3431736822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3037394290"/>
                    </a:ext>
                  </a:extLst>
                </a:gridCol>
                <a:gridCol w="435399">
                  <a:extLst>
                    <a:ext uri="{9D8B030D-6E8A-4147-A177-3AD203B41FA5}">
                      <a16:colId xmlns:a16="http://schemas.microsoft.com/office/drawing/2014/main" val="1908314428"/>
                    </a:ext>
                  </a:extLst>
                </a:gridCol>
                <a:gridCol w="435399">
                  <a:extLst>
                    <a:ext uri="{9D8B030D-6E8A-4147-A177-3AD203B41FA5}">
                      <a16:colId xmlns:a16="http://schemas.microsoft.com/office/drawing/2014/main" val="1791453980"/>
                    </a:ext>
                  </a:extLst>
                </a:gridCol>
                <a:gridCol w="507965">
                  <a:extLst>
                    <a:ext uri="{9D8B030D-6E8A-4147-A177-3AD203B41FA5}">
                      <a16:colId xmlns:a16="http://schemas.microsoft.com/office/drawing/2014/main" val="410239015"/>
                    </a:ext>
                  </a:extLst>
                </a:gridCol>
                <a:gridCol w="544249">
                  <a:extLst>
                    <a:ext uri="{9D8B030D-6E8A-4147-A177-3AD203B41FA5}">
                      <a16:colId xmlns:a16="http://schemas.microsoft.com/office/drawing/2014/main" val="1490983696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4288188393"/>
                    </a:ext>
                  </a:extLst>
                </a:gridCol>
                <a:gridCol w="852657">
                  <a:extLst>
                    <a:ext uri="{9D8B030D-6E8A-4147-A177-3AD203B41FA5}">
                      <a16:colId xmlns:a16="http://schemas.microsoft.com/office/drawing/2014/main" val="3757179676"/>
                    </a:ext>
                  </a:extLst>
                </a:gridCol>
              </a:tblGrid>
              <a:tr h="682113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1 </a:t>
                      </a:r>
                      <a:b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01 al 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2 </a:t>
                      </a:r>
                      <a:b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02 al 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3</a:t>
                      </a:r>
                      <a:b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09 al 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4</a:t>
                      </a:r>
                      <a:b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 al 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5 </a:t>
                      </a:r>
                      <a:b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 al 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6 </a:t>
                      </a:r>
                      <a:b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30 al 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16374"/>
                  </a:ext>
                </a:extLst>
              </a:tr>
              <a:tr h="378951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837510"/>
                  </a:ext>
                </a:extLst>
              </a:tr>
              <a:tr h="720009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primer contacto presenciales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83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83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7C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88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8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88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83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88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83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7C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7C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88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88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83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7C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83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83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8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7C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80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844724"/>
                  </a:ext>
                </a:extLst>
              </a:tr>
              <a:tr h="720009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primer contacto a distancia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88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88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88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920788"/>
                  </a:ext>
                </a:extLst>
              </a:tr>
              <a:tr h="720009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seguimiento psicológico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76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6A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71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76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6D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74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76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74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71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8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76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7C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6D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76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5B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6D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61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71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58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6D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7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922892"/>
                  </a:ext>
                </a:extLst>
              </a:tr>
              <a:tr h="378951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vía WhatsApp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76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79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5E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79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6A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61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74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8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79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7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6A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6A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7C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74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79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7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56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6D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79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8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7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831448"/>
                  </a:ext>
                </a:extLst>
              </a:tr>
              <a:tr h="757904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Asesorías jurídicas subsecuentes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83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88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7C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79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88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83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83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8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79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88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7C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88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7C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7C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80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691428"/>
                  </a:ext>
                </a:extLst>
              </a:tr>
              <a:tr h="378951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Acompañamientos jurídicos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555533"/>
                  </a:ext>
                </a:extLst>
              </a:tr>
              <a:tr h="720009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Seguimientos de Trabajo Social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71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76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79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83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6D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6D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65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74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71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6D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6A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6D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6A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76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7C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7C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6D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7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034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95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54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8800" y="1545968"/>
            <a:ext cx="489408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Proporción de atenciones brindadas a niñas, niños y adolescentes en el mes de enero en el Centro de Empoderamiento Infantil según tipo de atención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6195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 0</a:t>
            </a:r>
          </a:p>
        </p:txBody>
      </p:sp>
      <p:sp>
        <p:nvSpPr>
          <p:cNvPr id="10" name="6 CuadroTexto">
            <a:extLst>
              <a:ext uri="{FF2B5EF4-FFF2-40B4-BE49-F238E27FC236}">
                <a16:creationId xmlns:a16="http://schemas.microsoft.com/office/drawing/2014/main" id="{767B9DD6-9FCF-4D00-8A42-97A5CD593D1C}"/>
              </a:ext>
            </a:extLst>
          </p:cNvPr>
          <p:cNvSpPr txBox="1"/>
          <p:nvPr/>
        </p:nvSpPr>
        <p:spPr bwMode="auto">
          <a:xfrm>
            <a:off x="20924471" y="7273049"/>
            <a:ext cx="758825" cy="47016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0</a:t>
            </a:r>
            <a:endParaRPr lang="es-MX" sz="28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1" name="8 CuadroTexto">
            <a:extLst>
              <a:ext uri="{FF2B5EF4-FFF2-40B4-BE49-F238E27FC236}">
                <a16:creationId xmlns:a16="http://schemas.microsoft.com/office/drawing/2014/main" id="{3649E68E-4EEA-4B3C-9560-5399D92B2407}"/>
              </a:ext>
            </a:extLst>
          </p:cNvPr>
          <p:cNvSpPr txBox="1"/>
          <p:nvPr/>
        </p:nvSpPr>
        <p:spPr bwMode="auto">
          <a:xfrm>
            <a:off x="20901025" y="8925414"/>
            <a:ext cx="758824" cy="4701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0</a:t>
            </a:r>
            <a:endParaRPr lang="es-MX" sz="28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90BFAAD7-5EFB-4510-A576-E9503D9360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3734327"/>
              </p:ext>
            </p:extLst>
          </p:nvPr>
        </p:nvGraphicFramePr>
        <p:xfrm>
          <a:off x="1676401" y="4487514"/>
          <a:ext cx="18873536" cy="7336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90BFAAD7-5EFB-4510-A576-E9503D9360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6101540"/>
              </p:ext>
            </p:extLst>
          </p:nvPr>
        </p:nvGraphicFramePr>
        <p:xfrm>
          <a:off x="1676399" y="4487514"/>
          <a:ext cx="18364201" cy="8077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931436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25255</TotalTime>
  <Words>3858</Words>
  <Application>Microsoft Office PowerPoint</Application>
  <PresentationFormat>Personalizado</PresentationFormat>
  <Paragraphs>1461</Paragraphs>
  <Slides>40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7" baseType="lpstr">
      <vt:lpstr>ＭＳ Ｐゴシック</vt:lpstr>
      <vt:lpstr>ＭＳ Ｐゴシック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606</cp:revision>
  <dcterms:modified xsi:type="dcterms:W3CDTF">2023-04-13T23:14:01Z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