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75" r:id="rId5"/>
    <p:sldId id="276" r:id="rId6"/>
    <p:sldId id="277" r:id="rId7"/>
    <p:sldId id="288" r:id="rId8"/>
    <p:sldId id="289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90" r:id="rId17"/>
    <p:sldId id="286" r:id="rId18"/>
    <p:sldId id="287" r:id="rId19"/>
    <p:sldId id="259" r:id="rId20"/>
  </p:sldIdLst>
  <p:sldSz cx="24384000" cy="13716000"/>
  <p:notesSz cx="6797675" cy="9928225"/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3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/4rtfgpk51xrt8IYKBufNKyff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Quezada" initials="FQ" lastIdx="4" clrIdx="0">
    <p:extLst>
      <p:ext uri="{19B8F6BF-5375-455C-9EA6-DF929625EA0E}">
        <p15:presenceInfo xmlns:p15="http://schemas.microsoft.com/office/powerpoint/2012/main" userId="becdf7816ddd0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5B4F63"/>
    <a:srgbClr val="FFC000"/>
    <a:srgbClr val="998BA3"/>
    <a:srgbClr val="54002A"/>
    <a:srgbClr val="E3DFE5"/>
    <a:srgbClr val="9933D9"/>
    <a:srgbClr val="97D9D9"/>
    <a:srgbClr val="5B4F00"/>
    <a:srgbClr val="99A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 snapToGrid="0">
      <p:cViewPr varScale="1">
        <p:scale>
          <a:sx n="33" d="100"/>
          <a:sy n="33" d="100"/>
        </p:scale>
        <p:origin x="834" y="60"/>
      </p:cViewPr>
      <p:guideLst>
        <p:guide orient="horz" pos="4321"/>
        <p:guide pos="7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Oficina\2023\Reportes%20de%20Atencion\Febrero\Reporte%20diario%20%2006%20al%2012%20Febrero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Oficina\2023\Reportes%20de%20Atencion\Febrero\Reporte%20diario%20%2006%20al%2012%20Febrero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Oficina\2023\Reportes%20de%20Atencion\Febrero\Reporte%20diario%20%2006%20al%2012%20Febrero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Oficina\2023\Reportes%20de%20Atencion\Febrero\Reporte%20diario%20%2006%20al%2012%20Febrero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Oficina\2023\Reportes%20de%20Atencion\Febrero\Reporte%20diario%20%2006%20al%2012%20Febrero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Oficina\2023\Reportes%20de%20Atencion\Febrero\Reporte%20diario%20%2006%20al%2012%20Febrero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Febrero!$B$3</c:f>
              <c:strCache>
                <c:ptCount val="1"/>
                <c:pt idx="0">
                  <c:v>Lunes
06/02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Febrero!$C$3:$I$3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06-4AC3-9E52-0E4BFAF6ACD2}"/>
            </c:ext>
          </c:extLst>
        </c:ser>
        <c:ser>
          <c:idx val="1"/>
          <c:order val="1"/>
          <c:tx>
            <c:strRef>
              <c:f>Febrero!$B$4</c:f>
              <c:strCache>
                <c:ptCount val="1"/>
                <c:pt idx="0">
                  <c:v>Martes
07/02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Febrero!$C$4:$I$4</c:f>
              <c:numCache>
                <c:formatCode>General</c:formatCode>
                <c:ptCount val="7"/>
                <c:pt idx="0">
                  <c:v>5</c:v>
                </c:pt>
                <c:pt idx="1">
                  <c:v>0</c:v>
                </c:pt>
                <c:pt idx="2">
                  <c:v>2</c:v>
                </c:pt>
                <c:pt idx="3">
                  <c:v>12</c:v>
                </c:pt>
                <c:pt idx="4">
                  <c:v>5</c:v>
                </c:pt>
                <c:pt idx="5">
                  <c:v>0</c:v>
                </c:pt>
                <c:pt idx="6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06-4AC3-9E52-0E4BFAF6ACD2}"/>
            </c:ext>
          </c:extLst>
        </c:ser>
        <c:ser>
          <c:idx val="2"/>
          <c:order val="2"/>
          <c:tx>
            <c:strRef>
              <c:f>Febrero!$B$5</c:f>
              <c:strCache>
                <c:ptCount val="1"/>
                <c:pt idx="0">
                  <c:v>Miércoles
08/02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Febrero!$C$5:$I$5</c:f>
              <c:numCache>
                <c:formatCode>General</c:formatCode>
                <c:ptCount val="7"/>
                <c:pt idx="0">
                  <c:v>4</c:v>
                </c:pt>
                <c:pt idx="1">
                  <c:v>1</c:v>
                </c:pt>
                <c:pt idx="2">
                  <c:v>8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06-4AC3-9E52-0E4BFAF6ACD2}"/>
            </c:ext>
          </c:extLst>
        </c:ser>
        <c:ser>
          <c:idx val="3"/>
          <c:order val="3"/>
          <c:tx>
            <c:strRef>
              <c:f>Febrero!$B$6</c:f>
              <c:strCache>
                <c:ptCount val="1"/>
                <c:pt idx="0">
                  <c:v>Jueves
09/02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Febrero!$C$6:$I$6</c:f>
              <c:numCache>
                <c:formatCode>General</c:formatCode>
                <c:ptCount val="7"/>
                <c:pt idx="0">
                  <c:v>3</c:v>
                </c:pt>
                <c:pt idx="1">
                  <c:v>0</c:v>
                </c:pt>
                <c:pt idx="2">
                  <c:v>8</c:v>
                </c:pt>
                <c:pt idx="3">
                  <c:v>0</c:v>
                </c:pt>
                <c:pt idx="4">
                  <c:v>3</c:v>
                </c:pt>
                <c:pt idx="5">
                  <c:v>0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706-4AC3-9E52-0E4BFAF6ACD2}"/>
            </c:ext>
          </c:extLst>
        </c:ser>
        <c:ser>
          <c:idx val="4"/>
          <c:order val="4"/>
          <c:tx>
            <c:strRef>
              <c:f>Febrero!$B$7</c:f>
              <c:strCache>
                <c:ptCount val="1"/>
                <c:pt idx="0">
                  <c:v>Viernes
10/02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Febrero!$C$7:$I$7</c:f>
              <c:numCache>
                <c:formatCode>General</c:formatCode>
                <c:ptCount val="7"/>
                <c:pt idx="0">
                  <c:v>5</c:v>
                </c:pt>
                <c:pt idx="1">
                  <c:v>0</c:v>
                </c:pt>
                <c:pt idx="2">
                  <c:v>9</c:v>
                </c:pt>
                <c:pt idx="3">
                  <c:v>4</c:v>
                </c:pt>
                <c:pt idx="4">
                  <c:v>1</c:v>
                </c:pt>
                <c:pt idx="5">
                  <c:v>1</c:v>
                </c:pt>
                <c:pt idx="6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06-4AC3-9E52-0E4BFAF6ACD2}"/>
            </c:ext>
          </c:extLst>
        </c:ser>
        <c:ser>
          <c:idx val="5"/>
          <c:order val="5"/>
          <c:tx>
            <c:strRef>
              <c:f>Febrero!$B$8</c:f>
              <c:strCache>
                <c:ptCount val="1"/>
                <c:pt idx="0">
                  <c:v>Sabado
11/05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Febrero!$C$8:$I$8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706-4AC3-9E52-0E4BFAF6ACD2}"/>
            </c:ext>
          </c:extLst>
        </c:ser>
        <c:ser>
          <c:idx val="6"/>
          <c:order val="6"/>
          <c:tx>
            <c:strRef>
              <c:f>Febrero!$B$9</c:f>
              <c:strCache>
                <c:ptCount val="1"/>
                <c:pt idx="0">
                  <c:v>Domingo
12/02</c:v>
                </c:pt>
              </c:strCache>
            </c:strRef>
          </c:tx>
          <c:spPr>
            <a:solidFill>
              <a:srgbClr val="95372B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Febrero!$C$9:$I$9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706-4AC3-9E52-0E4BFAF6AC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07622240"/>
        <c:axId val="1"/>
      </c:barChart>
      <c:catAx>
        <c:axId val="1607622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2000" b="1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607622240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3200" b="1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Febrero!$B$3</c:f>
              <c:strCache>
                <c:ptCount val="1"/>
                <c:pt idx="0">
                  <c:v>Lunes
06/02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Febrero!$J$3:$K$3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80-49A3-BDA2-AC039A0012C4}"/>
            </c:ext>
          </c:extLst>
        </c:ser>
        <c:ser>
          <c:idx val="1"/>
          <c:order val="1"/>
          <c:tx>
            <c:strRef>
              <c:f>Febrero!$B$4</c:f>
              <c:strCache>
                <c:ptCount val="1"/>
                <c:pt idx="0">
                  <c:v>Martes
07/02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Febrero!$J$4:$K$4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80-49A3-BDA2-AC039A0012C4}"/>
            </c:ext>
          </c:extLst>
        </c:ser>
        <c:ser>
          <c:idx val="2"/>
          <c:order val="2"/>
          <c:tx>
            <c:strRef>
              <c:f>Febrero!$B$5</c:f>
              <c:strCache>
                <c:ptCount val="1"/>
                <c:pt idx="0">
                  <c:v>Miércoles
08/02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Febrero!$J$5:$K$5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80-49A3-BDA2-AC039A0012C4}"/>
            </c:ext>
          </c:extLst>
        </c:ser>
        <c:ser>
          <c:idx val="3"/>
          <c:order val="3"/>
          <c:tx>
            <c:strRef>
              <c:f>Febrero!$B$6</c:f>
              <c:strCache>
                <c:ptCount val="1"/>
                <c:pt idx="0">
                  <c:v>Jueves
09/02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Febrero!$J$6:$K$6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780-49A3-BDA2-AC039A0012C4}"/>
            </c:ext>
          </c:extLst>
        </c:ser>
        <c:ser>
          <c:idx val="4"/>
          <c:order val="4"/>
          <c:tx>
            <c:strRef>
              <c:f>Febrero!$B$7</c:f>
              <c:strCache>
                <c:ptCount val="1"/>
                <c:pt idx="0">
                  <c:v>Viernes
10/02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Febrero!$J$7:$K$7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780-49A3-BDA2-AC039A0012C4}"/>
            </c:ext>
          </c:extLst>
        </c:ser>
        <c:ser>
          <c:idx val="5"/>
          <c:order val="5"/>
          <c:tx>
            <c:strRef>
              <c:f>Febrero!$B$8</c:f>
              <c:strCache>
                <c:ptCount val="1"/>
                <c:pt idx="0">
                  <c:v>Sabado
11/05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Febrero!$J$8:$K$8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780-49A3-BDA2-AC039A0012C4}"/>
            </c:ext>
          </c:extLst>
        </c:ser>
        <c:ser>
          <c:idx val="6"/>
          <c:order val="6"/>
          <c:tx>
            <c:strRef>
              <c:f>Febrero!$B$9</c:f>
              <c:strCache>
                <c:ptCount val="1"/>
                <c:pt idx="0">
                  <c:v>Domingo
12/02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Febrero!$J$9:$K$9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780-49A3-BDA2-AC039A0012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5058528"/>
        <c:axId val="1"/>
      </c:barChart>
      <c:catAx>
        <c:axId val="1515058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3200" b="1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515058528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3200" b="0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Febrero!$B$3</c:f>
              <c:strCache>
                <c:ptCount val="1"/>
                <c:pt idx="0">
                  <c:v>Lunes
06/02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Febrero!$L$3:$R$3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C1-4606-9E8A-2D598D325945}"/>
            </c:ext>
          </c:extLst>
        </c:ser>
        <c:ser>
          <c:idx val="1"/>
          <c:order val="1"/>
          <c:tx>
            <c:strRef>
              <c:f>Febrero!$B$4</c:f>
              <c:strCache>
                <c:ptCount val="1"/>
                <c:pt idx="0">
                  <c:v>Martes
07/02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Febrero!$L$4:$R$4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C1-4606-9E8A-2D598D325945}"/>
            </c:ext>
          </c:extLst>
        </c:ser>
        <c:ser>
          <c:idx val="2"/>
          <c:order val="2"/>
          <c:tx>
            <c:strRef>
              <c:f>Febrero!$B$5</c:f>
              <c:strCache>
                <c:ptCount val="1"/>
                <c:pt idx="0">
                  <c:v>Miércoles
08/02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Febrero!$L$5:$R$5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0C1-4606-9E8A-2D598D325945}"/>
            </c:ext>
          </c:extLst>
        </c:ser>
        <c:ser>
          <c:idx val="3"/>
          <c:order val="3"/>
          <c:tx>
            <c:strRef>
              <c:f>Febrero!$B$6</c:f>
              <c:strCache>
                <c:ptCount val="1"/>
                <c:pt idx="0">
                  <c:v>Jueves
09/02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Febrero!$L$6:$R$6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0C1-4606-9E8A-2D598D325945}"/>
            </c:ext>
          </c:extLst>
        </c:ser>
        <c:ser>
          <c:idx val="4"/>
          <c:order val="4"/>
          <c:tx>
            <c:strRef>
              <c:f>Febrero!$B$7</c:f>
              <c:strCache>
                <c:ptCount val="1"/>
                <c:pt idx="0">
                  <c:v>Viernes
10/02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Febrero!$L$7:$R$7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0C1-4606-9E8A-2D598D325945}"/>
            </c:ext>
          </c:extLst>
        </c:ser>
        <c:ser>
          <c:idx val="5"/>
          <c:order val="5"/>
          <c:tx>
            <c:strRef>
              <c:f>Febrero!$B$8</c:f>
              <c:strCache>
                <c:ptCount val="1"/>
                <c:pt idx="0">
                  <c:v>Sabado
11/05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Febrero!$L$8:$R$8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0C1-4606-9E8A-2D598D325945}"/>
            </c:ext>
          </c:extLst>
        </c:ser>
        <c:ser>
          <c:idx val="6"/>
          <c:order val="6"/>
          <c:tx>
            <c:strRef>
              <c:f>Febrero!$B$9</c:f>
              <c:strCache>
                <c:ptCount val="1"/>
                <c:pt idx="0">
                  <c:v>Domingo
12/02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Febrero!$L$9:$R$9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0C1-4606-9E8A-2D598D3259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6463456"/>
        <c:axId val="1"/>
      </c:barChart>
      <c:catAx>
        <c:axId val="151646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2400" b="0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51646345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3200" b="0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Febrero!$B$3</c:f>
              <c:strCache>
                <c:ptCount val="1"/>
                <c:pt idx="0">
                  <c:v>Lunes
06/02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Febrero!$S$3:$T$3</c:f>
              <c:numCache>
                <c:formatCode>General</c:formatCode>
                <c:ptCount val="2"/>
                <c:pt idx="0">
                  <c:v>19</c:v>
                </c:pt>
                <c:pt idx="1">
                  <c:v>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A8-4A68-871C-83FF2050A9E5}"/>
            </c:ext>
          </c:extLst>
        </c:ser>
        <c:ser>
          <c:idx val="1"/>
          <c:order val="1"/>
          <c:tx>
            <c:strRef>
              <c:f>Febrero!$B$4</c:f>
              <c:strCache>
                <c:ptCount val="1"/>
                <c:pt idx="0">
                  <c:v>Martes
07/02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Febrero!$S$4:$T$4</c:f>
              <c:numCache>
                <c:formatCode>General</c:formatCode>
                <c:ptCount val="2"/>
                <c:pt idx="0">
                  <c:v>21</c:v>
                </c:pt>
                <c:pt idx="1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A8-4A68-871C-83FF2050A9E5}"/>
            </c:ext>
          </c:extLst>
        </c:ser>
        <c:ser>
          <c:idx val="2"/>
          <c:order val="2"/>
          <c:tx>
            <c:strRef>
              <c:f>Febrero!$B$5</c:f>
              <c:strCache>
                <c:ptCount val="1"/>
                <c:pt idx="0">
                  <c:v>Miércoles
08/02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Febrero!$S$5:$T$5</c:f>
              <c:numCache>
                <c:formatCode>General</c:formatCode>
                <c:ptCount val="2"/>
                <c:pt idx="0">
                  <c:v>20</c:v>
                </c:pt>
                <c:pt idx="1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A8-4A68-871C-83FF2050A9E5}"/>
            </c:ext>
          </c:extLst>
        </c:ser>
        <c:ser>
          <c:idx val="3"/>
          <c:order val="3"/>
          <c:tx>
            <c:strRef>
              <c:f>Febrero!$B$6</c:f>
              <c:strCache>
                <c:ptCount val="1"/>
                <c:pt idx="0">
                  <c:v>Jueves
09/02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Febrero!$S$6:$T$6</c:f>
              <c:numCache>
                <c:formatCode>General</c:formatCode>
                <c:ptCount val="2"/>
                <c:pt idx="0">
                  <c:v>14</c:v>
                </c:pt>
                <c:pt idx="1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EA8-4A68-871C-83FF2050A9E5}"/>
            </c:ext>
          </c:extLst>
        </c:ser>
        <c:ser>
          <c:idx val="4"/>
          <c:order val="4"/>
          <c:tx>
            <c:strRef>
              <c:f>Febrero!$B$7</c:f>
              <c:strCache>
                <c:ptCount val="1"/>
                <c:pt idx="0">
                  <c:v>Viernes
10/02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Febrero!$S$7:$T$7</c:f>
              <c:numCache>
                <c:formatCode>General</c:formatCode>
                <c:ptCount val="2"/>
                <c:pt idx="0">
                  <c:v>17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EA8-4A68-871C-83FF2050A9E5}"/>
            </c:ext>
          </c:extLst>
        </c:ser>
        <c:ser>
          <c:idx val="5"/>
          <c:order val="5"/>
          <c:tx>
            <c:strRef>
              <c:f>Febrero!$B$8</c:f>
              <c:strCache>
                <c:ptCount val="1"/>
                <c:pt idx="0">
                  <c:v>Sabado
11/05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Febrero!$S$8:$T$8</c:f>
              <c:numCache>
                <c:formatCode>General</c:formatCode>
                <c:ptCount val="2"/>
                <c:pt idx="0">
                  <c:v>19</c:v>
                </c:pt>
                <c:pt idx="1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EA8-4A68-871C-83FF2050A9E5}"/>
            </c:ext>
          </c:extLst>
        </c:ser>
        <c:ser>
          <c:idx val="6"/>
          <c:order val="6"/>
          <c:tx>
            <c:strRef>
              <c:f>Febrero!$B$9</c:f>
              <c:strCache>
                <c:ptCount val="1"/>
                <c:pt idx="0">
                  <c:v>Domingo
12/02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Febrero!$S$9:$T$9</c:f>
              <c:numCache>
                <c:formatCode>General</c:formatCode>
                <c:ptCount val="2"/>
                <c:pt idx="0">
                  <c:v>13</c:v>
                </c:pt>
                <c:pt idx="1">
                  <c:v>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EA8-4A68-871C-83FF2050A9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5056928"/>
        <c:axId val="1"/>
      </c:barChart>
      <c:catAx>
        <c:axId val="1515056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3200" b="1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515056928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3200" b="0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Febrero!$B$3</c:f>
              <c:strCache>
                <c:ptCount val="1"/>
                <c:pt idx="0">
                  <c:v>Lunes
06/02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Febrero!$U$3:$W$3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75-4228-9916-CA8E8B94AF9A}"/>
            </c:ext>
          </c:extLst>
        </c:ser>
        <c:ser>
          <c:idx val="1"/>
          <c:order val="1"/>
          <c:tx>
            <c:strRef>
              <c:f>Febrero!$B$4</c:f>
              <c:strCache>
                <c:ptCount val="1"/>
                <c:pt idx="0">
                  <c:v>Martes
07/02</c:v>
                </c:pt>
              </c:strCache>
            </c:strRef>
          </c:tx>
          <c:spPr>
            <a:solidFill>
              <a:srgbClr val="54002A"/>
            </a:solidFill>
            <a:ln>
              <a:solidFill>
                <a:srgbClr val="54002A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Febrero!$U$4:$W$4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75-4228-9916-CA8E8B94AF9A}"/>
            </c:ext>
          </c:extLst>
        </c:ser>
        <c:ser>
          <c:idx val="2"/>
          <c:order val="2"/>
          <c:tx>
            <c:strRef>
              <c:f>Febrero!$B$5</c:f>
              <c:strCache>
                <c:ptCount val="1"/>
                <c:pt idx="0">
                  <c:v>Miércoles
08/02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Febrero!$U$5:$W$5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75-4228-9916-CA8E8B94AF9A}"/>
            </c:ext>
          </c:extLst>
        </c:ser>
        <c:ser>
          <c:idx val="3"/>
          <c:order val="3"/>
          <c:tx>
            <c:strRef>
              <c:f>Febrero!$B$6</c:f>
              <c:strCache>
                <c:ptCount val="1"/>
                <c:pt idx="0">
                  <c:v>Jueves
09/02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Febrero!$U$6:$W$6</c:f>
              <c:numCache>
                <c:formatCode>General</c:formatCode>
                <c:ptCount val="3"/>
                <c:pt idx="0">
                  <c:v>1</c:v>
                </c:pt>
                <c:pt idx="1">
                  <c:v>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275-4228-9916-CA8E8B94AF9A}"/>
            </c:ext>
          </c:extLst>
        </c:ser>
        <c:ser>
          <c:idx val="4"/>
          <c:order val="4"/>
          <c:tx>
            <c:strRef>
              <c:f>Febrero!$B$7</c:f>
              <c:strCache>
                <c:ptCount val="1"/>
                <c:pt idx="0">
                  <c:v>Viernes
10/02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Febrero!$U$7:$W$7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275-4228-9916-CA8E8B94AF9A}"/>
            </c:ext>
          </c:extLst>
        </c:ser>
        <c:ser>
          <c:idx val="5"/>
          <c:order val="5"/>
          <c:tx>
            <c:strRef>
              <c:f>Febrero!$B$8</c:f>
              <c:strCache>
                <c:ptCount val="1"/>
                <c:pt idx="0">
                  <c:v>Sabado
11/05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Febrero!$U$8:$W$8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275-4228-9916-CA8E8B94AF9A}"/>
            </c:ext>
          </c:extLst>
        </c:ser>
        <c:ser>
          <c:idx val="6"/>
          <c:order val="6"/>
          <c:tx>
            <c:strRef>
              <c:f>Febrero!$B$9</c:f>
              <c:strCache>
                <c:ptCount val="1"/>
                <c:pt idx="0">
                  <c:v>Domingo
12/02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Febrero!$U$9:$W$9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275-4228-9916-CA8E8B94A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5058128"/>
        <c:axId val="1"/>
      </c:barChart>
      <c:catAx>
        <c:axId val="151505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3200" b="0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515058128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3200" b="0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5B4F63"/>
            </a:solidFill>
            <a:ln>
              <a:solidFill>
                <a:srgbClr val="5B4F63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Febrero!$B$17:$B$21</c:f>
              <c:strCache>
                <c:ptCount val="5"/>
                <c:pt idx="0">
                  <c:v>Centro Integral</c:v>
                </c:pt>
                <c:pt idx="1">
                  <c:v>Centro de Empoderamiento</c:v>
                </c:pt>
                <c:pt idx="2">
                  <c:v>UAMs</c:v>
                </c:pt>
                <c:pt idx="3">
                  <c:v>Telmujer</c:v>
                </c:pt>
                <c:pt idx="4">
                  <c:v>Refugio</c:v>
                </c:pt>
              </c:strCache>
            </c:strRef>
          </c:cat>
          <c:val>
            <c:numRef>
              <c:f>Febrero!$C$17:$C$21</c:f>
              <c:numCache>
                <c:formatCode>General</c:formatCode>
                <c:ptCount val="5"/>
                <c:pt idx="0">
                  <c:v>124</c:v>
                </c:pt>
                <c:pt idx="1">
                  <c:v>0</c:v>
                </c:pt>
                <c:pt idx="2">
                  <c:v>0</c:v>
                </c:pt>
                <c:pt idx="3">
                  <c:v>761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22-4194-AFC0-9125E45094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515059328"/>
        <c:axId val="1"/>
      </c:barChart>
      <c:catAx>
        <c:axId val="15150593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3200" b="0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51505932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603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79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20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50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9019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031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590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828801" y="4260862"/>
            <a:ext cx="20726400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657606" y="7772413"/>
            <a:ext cx="17068801" cy="350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1275"/>
              </a:spcBef>
              <a:spcAft>
                <a:spcPts val="0"/>
              </a:spcAft>
              <a:buClr>
                <a:srgbClr val="888888"/>
              </a:buClr>
              <a:buSzPts val="637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99"/>
              </a:spcBef>
              <a:spcAft>
                <a:spcPts val="0"/>
              </a:spcAft>
              <a:buClr>
                <a:srgbClr val="888888"/>
              </a:buClr>
              <a:buSzPts val="549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956"/>
              </a:spcBef>
              <a:spcAft>
                <a:spcPts val="0"/>
              </a:spcAft>
              <a:buClr>
                <a:srgbClr val="888888"/>
              </a:buClr>
              <a:buSzPts val="4781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7666045" y="-3246434"/>
            <a:ext cx="9051927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15914691" y="4203172"/>
            <a:ext cx="13217524" cy="604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3610507" y="-1645178"/>
            <a:ext cx="13217524" cy="177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926169" y="8813803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9"/>
              <a:buFont typeface="Calibri"/>
              <a:buNone/>
              <a:defRPr sz="7969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926169" y="5813439"/>
            <a:ext cx="207264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 sz="3896">
                <a:solidFill>
                  <a:srgbClr val="888888"/>
                </a:solidFill>
              </a:defRPr>
            </a:lvl1pPr>
            <a:lvl2pPr marL="914354" lvl="1" indent="-228589" algn="l">
              <a:spcBef>
                <a:spcPts val="708"/>
              </a:spcBef>
              <a:spcAft>
                <a:spcPts val="0"/>
              </a:spcAft>
              <a:buClr>
                <a:srgbClr val="888888"/>
              </a:buClr>
              <a:buSzPts val="3542"/>
              <a:buNone/>
              <a:defRPr sz="3541">
                <a:solidFill>
                  <a:srgbClr val="888888"/>
                </a:solidFill>
              </a:defRPr>
            </a:lvl2pPr>
            <a:lvl3pPr marL="1371532" lvl="2" indent="-228589" algn="l">
              <a:spcBef>
                <a:spcPts val="639"/>
              </a:spcBef>
              <a:spcAft>
                <a:spcPts val="0"/>
              </a:spcAft>
              <a:buClr>
                <a:srgbClr val="888888"/>
              </a:buClr>
              <a:buSzPts val="3188"/>
              <a:buNone/>
              <a:defRPr sz="3188">
                <a:solidFill>
                  <a:srgbClr val="888888"/>
                </a:solidFill>
              </a:defRPr>
            </a:lvl3pPr>
            <a:lvl4pPr marL="1828709" lvl="3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4pPr>
            <a:lvl5pPr marL="2285886" lvl="4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5pPr>
            <a:lvl6pPr marL="2743062" lvl="5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6pPr>
            <a:lvl7pPr marL="3200240" lvl="6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7pPr>
            <a:lvl8pPr marL="3657418" lvl="7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8pPr>
            <a:lvl9pPr marL="4114594" lvl="8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46203" y="3613163"/>
            <a:ext cx="11895668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648273" y="3613163"/>
            <a:ext cx="11899903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19201" y="3070226"/>
            <a:ext cx="10773835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219201" y="4349750"/>
            <a:ext cx="10773835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12386737" y="3070226"/>
            <a:ext cx="10778067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12386737" y="4349750"/>
            <a:ext cx="10778067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19203" y="546100"/>
            <a:ext cx="802216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9533472" y="546113"/>
            <a:ext cx="13631335" cy="117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633380" algn="l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Char char="•"/>
              <a:defRPr sz="6375"/>
            </a:lvl1pPr>
            <a:lvl2pPr marL="914354" lvl="1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–"/>
              <a:defRPr sz="5491"/>
            </a:lvl2pPr>
            <a:lvl3pPr marL="1371532" lvl="2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3pPr>
            <a:lvl4pPr marL="1828709" lvl="3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4pPr>
            <a:lvl5pPr marL="2285886" lvl="4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»"/>
              <a:defRPr sz="3896"/>
            </a:lvl5pPr>
            <a:lvl6pPr marL="2743062" lvl="5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6pPr>
            <a:lvl7pPr marL="3200240" lvl="6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7pPr>
            <a:lvl8pPr marL="3657418" lvl="7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8pPr>
            <a:lvl9pPr marL="4114594" lvl="8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219203" y="2870201"/>
            <a:ext cx="8022168" cy="9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779437" y="9601201"/>
            <a:ext cx="14630400" cy="11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4779437" y="122555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R="0" lvl="0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None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None/>
              <a:defRPr sz="54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None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779437" y="10734687"/>
            <a:ext cx="146304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 sz="8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200" marR="0" lvl="0" indent="-633412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Char char="•"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77215" algn="l" rtl="0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Char char="–"/>
              <a:defRPr sz="5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2193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Char char="•"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–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»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599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hyperlink" Target="http://leonardo-reale.blogspot.com/2013/12/anuario-2013-en-leonardo-reale-blog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leonardo-reale.blogspot.com/2013/12/anuario-2013-en-leonardo-reale-blog.html" TargetMode="Externa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718410AA-4950-4B5A-8B00-9510FB64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46"/>
            <a:ext cx="24384000" cy="13716000"/>
          </a:xfrm>
          <a:prstGeom prst="rect">
            <a:avLst/>
          </a:prstGeom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0B1FCC3D-0C0E-4774-86A6-CE58CA56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885" y="2509686"/>
            <a:ext cx="8347595" cy="1683921"/>
          </a:xfrm>
          <a:prstGeom prst="rect">
            <a:avLst/>
          </a:prstGeom>
        </p:spPr>
      </p:pic>
      <p:pic>
        <p:nvPicPr>
          <p:cNvPr id="9" name="Graphic 5">
            <a:extLst>
              <a:ext uri="{FF2B5EF4-FFF2-40B4-BE49-F238E27FC236}">
                <a16:creationId xmlns:a16="http://schemas.microsoft.com/office/drawing/2014/main" id="{FAB4483B-A231-43DB-9D1D-048686514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0729" y="11323634"/>
            <a:ext cx="6522015" cy="135957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B190695-425D-4F72-ABA0-1865BEBFF092}"/>
              </a:ext>
            </a:extLst>
          </p:cNvPr>
          <p:cNvSpPr/>
          <p:nvPr/>
        </p:nvSpPr>
        <p:spPr>
          <a:xfrm>
            <a:off x="3732217" y="7473752"/>
            <a:ext cx="235975" cy="3764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B543ECBD-A64B-42D0-9E23-CF15C1C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7519782"/>
            <a:ext cx="17774471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48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1ED8B118-83BA-419D-B454-354F4051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8754276"/>
            <a:ext cx="16452085" cy="132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Reporte semanal de servicios brindados por la Dirección de Atención a  Mujeres Víctimas de  Violencia</a:t>
            </a:r>
            <a:endParaRPr lang="es-MX" altLang="es-MX" sz="36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D631413E-1AA9-4D8D-BA62-86AF6E2A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30" y="10481214"/>
            <a:ext cx="11668127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Semana del  06 al 12 de febrero  de 2023</a:t>
            </a:r>
            <a:endParaRPr lang="es-MX" altLang="es-MX" sz="4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0F749BB4-DB3D-4EFE-B21C-086BECE0A96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7722DA96-29FD-4873-86CB-F754C5996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45968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761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AE8EF0AF-7C09-493F-9740-01EE970719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8836165"/>
              </p:ext>
            </p:extLst>
          </p:nvPr>
        </p:nvGraphicFramePr>
        <p:xfrm>
          <a:off x="2117558" y="3315722"/>
          <a:ext cx="20131460" cy="8269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61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C6A520-8862-475E-9494-7179A0F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89" y="3953422"/>
            <a:ext cx="92330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E2BEAF-6E01-4A18-9BCD-4E6E55D6BB3D}"/>
              </a:ext>
            </a:extLst>
          </p:cNvPr>
          <p:cNvSpPr/>
          <p:nvPr/>
        </p:nvSpPr>
        <p:spPr>
          <a:xfrm>
            <a:off x="8053657" y="10484884"/>
            <a:ext cx="7165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4400" b="1" dirty="0">
                <a:solidFill>
                  <a:srgbClr val="595959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Ingresos al Refugio </a:t>
            </a:r>
          </a:p>
        </p:txBody>
      </p:sp>
      <p:pic>
        <p:nvPicPr>
          <p:cNvPr id="10" name="Gráfico 10" descr="Casa">
            <a:extLst>
              <a:ext uri="{FF2B5EF4-FFF2-40B4-BE49-F238E27FC236}">
                <a16:creationId xmlns:a16="http://schemas.microsoft.com/office/drawing/2014/main" id="{63F79A7A-5B30-4A2A-A9EC-3DA4E595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9946204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14" descr="Carpeta abierta">
            <a:extLst>
              <a:ext uri="{FF2B5EF4-FFF2-40B4-BE49-F238E27FC236}">
                <a16:creationId xmlns:a16="http://schemas.microsoft.com/office/drawing/2014/main" id="{DB56F9AD-7A2B-41D9-95EC-8A8B621F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375329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1D8A6-5692-4F9F-B601-4F194F7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42" y="6927273"/>
            <a:ext cx="98749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Atención psicológica de primera vez y subsecuente a niñas, niños y adolescentes en Refugio </a:t>
            </a:r>
          </a:p>
        </p:txBody>
      </p:sp>
      <p:sp>
        <p:nvSpPr>
          <p:cNvPr id="16" name="Google Shape;102;p3">
            <a:extLst>
              <a:ext uri="{FF2B5EF4-FFF2-40B4-BE49-F238E27FC236}">
                <a16:creationId xmlns:a16="http://schemas.microsoft.com/office/drawing/2014/main" id="{2D0AD802-8E0A-4380-8338-E8BD3980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4048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Google Shape;111;p3">
            <a:extLst>
              <a:ext uri="{FF2B5EF4-FFF2-40B4-BE49-F238E27FC236}">
                <a16:creationId xmlns:a16="http://schemas.microsoft.com/office/drawing/2014/main" id="{FBA968F1-3623-48C0-8A88-8132EFE0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4122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18" name="Google Shape;102;p3">
            <a:extLst>
              <a:ext uri="{FF2B5EF4-FFF2-40B4-BE49-F238E27FC236}">
                <a16:creationId xmlns:a16="http://schemas.microsoft.com/office/drawing/2014/main" id="{13424BDC-906C-4470-8235-5ACC227E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736124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Google Shape;111;p3">
            <a:extLst>
              <a:ext uri="{FF2B5EF4-FFF2-40B4-BE49-F238E27FC236}">
                <a16:creationId xmlns:a16="http://schemas.microsoft.com/office/drawing/2014/main" id="{A7254445-8833-4991-984F-5F8A8615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743512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EA822D46-F7C6-4C13-ADA9-5B3F3F76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102417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76832881-433B-46E4-B5C3-8A510806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103156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894FD7C-1944-46A5-B9F0-070DE06E9BC7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AD9631F-A9E0-4896-96BF-B9EBB4C10E2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Google Shape;126;p3">
            <a:extLst>
              <a:ext uri="{FF2B5EF4-FFF2-40B4-BE49-F238E27FC236}">
                <a16:creationId xmlns:a16="http://schemas.microsoft.com/office/drawing/2014/main" id="{03494885-8723-4929-A982-0BF98008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14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B9F7D9-EF63-47C3-8007-87D023A47537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pic>
        <p:nvPicPr>
          <p:cNvPr id="25" name="Gráfico 60" descr="Grupo de mujeres">
            <a:extLst>
              <a:ext uri="{FF2B5EF4-FFF2-40B4-BE49-F238E27FC236}">
                <a16:creationId xmlns:a16="http://schemas.microsoft.com/office/drawing/2014/main" id="{B26C218D-C5BC-42F8-9AFF-311D3137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80" y="677016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6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8ACC8DC-B196-4CB3-B88C-F0923D22ED24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149353-ADC5-49BB-A9A8-D31D2C75A8DE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36003B96-B68D-41E2-9A5B-1AD3003FA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14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DBE60E5-C6EF-479B-BE10-C2D37356DA8C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01AE3DCF-F6D3-49A9-9A4C-79BD7B4821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1803340"/>
              </p:ext>
            </p:extLst>
          </p:nvPr>
        </p:nvGraphicFramePr>
        <p:xfrm>
          <a:off x="2117558" y="3657600"/>
          <a:ext cx="20131460" cy="8470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999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D5E734AD-1BE2-46E4-B52F-62FF994A7946}"/>
              </a:ext>
            </a:extLst>
          </p:cNvPr>
          <p:cNvSpPr txBox="1">
            <a:spLocks/>
          </p:cNvSpPr>
          <p:nvPr/>
        </p:nvSpPr>
        <p:spPr>
          <a:xfrm>
            <a:off x="5994300" y="614104"/>
            <a:ext cx="15913921" cy="186184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Total de servicios semanales a mujeres, niñas, niños y adolescentes por área de atención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27A309-B1DC-4E4A-B449-09B09BA698E0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C28B3225-781F-44F5-BA93-37E7CBCAF7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6289113"/>
              </p:ext>
            </p:extLst>
          </p:nvPr>
        </p:nvGraphicFramePr>
        <p:xfrm>
          <a:off x="2117558" y="3657600"/>
          <a:ext cx="20131460" cy="8422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656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FEDBD9B-E6C0-4922-8AC9-36662B53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031517"/>
              </p:ext>
            </p:extLst>
          </p:nvPr>
        </p:nvGraphicFramePr>
        <p:xfrm>
          <a:off x="1828799" y="2937165"/>
          <a:ext cx="20420219" cy="8364249"/>
        </p:xfrm>
        <a:graphic>
          <a:graphicData uri="http://schemas.openxmlformats.org/drawingml/2006/table">
            <a:tbl>
              <a:tblPr/>
              <a:tblGrid>
                <a:gridCol w="25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3259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1758547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06 al 12 de febrero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02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673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7B4CFDFD-F000-4F73-8F72-2046BE4245C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55BA6-AE94-4B4D-A256-691F375643D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78FF3BE3-8170-4338-B781-3FCA3F97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124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7860F2-02D1-4721-AAD8-ACC4FACFB5C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02425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Tabla">
            <a:extLst>
              <a:ext uri="{FF2B5EF4-FFF2-40B4-BE49-F238E27FC236}">
                <a16:creationId xmlns:a16="http://schemas.microsoft.com/office/drawing/2014/main" id="{4E615054-A4A5-42D1-930B-48200349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021595"/>
              </p:ext>
            </p:extLst>
          </p:nvPr>
        </p:nvGraphicFramePr>
        <p:xfrm>
          <a:off x="4893942" y="2928962"/>
          <a:ext cx="14596116" cy="7858076"/>
        </p:xfrm>
        <a:graphic>
          <a:graphicData uri="http://schemas.openxmlformats.org/drawingml/2006/table">
            <a:tbl>
              <a:tblPr/>
              <a:tblGrid>
                <a:gridCol w="392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544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06 al 12 de febrero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62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59F020FC-BDD3-4241-83BE-E373FFF87FA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5C29F-9967-457B-8287-28E25ECE3D6F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26CE9A74-C867-40E6-A056-FBA7C3F8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9138" y="1545968"/>
            <a:ext cx="482374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CD1F1-F776-4046-AA40-594181F8CF4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50050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FD2FB7-7153-453A-A1BE-F7BEE0FCC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229960"/>
              </p:ext>
            </p:extLst>
          </p:nvPr>
        </p:nvGraphicFramePr>
        <p:xfrm>
          <a:off x="1617785" y="2879260"/>
          <a:ext cx="21148430" cy="10423968"/>
        </p:xfrm>
        <a:graphic>
          <a:graphicData uri="http://schemas.openxmlformats.org/drawingml/2006/table">
            <a:tbl>
              <a:tblPr/>
              <a:tblGrid>
                <a:gridCol w="257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17959287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5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464133717"/>
                    </a:ext>
                  </a:extLst>
                </a:gridCol>
              </a:tblGrid>
              <a:tr h="1750780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Unidades</a:t>
                      </a: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 de Atención a Mujeres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06 al 12 de febrero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82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(UAM)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 (UAM)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 y subsecuentes a </a:t>
                      </a:r>
                      <a:r>
                        <a:rPr kumimoji="0" lang="es-MX" alt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NNyA</a:t>
                      </a: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409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223923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4F9859C-E2BF-4B0D-936D-F8865A09B2DD}"/>
              </a:ext>
            </a:extLst>
          </p:cNvPr>
          <p:cNvSpPr txBox="1"/>
          <p:nvPr/>
        </p:nvSpPr>
        <p:spPr>
          <a:xfrm>
            <a:off x="1312985" y="12607696"/>
            <a:ext cx="20818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1D7EC80-C5AE-43F8-B798-A8ED4533F0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CC7AA3-11DF-47BE-AE1F-40B02252165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B97C88F4-54D4-4BE7-9AEB-7D2CFFAFD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5354" y="1545968"/>
            <a:ext cx="491753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 </a:t>
            </a:r>
          </a:p>
        </p:txBody>
      </p:sp>
    </p:spTree>
    <p:extLst>
      <p:ext uri="{BB962C8B-B14F-4D97-AF65-F5344CB8AC3E}">
        <p14:creationId xmlns:p14="http://schemas.microsoft.com/office/powerpoint/2010/main" val="2481584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13C6551-F79E-4B43-AE97-50CA7DF3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380321"/>
              </p:ext>
            </p:extLst>
          </p:nvPr>
        </p:nvGraphicFramePr>
        <p:xfrm>
          <a:off x="4305300" y="3260277"/>
          <a:ext cx="15773400" cy="7195446"/>
        </p:xfrm>
        <a:graphic>
          <a:graphicData uri="http://schemas.openxmlformats.org/drawingml/2006/table">
            <a:tbl>
              <a:tblPr/>
              <a:tblGrid>
                <a:gridCol w="37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 06 al 12 de febrero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936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91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122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72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EF537F6F-E30A-4694-A537-C4110A5E693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663C2C-A3A8-4973-8099-AF3BF0C9265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E455B944-E52B-4B27-9D9A-AAFFBE18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0252" y="1545968"/>
            <a:ext cx="464557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761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1CD07A-3454-4BAD-AF8B-416573196851}"/>
              </a:ext>
            </a:extLst>
          </p:cNvPr>
          <p:cNvSpPr txBox="1"/>
          <p:nvPr/>
        </p:nvSpPr>
        <p:spPr>
          <a:xfrm>
            <a:off x="4000624" y="12394009"/>
            <a:ext cx="17250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03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05D810-DE5D-4477-8BFA-71187D2A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909576"/>
              </p:ext>
            </p:extLst>
          </p:nvPr>
        </p:nvGraphicFramePr>
        <p:xfrm>
          <a:off x="3705224" y="3174433"/>
          <a:ext cx="16973551" cy="8522492"/>
        </p:xfrm>
        <a:graphic>
          <a:graphicData uri="http://schemas.openxmlformats.org/drawingml/2006/table">
            <a:tbl>
              <a:tblPr/>
              <a:tblGrid>
                <a:gridCol w="300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2195418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06 al 12 de febrero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80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48A636D4-6A53-4583-B313-D15DAD522F6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F6281-EC92-4361-A4C5-DD01451D01B6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B9C0BC26-F946-4FEA-BA2A-458EE7B8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12470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14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3B0F2-E1A7-4A59-9D86-43ABAF6E73E3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A7ABB-3298-493E-862E-F6DEFEFF6A2C}"/>
              </a:ext>
            </a:extLst>
          </p:cNvPr>
          <p:cNvSpPr txBox="1"/>
          <p:nvPr/>
        </p:nvSpPr>
        <p:spPr>
          <a:xfrm>
            <a:off x="3705224" y="12591271"/>
            <a:ext cx="16973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1821717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12825052" y="7704836"/>
            <a:ext cx="10070123" cy="426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400" tIns="90200" rIns="180400" bIns="90200" anchor="t" anchorCtr="0">
            <a:noAutofit/>
          </a:bodyPr>
          <a:lstStyle/>
          <a:p>
            <a:pPr>
              <a:buClr>
                <a:srgbClr val="7F7F7F"/>
              </a:buClr>
              <a:buSzPts val="3200"/>
            </a:pPr>
            <a:r>
              <a:rPr lang="es-MX" sz="3200" dirty="0">
                <a:solidFill>
                  <a:srgbClr val="7F7F7F"/>
                </a:solidFill>
              </a:rPr>
              <a:t>Boulevard Atlixcáyotl 1101, Reserva Territorial Atlixcáyotl, colonia Concepción Las Lajas, (CIS) Edificio Ejecutivo 1er Piso. Puebla, Pue. C.P. 72890.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dirty="0">
              <a:solidFill>
                <a:srgbClr val="7F7F7F"/>
              </a:solidFill>
            </a:endParaRPr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dirty="0">
                <a:solidFill>
                  <a:srgbClr val="7F7F7F"/>
                </a:solidFill>
              </a:rPr>
              <a:t>22 23 03 48 00 Ext. 3227 y 3228</a:t>
            </a:r>
            <a:endParaRPr dirty="0"/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b="1" dirty="0">
                <a:solidFill>
                  <a:srgbClr val="7F7F7F"/>
                </a:solidFill>
              </a:rPr>
              <a:t>sis.puebla.gob.mx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b="1" dirty="0">
              <a:solidFill>
                <a:srgbClr val="7F7F7F"/>
              </a:solidFill>
            </a:endParaRPr>
          </a:p>
          <a:p>
            <a:pPr>
              <a:spcBef>
                <a:spcPts val="640"/>
              </a:spcBef>
              <a:buClr>
                <a:srgbClr val="7F7F7F"/>
              </a:buClr>
              <a:buSzPts val="3200"/>
            </a:pPr>
            <a:r>
              <a:rPr lang="es-MX" sz="3200" b="1" dirty="0">
                <a:solidFill>
                  <a:srgbClr val="7F7F7F"/>
                </a:solidFill>
              </a:rPr>
              <a:t>@IgualdadGobPue</a:t>
            </a:r>
            <a:endParaRPr dirty="0"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8148" y="4271507"/>
            <a:ext cx="8019339" cy="16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9125" y="4271511"/>
            <a:ext cx="6658809" cy="14629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3328622D-CA20-4C3D-AE40-F199EF0883FC}"/>
              </a:ext>
            </a:extLst>
          </p:cNvPr>
          <p:cNvSpPr txBox="1">
            <a:spLocks/>
          </p:cNvSpPr>
          <p:nvPr/>
        </p:nvSpPr>
        <p:spPr>
          <a:xfrm>
            <a:off x="12694528" y="1223111"/>
            <a:ext cx="8736722" cy="115268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B4F63"/>
              </a:buClr>
              <a:buSzPts val="6600"/>
              <a:buNone/>
            </a:pPr>
            <a:r>
              <a:rPr lang="es-MX" sz="6600" b="1" dirty="0">
                <a:solidFill>
                  <a:srgbClr val="5B4F63"/>
                </a:solidFill>
                <a:latin typeface="Adelle Sans" panose="02000503000000020004" pitchFamily="50" charset="0"/>
              </a:rPr>
              <a:t>Notas metodológicas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B6012C-7081-48CF-B915-727DD0A26084}"/>
              </a:ext>
            </a:extLst>
          </p:cNvPr>
          <p:cNvSpPr/>
          <p:nvPr/>
        </p:nvSpPr>
        <p:spPr>
          <a:xfrm>
            <a:off x="21927778" y="868530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0FE7C46-96A4-4E37-B1B3-5085780CC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8124" y="2730373"/>
            <a:ext cx="21257602" cy="7324005"/>
          </a:xfrm>
        </p:spPr>
        <p:txBody>
          <a:bodyPr>
            <a:normAutofit lnSpcReduction="10000"/>
          </a:bodyPr>
          <a:lstStyle/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06 al 12 de febrero de 2023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5400" dirty="0"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899 servicios de atención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124 atenciones en el Centro Integral de Mujeres en Situación de Violencia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0 atenciones en Centro de Empoderamiento Infantil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0 atenciones en las Unidades de Atención a Mujeres (</a:t>
            </a:r>
            <a:r>
              <a:rPr lang="es-ES" altLang="es-MX" sz="4000" dirty="0" err="1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UAMs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)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761 servicios a través de la línea telefónica Telmujer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 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11 atenciones psicológicas y jurídicas a mujeres, niñas, niños y adolescentes en el Refugio para Mujeres, sus Hijas e Hijos en Situación de Violencia Extrema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endParaRPr lang="es-ES" altLang="es-MX" sz="44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3 ingresos al Refugio de la Secretaría de Igualdad Sustantiva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</a:t>
            </a:r>
            <a:endParaRPr lang="es-ES" altLang="es-MX" sz="9600" dirty="0">
              <a:latin typeface="Adelle Sans Light" panose="02000503000000020004" pitchFamily="50" charset="0"/>
            </a:endParaRPr>
          </a:p>
        </p:txBody>
      </p:sp>
      <p:sp>
        <p:nvSpPr>
          <p:cNvPr id="10" name="Google Shape;97;p2">
            <a:extLst>
              <a:ext uri="{FF2B5EF4-FFF2-40B4-BE49-F238E27FC236}">
                <a16:creationId xmlns:a16="http://schemas.microsoft.com/office/drawing/2014/main" id="{63473B33-A3FB-40BF-A81F-AD3996375A5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879566" y="10662749"/>
            <a:ext cx="21066160" cy="250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1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Reporte elaborado semanalmente los días lunes con corte de información al domingo anterior.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Las Unidades de Atención a Mujeres se ubican en los municipios de Amozoc, Atlixco, Cuautlancingo, Cuetzalan del Progreso, Huauchinango, Zacatlán y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Zoquitlán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y se encuentran en funciones desde el 1 de marzo de 2022.</a:t>
            </a:r>
            <a:endParaRPr lang="es-MX" altLang="es-MX" sz="2200" baseline="30000" dirty="0">
              <a:solidFill>
                <a:srgbClr val="898989"/>
              </a:solidFill>
              <a:latin typeface="Adelle Sans Light" panose="0200050300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4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124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126" y="3476699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55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4D531491-4014-4E84-BE00-C23257B9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85" y="6511327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3294AD37-84E7-42BC-94D4-61490130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2726" y="6270020"/>
            <a:ext cx="5415037" cy="9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 WhatsApp 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258366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827" y="9329612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17	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23" y="3114283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oogle Shape;112;p3" descr="Chat">
            <a:extLst>
              <a:ext uri="{FF2B5EF4-FFF2-40B4-BE49-F238E27FC236}">
                <a16:creationId xmlns:a16="http://schemas.microsoft.com/office/drawing/2014/main" id="{E8B3E365-C2B5-45E9-8E73-AE4363C502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187A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72" y="5565530"/>
            <a:ext cx="2369101" cy="23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69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50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801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A6C91F4D-C3DE-4135-B817-F2899262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3257" y="5953738"/>
            <a:ext cx="2774629" cy="1596191"/>
          </a:xfrm>
          <a:prstGeom prst="rect">
            <a:avLst/>
          </a:prstGeom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111;p3">
            <a:extLst>
              <a:ext uri="{FF2B5EF4-FFF2-40B4-BE49-F238E27FC236}">
                <a16:creationId xmlns:a16="http://schemas.microsoft.com/office/drawing/2014/main" id="{3030A0A8-280A-4205-8CC1-A7723C82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27</a:t>
            </a:r>
          </a:p>
        </p:txBody>
      </p:sp>
      <p:sp>
        <p:nvSpPr>
          <p:cNvPr id="46" name="CuadroTexto 7">
            <a:extLst>
              <a:ext uri="{FF2B5EF4-FFF2-40B4-BE49-F238E27FC236}">
                <a16:creationId xmlns:a16="http://schemas.microsoft.com/office/drawing/2014/main" id="{C795A911-747D-48A7-A620-227D44AF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497" y="11496784"/>
            <a:ext cx="5927592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Google Shape;111;p3">
            <a:extLst>
              <a:ext uri="{FF2B5EF4-FFF2-40B4-BE49-F238E27FC236}">
                <a16:creationId xmlns:a16="http://schemas.microsoft.com/office/drawing/2014/main" id="{78E39A47-0B29-4961-9D89-575CBD50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16</a:t>
            </a: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11	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319" y="1149678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Google Shape;111;p3">
            <a:extLst>
              <a:ext uri="{FF2B5EF4-FFF2-40B4-BE49-F238E27FC236}">
                <a16:creationId xmlns:a16="http://schemas.microsoft.com/office/drawing/2014/main" id="{34059DA6-D5D5-48FE-84CE-00999C54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6673" y="1158823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62C16-B033-4141-A7DF-CC7E152AC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06272" y="10993908"/>
            <a:ext cx="1742225" cy="1986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12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9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124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0414F7AD-4331-43B0-A486-C465821D96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2879706"/>
              </p:ext>
            </p:extLst>
          </p:nvPr>
        </p:nvGraphicFramePr>
        <p:xfrm>
          <a:off x="2069432" y="3224463"/>
          <a:ext cx="20179586" cy="8566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990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56" descr="Centro educativo">
            <a:extLst>
              <a:ext uri="{FF2B5EF4-FFF2-40B4-BE49-F238E27FC236}">
                <a16:creationId xmlns:a16="http://schemas.microsoft.com/office/drawing/2014/main" id="{5C98873D-1D92-482F-A4A1-4DB079E4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4" y="4006743"/>
            <a:ext cx="184408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60" descr="Grupo de mujeres">
            <a:extLst>
              <a:ext uri="{FF2B5EF4-FFF2-40B4-BE49-F238E27FC236}">
                <a16:creationId xmlns:a16="http://schemas.microsoft.com/office/drawing/2014/main" id="{B9F10DBF-B6B5-47B5-B2E9-F8983FD5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856651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3;p3">
            <a:extLst>
              <a:ext uri="{FF2B5EF4-FFF2-40B4-BE49-F238E27FC236}">
                <a16:creationId xmlns:a16="http://schemas.microsoft.com/office/drawing/2014/main" id="{D63E34B7-1891-41A4-B0F9-3FE257B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69" y="4302287"/>
            <a:ext cx="79359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en Centro de Empoderamiento</a:t>
            </a:r>
            <a:endParaRPr lang="es-MX" altLang="es-MX" sz="44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E53E4A35-C751-4C3A-A3AE-4F902E89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907" y="8862054"/>
            <a:ext cx="8915037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seguimiento en Centro de Empoderamiento 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F2550D4-FD6E-446F-A0FD-E82E2991186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17A2E9-7D17-4C6D-9D6B-E7710E68BE84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Google Shape;126;p3">
            <a:extLst>
              <a:ext uri="{FF2B5EF4-FFF2-40B4-BE49-F238E27FC236}">
                <a16:creationId xmlns:a16="http://schemas.microsoft.com/office/drawing/2014/main" id="{ED69E309-061A-4186-908D-4A6549BE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sp>
        <p:nvSpPr>
          <p:cNvPr id="17" name="Google Shape;102;p3">
            <a:extLst>
              <a:ext uri="{FF2B5EF4-FFF2-40B4-BE49-F238E27FC236}">
                <a16:creationId xmlns:a16="http://schemas.microsoft.com/office/drawing/2014/main" id="{532A5ED2-EC0A-4C51-988F-8354CAD9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430228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8A44915A-DB0F-4DE4-AD83-656F6D03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437616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19" name="Google Shape;102;p3">
            <a:extLst>
              <a:ext uri="{FF2B5EF4-FFF2-40B4-BE49-F238E27FC236}">
                <a16:creationId xmlns:a16="http://schemas.microsoft.com/office/drawing/2014/main" id="{C1F43FD9-4CE2-4AB9-98EC-16B3405F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886205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Google Shape;111;p3">
            <a:extLst>
              <a:ext uri="{FF2B5EF4-FFF2-40B4-BE49-F238E27FC236}">
                <a16:creationId xmlns:a16="http://schemas.microsoft.com/office/drawing/2014/main" id="{2FE29283-3DD3-4662-962D-D531918C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8935933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5588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F92DC81-782D-4B03-9420-7BA7D1884C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CBD761-AA6D-42C4-BA88-44E4E41957AB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0BA03DE1-30A9-4748-9EB3-E013FBB1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6DAC89AA-B267-4E0D-B473-5093F47227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2019960"/>
              </p:ext>
            </p:extLst>
          </p:nvPr>
        </p:nvGraphicFramePr>
        <p:xfrm>
          <a:off x="2117558" y="3062566"/>
          <a:ext cx="20131460" cy="9257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590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081" y="3209523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3473" y="3282794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8886891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747" y="8958137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044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82" y="2914258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574" y="2913979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09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306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044" y="1133156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CuadroTexto 7">
            <a:extLst>
              <a:ext uri="{FF2B5EF4-FFF2-40B4-BE49-F238E27FC236}">
                <a16:creationId xmlns:a16="http://schemas.microsoft.com/office/drawing/2014/main" id="{434E6D0C-8CBE-42E2-BDF3-0A8B2D10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3741" y="6178125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pic>
        <p:nvPicPr>
          <p:cNvPr id="34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228CD163-1D46-43E9-A955-D44D3A15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635313" y="5620536"/>
            <a:ext cx="2774629" cy="1596191"/>
          </a:xfrm>
          <a:prstGeom prst="rect">
            <a:avLst/>
          </a:prstGeom>
        </p:spPr>
      </p:pic>
      <p:sp>
        <p:nvSpPr>
          <p:cNvPr id="35" name="Google Shape;111;p3">
            <a:extLst>
              <a:ext uri="{FF2B5EF4-FFF2-40B4-BE49-F238E27FC236}">
                <a16:creationId xmlns:a16="http://schemas.microsoft.com/office/drawing/2014/main" id="{1553685C-139E-4667-9689-E44F6A2D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5" name="CuadroTexto 7">
            <a:extLst>
              <a:ext uri="{FF2B5EF4-FFF2-40B4-BE49-F238E27FC236}">
                <a16:creationId xmlns:a16="http://schemas.microsoft.com/office/drawing/2014/main" id="{A824A5D0-A309-4C49-AC01-DA114E80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500" y="5773203"/>
            <a:ext cx="5105216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27E3F027-BD41-409A-8507-980DB102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	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0B025046-959A-4229-BFEB-231D1AFAB5A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31018" y="5425326"/>
            <a:ext cx="1742225" cy="1986610"/>
          </a:xfrm>
          <a:prstGeom prst="rect">
            <a:avLst/>
          </a:prstGeom>
        </p:spPr>
      </p:pic>
      <p:sp>
        <p:nvSpPr>
          <p:cNvPr id="58" name="Google Shape;103;p3">
            <a:extLst>
              <a:ext uri="{FF2B5EF4-FFF2-40B4-BE49-F238E27FC236}">
                <a16:creationId xmlns:a16="http://schemas.microsoft.com/office/drawing/2014/main" id="{214058DF-F708-49EA-8341-4BE78A36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0222" y="11733578"/>
            <a:ext cx="5485244" cy="45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y subsecuentes a niñas, niños y adolescentes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9" name="Gráfico 60" descr="Grupo de mujeres">
            <a:extLst>
              <a:ext uri="{FF2B5EF4-FFF2-40B4-BE49-F238E27FC236}">
                <a16:creationId xmlns:a16="http://schemas.microsoft.com/office/drawing/2014/main" id="{17DDD27D-8BB4-4CB2-9759-4710815B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22" y="11036023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Google Shape;111;p3">
            <a:extLst>
              <a:ext uri="{FF2B5EF4-FFF2-40B4-BE49-F238E27FC236}">
                <a16:creationId xmlns:a16="http://schemas.microsoft.com/office/drawing/2014/main" id="{736546E6-86A3-4A0D-A9C1-9F1C1B33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0784" y="114054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55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	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6AA28C74-C939-4A9B-8CEA-DEC100EF5F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0745604"/>
              </p:ext>
            </p:extLst>
          </p:nvPr>
        </p:nvGraphicFramePr>
        <p:xfrm>
          <a:off x="1925054" y="3031958"/>
          <a:ext cx="20323964" cy="8951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893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>
            <a:extLst>
              <a:ext uri="{FF2B5EF4-FFF2-40B4-BE49-F238E27FC236}">
                <a16:creationId xmlns:a16="http://schemas.microsoft.com/office/drawing/2014/main" id="{5FF13D36-21A6-4ECE-8F2B-E20A22FF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362" y="4312339"/>
            <a:ext cx="47879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48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91501F-F932-48B4-AFAB-BA0F1D8234D4}"/>
              </a:ext>
            </a:extLst>
          </p:cNvPr>
          <p:cNvSpPr txBox="1"/>
          <p:nvPr/>
        </p:nvSpPr>
        <p:spPr>
          <a:xfrm>
            <a:off x="7444669" y="8513712"/>
            <a:ext cx="80429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4000">
                <a:latin typeface="Adelle Sans" panose="02000503000000020004" pitchFamily="50" charset="0"/>
              </a:defRPr>
            </a:lvl1pPr>
          </a:lstStyle>
          <a:p>
            <a:pPr algn="ctr" fontAlgn="auto">
              <a:spcBef>
                <a:spcPct val="0"/>
              </a:spcBef>
              <a:defRPr/>
            </a:pP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Incidentes de conocimiento </a:t>
            </a:r>
            <a:r>
              <a:rPr lang="es-MX" sz="4800" b="1" dirty="0" err="1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Telmujer</a:t>
            </a: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* </a:t>
            </a:r>
          </a:p>
        </p:txBody>
      </p:sp>
      <p:pic>
        <p:nvPicPr>
          <p:cNvPr id="6" name="Gráfico 8" descr="Centro de llamadas">
            <a:extLst>
              <a:ext uri="{FF2B5EF4-FFF2-40B4-BE49-F238E27FC236}">
                <a16:creationId xmlns:a16="http://schemas.microsoft.com/office/drawing/2014/main" id="{122A2CB5-4B23-41A9-BBE7-2EBB169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1" y="4112214"/>
            <a:ext cx="1850409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áfico 10" descr="Papel">
            <a:extLst>
              <a:ext uri="{FF2B5EF4-FFF2-40B4-BE49-F238E27FC236}">
                <a16:creationId xmlns:a16="http://schemas.microsoft.com/office/drawing/2014/main" id="{C5DBF017-9F31-4A9A-A893-5FC1F1A2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5" y="831358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2;p3">
            <a:extLst>
              <a:ext uri="{FF2B5EF4-FFF2-40B4-BE49-F238E27FC236}">
                <a16:creationId xmlns:a16="http://schemas.microsoft.com/office/drawing/2014/main" id="{5901B865-0D39-4FE6-8211-3674FD81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440775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Google Shape;111;p3">
            <a:extLst>
              <a:ext uri="{FF2B5EF4-FFF2-40B4-BE49-F238E27FC236}">
                <a16:creationId xmlns:a16="http://schemas.microsoft.com/office/drawing/2014/main" id="{716A1E8F-D129-4979-A530-65F91CE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4481637"/>
            <a:ext cx="1869639" cy="212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123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6600" b="1" dirty="0">
              <a:solidFill>
                <a:srgbClr val="FFFFFF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830E4853-87D8-49CB-890B-1C018834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860913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5B03AE8D-547C-4291-B829-B01F135C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868301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638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D5C4F4B-7BEE-4134-89AC-A63D9906CF5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4DCB128-72FF-45D7-9A23-F07394519B4C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Google Shape;126;p3">
            <a:extLst>
              <a:ext uri="{FF2B5EF4-FFF2-40B4-BE49-F238E27FC236}">
                <a16:creationId xmlns:a16="http://schemas.microsoft.com/office/drawing/2014/main" id="{04E52A77-2735-40A1-B80B-167BE261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479" y="1545968"/>
            <a:ext cx="4487980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761</a:t>
            </a:r>
          </a:p>
        </p:txBody>
      </p:sp>
      <p:sp>
        <p:nvSpPr>
          <p:cNvPr id="19" name="1 CuadroTexto">
            <a:extLst>
              <a:ext uri="{FF2B5EF4-FFF2-40B4-BE49-F238E27FC236}">
                <a16:creationId xmlns:a16="http://schemas.microsoft.com/office/drawing/2014/main" id="{EDF3304C-0EAD-4DF1-89A7-E7F352919511}"/>
              </a:ext>
            </a:extLst>
          </p:cNvPr>
          <p:cNvSpPr txBox="1"/>
          <p:nvPr/>
        </p:nvSpPr>
        <p:spPr>
          <a:xfrm>
            <a:off x="2125997" y="11603319"/>
            <a:ext cx="203589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*Incidentes relacionados con violencia contra las mujeres por parte de terceras personas que presencian  eventos de violencia y por víctimas directas o indirectas que no desean recibir asesoría, a los cuales se les da seguimiento en colaboración con corporaciones de emergencia (policía, ambulancia, protección civil, bomberos, unidades  especializadas) para la debida atención de las mujeres y niñas en situación de violencia.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Se da seguimiento a los folios desde la solicitud de los servicios de emergencia hasta la culminación de la atención de los mismos.</a:t>
            </a:r>
          </a:p>
        </p:txBody>
      </p:sp>
    </p:spTree>
    <p:extLst>
      <p:ext uri="{BB962C8B-B14F-4D97-AF65-F5344CB8AC3E}">
        <p14:creationId xmlns:p14="http://schemas.microsoft.com/office/powerpoint/2010/main" val="34434520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10149</TotalTime>
  <Words>1407</Words>
  <Application>Microsoft Office PowerPoint</Application>
  <PresentationFormat>Personalizado</PresentationFormat>
  <Paragraphs>226</Paragraphs>
  <Slides>19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MS PGothic</vt:lpstr>
      <vt:lpstr>Adelle Sans</vt:lpstr>
      <vt:lpstr>Adelle Sans Light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</dc:creator>
  <cp:lastModifiedBy>Usuario1</cp:lastModifiedBy>
  <cp:revision>463</cp:revision>
  <cp:lastPrinted>2023-06-09T16:35:06Z</cp:lastPrinted>
  <dcterms:modified xsi:type="dcterms:W3CDTF">2023-06-09T20:47:20Z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C6AC3053-D2A3-4428-9E3C-239E98B1E088</vt:lpwstr>
  </property>
  <property fmtid="{D5CDD505-2E9C-101B-9397-08002B2CF9AE}" pid="3" name="ArticulatePath">
    <vt:lpwstr>Proyecto CDM Puebla (1)</vt:lpwstr>
  </property>
</Properties>
</file>