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858000" cy="9144000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5B4F63"/>
    <a:srgbClr val="FFC000"/>
    <a:srgbClr val="998BA3"/>
    <a:srgbClr val="54002A"/>
    <a:srgbClr val="E3DFE5"/>
    <a:srgbClr val="9933D9"/>
    <a:srgbClr val="97D9D9"/>
    <a:srgbClr val="5B4F00"/>
    <a:srgbClr val="99A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33" d="100"/>
          <a:sy n="33" d="100"/>
        </p:scale>
        <p:origin x="834" y="60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Cesar\2023\Reportes%20de%20Atencion\Marzo\Reporte%20diario%20%2006%20al%2012%20Marzo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Cesar\2023\Reportes%20de%20Atencion\Marzo\Reporte%20diario%20%2006%20al%2012%20Marzo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Cesar\2023\Reportes%20de%20Atencion\Marzo\Reporte%20diario%20%2006%20al%2012%20Marzo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Cesar\2023\Reportes%20de%20Atencion\Marzo\Reporte%20diario%20%2006%20al%2012%20Marzo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Cesar\2023\Reportes%20de%20Atencion\Marzo\Reporte%20diario%20%2006%20al%2012%20Marzo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Cesar\2023\Reportes%20de%20Atencion\Marzo\Reporte%20diario%20%2006%20al%2012%20Marzo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Febrero!$B$3</c:f>
              <c:strCache>
                <c:ptCount val="1"/>
                <c:pt idx="0">
                  <c:v>Lunes
06/03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Febrero!$C$3:$I$3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5</c:v>
                </c:pt>
                <c:pt idx="3">
                  <c:v>6</c:v>
                </c:pt>
                <c:pt idx="4">
                  <c:v>3</c:v>
                </c:pt>
                <c:pt idx="5">
                  <c:v>0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40-4991-9812-3163E0F42646}"/>
            </c:ext>
          </c:extLst>
        </c:ser>
        <c:ser>
          <c:idx val="1"/>
          <c:order val="1"/>
          <c:tx>
            <c:strRef>
              <c:f>Febrero!$B$4</c:f>
              <c:strCache>
                <c:ptCount val="1"/>
                <c:pt idx="0">
                  <c:v>Martes
07/03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Febrero!$C$4:$I$4</c:f>
              <c:numCache>
                <c:formatCode>General</c:formatCode>
                <c:ptCount val="7"/>
                <c:pt idx="0">
                  <c:v>1</c:v>
                </c:pt>
                <c:pt idx="1">
                  <c:v>0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0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40-4991-9812-3163E0F42646}"/>
            </c:ext>
          </c:extLst>
        </c:ser>
        <c:ser>
          <c:idx val="2"/>
          <c:order val="2"/>
          <c:tx>
            <c:strRef>
              <c:f>Febrero!$B$5</c:f>
              <c:strCache>
                <c:ptCount val="1"/>
                <c:pt idx="0">
                  <c:v>Miércoles
08/03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Febrero!$C$5:$I$5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9</c:v>
                </c:pt>
                <c:pt idx="3">
                  <c:v>6</c:v>
                </c:pt>
                <c:pt idx="4">
                  <c:v>3</c:v>
                </c:pt>
                <c:pt idx="5">
                  <c:v>0</c:v>
                </c:pt>
                <c:pt idx="6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40-4991-9812-3163E0F42646}"/>
            </c:ext>
          </c:extLst>
        </c:ser>
        <c:ser>
          <c:idx val="3"/>
          <c:order val="3"/>
          <c:tx>
            <c:strRef>
              <c:f>Febrero!$B$6</c:f>
              <c:strCache>
                <c:ptCount val="1"/>
                <c:pt idx="0">
                  <c:v>Jueves
09/03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Febrero!$C$6:$I$6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8</c:v>
                </c:pt>
                <c:pt idx="3">
                  <c:v>6</c:v>
                </c:pt>
                <c:pt idx="4">
                  <c:v>3</c:v>
                </c:pt>
                <c:pt idx="5">
                  <c:v>0</c:v>
                </c:pt>
                <c:pt idx="6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440-4991-9812-3163E0F42646}"/>
            </c:ext>
          </c:extLst>
        </c:ser>
        <c:ser>
          <c:idx val="4"/>
          <c:order val="4"/>
          <c:tx>
            <c:strRef>
              <c:f>Febrero!$B$7</c:f>
              <c:strCache>
                <c:ptCount val="1"/>
                <c:pt idx="0">
                  <c:v>Viernes
10/03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Febrero!$C$7:$I$7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13</c:v>
                </c:pt>
                <c:pt idx="3">
                  <c:v>12</c:v>
                </c:pt>
                <c:pt idx="4">
                  <c:v>2</c:v>
                </c:pt>
                <c:pt idx="5">
                  <c:v>0</c:v>
                </c:pt>
                <c:pt idx="6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440-4991-9812-3163E0F42646}"/>
            </c:ext>
          </c:extLst>
        </c:ser>
        <c:ser>
          <c:idx val="5"/>
          <c:order val="5"/>
          <c:tx>
            <c:strRef>
              <c:f>Febrero!$B$8</c:f>
              <c:strCache>
                <c:ptCount val="1"/>
                <c:pt idx="0">
                  <c:v>Sabado
11/03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440-4991-9812-3163E0F42646}"/>
            </c:ext>
          </c:extLst>
        </c:ser>
        <c:ser>
          <c:idx val="6"/>
          <c:order val="6"/>
          <c:tx>
            <c:strRef>
              <c:f>Febrero!$B$9</c:f>
              <c:strCache>
                <c:ptCount val="1"/>
                <c:pt idx="0">
                  <c:v>Domingo
12/03</c:v>
                </c:pt>
              </c:strCache>
            </c:strRef>
          </c:tx>
          <c:spPr>
            <a:solidFill>
              <a:srgbClr val="95372B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440-4991-9812-3163E0F426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67759"/>
        <c:axId val="1"/>
      </c:barChart>
      <c:catAx>
        <c:axId val="9367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2800" b="1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9367759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2800" b="1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Febrero!$B$3</c:f>
              <c:strCache>
                <c:ptCount val="1"/>
                <c:pt idx="0">
                  <c:v>Lunes
06/03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Febrero!$J$3:$K$3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C3-4117-9896-4C17B4D40B5A}"/>
            </c:ext>
          </c:extLst>
        </c:ser>
        <c:ser>
          <c:idx val="1"/>
          <c:order val="1"/>
          <c:tx>
            <c:strRef>
              <c:f>Febrero!$B$4</c:f>
              <c:strCache>
                <c:ptCount val="1"/>
                <c:pt idx="0">
                  <c:v>Martes
07/03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Febrero!$J$4:$K$4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C3-4117-9896-4C17B4D40B5A}"/>
            </c:ext>
          </c:extLst>
        </c:ser>
        <c:ser>
          <c:idx val="2"/>
          <c:order val="2"/>
          <c:tx>
            <c:strRef>
              <c:f>Febrero!$B$5</c:f>
              <c:strCache>
                <c:ptCount val="1"/>
                <c:pt idx="0">
                  <c:v>Miércoles
08/03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Febrero!$J$5:$K$5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C3-4117-9896-4C17B4D40B5A}"/>
            </c:ext>
          </c:extLst>
        </c:ser>
        <c:ser>
          <c:idx val="3"/>
          <c:order val="3"/>
          <c:tx>
            <c:strRef>
              <c:f>Febrero!$B$6</c:f>
              <c:strCache>
                <c:ptCount val="1"/>
                <c:pt idx="0">
                  <c:v>Jueves
09/03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Febrero!$J$6:$K$6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2C3-4117-9896-4C17B4D40B5A}"/>
            </c:ext>
          </c:extLst>
        </c:ser>
        <c:ser>
          <c:idx val="4"/>
          <c:order val="4"/>
          <c:tx>
            <c:strRef>
              <c:f>Febrero!$B$7</c:f>
              <c:strCache>
                <c:ptCount val="1"/>
                <c:pt idx="0">
                  <c:v>Viernes
10/03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Febrero!$J$7:$K$7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C3-4117-9896-4C17B4D40B5A}"/>
            </c:ext>
          </c:extLst>
        </c:ser>
        <c:ser>
          <c:idx val="5"/>
          <c:order val="5"/>
          <c:tx>
            <c:strRef>
              <c:f>Febrero!$B$8</c:f>
              <c:strCache>
                <c:ptCount val="1"/>
                <c:pt idx="0">
                  <c:v>Sabado
11/03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2C3-4117-9896-4C17B4D40B5A}"/>
            </c:ext>
          </c:extLst>
        </c:ser>
        <c:ser>
          <c:idx val="6"/>
          <c:order val="6"/>
          <c:tx>
            <c:strRef>
              <c:f>Febrero!$B$9</c:f>
              <c:strCache>
                <c:ptCount val="1"/>
                <c:pt idx="0">
                  <c:v>Domingo
12/03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2C3-4117-9896-4C17B4D40B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65359"/>
        <c:axId val="1"/>
      </c:barChart>
      <c:catAx>
        <c:axId val="9365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2800" b="1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9365359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28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Febrero!$B$3</c:f>
              <c:strCache>
                <c:ptCount val="1"/>
                <c:pt idx="0">
                  <c:v>Lunes
06/03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Febrero!$L$3:$R$3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B9-46F3-AA6D-FA4D5B386BD0}"/>
            </c:ext>
          </c:extLst>
        </c:ser>
        <c:ser>
          <c:idx val="1"/>
          <c:order val="1"/>
          <c:tx>
            <c:strRef>
              <c:f>Febrero!$B$4</c:f>
              <c:strCache>
                <c:ptCount val="1"/>
                <c:pt idx="0">
                  <c:v>Martes
07/03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Febrero!$L$4:$R$4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B9-46F3-AA6D-FA4D5B386BD0}"/>
            </c:ext>
          </c:extLst>
        </c:ser>
        <c:ser>
          <c:idx val="2"/>
          <c:order val="2"/>
          <c:tx>
            <c:strRef>
              <c:f>Febrero!$B$5</c:f>
              <c:strCache>
                <c:ptCount val="1"/>
                <c:pt idx="0">
                  <c:v>Miércoles
08/03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Febrero!$L$5:$R$5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B9-46F3-AA6D-FA4D5B386BD0}"/>
            </c:ext>
          </c:extLst>
        </c:ser>
        <c:ser>
          <c:idx val="3"/>
          <c:order val="3"/>
          <c:tx>
            <c:strRef>
              <c:f>Febrero!$B$6</c:f>
              <c:strCache>
                <c:ptCount val="1"/>
                <c:pt idx="0">
                  <c:v>Jueves
09/03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Febrero!$L$6:$R$6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6B9-46F3-AA6D-FA4D5B386BD0}"/>
            </c:ext>
          </c:extLst>
        </c:ser>
        <c:ser>
          <c:idx val="4"/>
          <c:order val="4"/>
          <c:tx>
            <c:strRef>
              <c:f>Febrero!$B$7</c:f>
              <c:strCache>
                <c:ptCount val="1"/>
                <c:pt idx="0">
                  <c:v>Viernes
10/03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Febrero!$L$7:$R$7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6B9-46F3-AA6D-FA4D5B386BD0}"/>
            </c:ext>
          </c:extLst>
        </c:ser>
        <c:ser>
          <c:idx val="5"/>
          <c:order val="5"/>
          <c:tx>
            <c:strRef>
              <c:f>Febrero!$B$8</c:f>
              <c:strCache>
                <c:ptCount val="1"/>
                <c:pt idx="0">
                  <c:v>Sabado
11/03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Febrero!$L$8:$R$8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6B9-46F3-AA6D-FA4D5B386BD0}"/>
            </c:ext>
          </c:extLst>
        </c:ser>
        <c:ser>
          <c:idx val="6"/>
          <c:order val="6"/>
          <c:tx>
            <c:strRef>
              <c:f>Febrero!$B$9</c:f>
              <c:strCache>
                <c:ptCount val="1"/>
                <c:pt idx="0">
                  <c:v>Domingo
12/03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Febrero!$L$9:$R$9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6B9-46F3-AA6D-FA4D5B386B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60159"/>
        <c:axId val="1"/>
      </c:barChart>
      <c:catAx>
        <c:axId val="9360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2800" b="0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9360159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28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Febrero!$B$3</c:f>
              <c:strCache>
                <c:ptCount val="1"/>
                <c:pt idx="0">
                  <c:v>Lunes
06/03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Febrero!$S$3:$T$3</c:f>
              <c:numCache>
                <c:formatCode>General</c:formatCode>
                <c:ptCount val="2"/>
                <c:pt idx="0">
                  <c:v>24</c:v>
                </c:pt>
                <c:pt idx="1">
                  <c:v>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C0-4F8B-A93C-C0498BB1C032}"/>
            </c:ext>
          </c:extLst>
        </c:ser>
        <c:ser>
          <c:idx val="1"/>
          <c:order val="1"/>
          <c:tx>
            <c:strRef>
              <c:f>Febrero!$B$4</c:f>
              <c:strCache>
                <c:ptCount val="1"/>
                <c:pt idx="0">
                  <c:v>Martes
07/03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Febrero!$S$4:$T$4</c:f>
              <c:numCache>
                <c:formatCode>General</c:formatCode>
                <c:ptCount val="2"/>
                <c:pt idx="0">
                  <c:v>19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C0-4F8B-A93C-C0498BB1C032}"/>
            </c:ext>
          </c:extLst>
        </c:ser>
        <c:ser>
          <c:idx val="2"/>
          <c:order val="2"/>
          <c:tx>
            <c:strRef>
              <c:f>Febrero!$B$5</c:f>
              <c:strCache>
                <c:ptCount val="1"/>
                <c:pt idx="0">
                  <c:v>Miércoles
08/03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Febrero!$S$5:$T$5</c:f>
              <c:numCache>
                <c:formatCode>General</c:formatCode>
                <c:ptCount val="2"/>
                <c:pt idx="0">
                  <c:v>21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C0-4F8B-A93C-C0498BB1C032}"/>
            </c:ext>
          </c:extLst>
        </c:ser>
        <c:ser>
          <c:idx val="3"/>
          <c:order val="3"/>
          <c:tx>
            <c:strRef>
              <c:f>Febrero!$B$6</c:f>
              <c:strCache>
                <c:ptCount val="1"/>
                <c:pt idx="0">
                  <c:v>Jueves
09/03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Febrero!$S$6:$T$6</c:f>
              <c:numCache>
                <c:formatCode>General</c:formatCode>
                <c:ptCount val="2"/>
                <c:pt idx="0">
                  <c:v>19</c:v>
                </c:pt>
                <c:pt idx="1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5C0-4F8B-A93C-C0498BB1C032}"/>
            </c:ext>
          </c:extLst>
        </c:ser>
        <c:ser>
          <c:idx val="4"/>
          <c:order val="4"/>
          <c:tx>
            <c:strRef>
              <c:f>Febrero!$B$7</c:f>
              <c:strCache>
                <c:ptCount val="1"/>
                <c:pt idx="0">
                  <c:v>Viernes
10/03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Febrero!$S$7:$T$7</c:f>
              <c:numCache>
                <c:formatCode>General</c:formatCode>
                <c:ptCount val="2"/>
                <c:pt idx="0">
                  <c:v>19</c:v>
                </c:pt>
                <c:pt idx="1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5C0-4F8B-A93C-C0498BB1C032}"/>
            </c:ext>
          </c:extLst>
        </c:ser>
        <c:ser>
          <c:idx val="5"/>
          <c:order val="5"/>
          <c:tx>
            <c:strRef>
              <c:f>Febrero!$B$8</c:f>
              <c:strCache>
                <c:ptCount val="1"/>
                <c:pt idx="0">
                  <c:v>Sabado
11/03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Febrero!$S$8:$T$8</c:f>
              <c:numCache>
                <c:formatCode>General</c:formatCode>
                <c:ptCount val="2"/>
                <c:pt idx="0">
                  <c:v>20</c:v>
                </c:pt>
                <c:pt idx="1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5C0-4F8B-A93C-C0498BB1C032}"/>
            </c:ext>
          </c:extLst>
        </c:ser>
        <c:ser>
          <c:idx val="6"/>
          <c:order val="6"/>
          <c:tx>
            <c:strRef>
              <c:f>Febrero!$B$9</c:f>
              <c:strCache>
                <c:ptCount val="1"/>
                <c:pt idx="0">
                  <c:v>Domingo
12/03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Febrero!$S$9:$T$9</c:f>
              <c:numCache>
                <c:formatCode>General</c:formatCode>
                <c:ptCount val="2"/>
                <c:pt idx="0">
                  <c:v>20</c:v>
                </c:pt>
                <c:pt idx="1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5C0-4F8B-A93C-C0498BB1C0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57759"/>
        <c:axId val="1"/>
      </c:barChart>
      <c:catAx>
        <c:axId val="9357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2800" b="1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9357759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28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Febrero!$B$3</c:f>
              <c:strCache>
                <c:ptCount val="1"/>
                <c:pt idx="0">
                  <c:v>Lunes
06/03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Febrero!$U$3:$W$3</c:f>
              <c:numCache>
                <c:formatCode>General</c:formatCode>
                <c:ptCount val="3"/>
                <c:pt idx="0">
                  <c:v>2</c:v>
                </c:pt>
                <c:pt idx="1">
                  <c:v>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04-483F-8C58-B723C2448FE4}"/>
            </c:ext>
          </c:extLst>
        </c:ser>
        <c:ser>
          <c:idx val="1"/>
          <c:order val="1"/>
          <c:tx>
            <c:strRef>
              <c:f>Febrero!$B$4</c:f>
              <c:strCache>
                <c:ptCount val="1"/>
                <c:pt idx="0">
                  <c:v>Martes
07/03</c:v>
                </c:pt>
              </c:strCache>
            </c:strRef>
          </c:tx>
          <c:spPr>
            <a:solidFill>
              <a:srgbClr val="54002A"/>
            </a:solidFill>
            <a:ln>
              <a:solidFill>
                <a:srgbClr val="54002A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Febrero!$U$4:$W$4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04-483F-8C58-B723C2448FE4}"/>
            </c:ext>
          </c:extLst>
        </c:ser>
        <c:ser>
          <c:idx val="2"/>
          <c:order val="2"/>
          <c:tx>
            <c:strRef>
              <c:f>Febrero!$B$5</c:f>
              <c:strCache>
                <c:ptCount val="1"/>
                <c:pt idx="0">
                  <c:v>Miércoles
08/03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Febrero!$U$5:$W$5</c:f>
              <c:numCache>
                <c:formatCode>General</c:formatCode>
                <c:ptCount val="3"/>
                <c:pt idx="0">
                  <c:v>4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04-483F-8C58-B723C2448FE4}"/>
            </c:ext>
          </c:extLst>
        </c:ser>
        <c:ser>
          <c:idx val="3"/>
          <c:order val="3"/>
          <c:tx>
            <c:strRef>
              <c:f>Febrero!$B$6</c:f>
              <c:strCache>
                <c:ptCount val="1"/>
                <c:pt idx="0">
                  <c:v>Jueves
09/03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Febrero!$U$6:$W$6</c:f>
              <c:numCache>
                <c:formatCode>General</c:formatCode>
                <c:ptCount val="3"/>
                <c:pt idx="0">
                  <c:v>4</c:v>
                </c:pt>
                <c:pt idx="1">
                  <c:v>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304-483F-8C58-B723C2448FE4}"/>
            </c:ext>
          </c:extLst>
        </c:ser>
        <c:ser>
          <c:idx val="4"/>
          <c:order val="4"/>
          <c:tx>
            <c:strRef>
              <c:f>Febrero!$B$7</c:f>
              <c:strCache>
                <c:ptCount val="1"/>
                <c:pt idx="0">
                  <c:v>Viernes
10/03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Febrero!$U$7:$W$7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04-483F-8C58-B723C2448FE4}"/>
            </c:ext>
          </c:extLst>
        </c:ser>
        <c:ser>
          <c:idx val="5"/>
          <c:order val="5"/>
          <c:tx>
            <c:strRef>
              <c:f>Febrero!$B$8</c:f>
              <c:strCache>
                <c:ptCount val="1"/>
                <c:pt idx="0">
                  <c:v>Sabado
11/03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Febrero!$U$8:$W$8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304-483F-8C58-B723C2448FE4}"/>
            </c:ext>
          </c:extLst>
        </c:ser>
        <c:ser>
          <c:idx val="6"/>
          <c:order val="6"/>
          <c:tx>
            <c:strRef>
              <c:f>Febrero!$B$9</c:f>
              <c:strCache>
                <c:ptCount val="1"/>
                <c:pt idx="0">
                  <c:v>Domingo
12/03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Febrero!$U$9:$W$9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304-483F-8C58-B723C2448F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71359"/>
        <c:axId val="1"/>
      </c:barChart>
      <c:catAx>
        <c:axId val="9371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2800" b="0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9371359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28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Febrero!$C$17:$C$21</c:f>
              <c:numCache>
                <c:formatCode>General</c:formatCode>
                <c:ptCount val="5"/>
                <c:pt idx="0">
                  <c:v>201</c:v>
                </c:pt>
                <c:pt idx="1">
                  <c:v>0</c:v>
                </c:pt>
                <c:pt idx="2">
                  <c:v>0</c:v>
                </c:pt>
                <c:pt idx="3">
                  <c:v>819</c:v>
                </c:pt>
                <c:pt idx="4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4F-4696-81E1-1108FAC243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365759"/>
        <c:axId val="1"/>
      </c:barChart>
      <c:catAx>
        <c:axId val="936575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2800" b="0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9365759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9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46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brindados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 06 al 12 de marzo  de 2023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819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CB12F7FC-E7FD-4D9A-8B16-F9395D02CF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3197397"/>
              </p:ext>
            </p:extLst>
          </p:nvPr>
        </p:nvGraphicFramePr>
        <p:xfrm>
          <a:off x="2069432" y="3850105"/>
          <a:ext cx="20179586" cy="7940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15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19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34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34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FAFA0C54-BA93-4BEA-ACD3-4CA0CDE422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4965606"/>
              </p:ext>
            </p:extLst>
          </p:nvPr>
        </p:nvGraphicFramePr>
        <p:xfrm>
          <a:off x="2021306" y="3561347"/>
          <a:ext cx="20227712" cy="8373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3830E9F9-7B90-42C7-B553-72E655BD52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6595969"/>
              </p:ext>
            </p:extLst>
          </p:nvPr>
        </p:nvGraphicFramePr>
        <p:xfrm>
          <a:off x="2460484" y="3850106"/>
          <a:ext cx="19788534" cy="8325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480116"/>
              </p:ext>
            </p:extLst>
          </p:nvPr>
        </p:nvGraphicFramePr>
        <p:xfrm>
          <a:off x="1828799" y="2937165"/>
          <a:ext cx="20420219" cy="8364249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06 al 12 de marzo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73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201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896148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06 al 12 de marzo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259440"/>
              </p:ext>
            </p:extLst>
          </p:nvPr>
        </p:nvGraphicFramePr>
        <p:xfrm>
          <a:off x="1617785" y="2879260"/>
          <a:ext cx="21148430" cy="1042396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06 al 12 de marzo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409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23923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 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513169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 06 al 12 de marzo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141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819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196720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06 al 12 de marzo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12470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34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 dirty="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dirty="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dirty="0">
                <a:solidFill>
                  <a:srgbClr val="7F7F7F"/>
                </a:solidFill>
              </a:rPr>
              <a:t>22 23 03 48 00 Ext. 3227 y 3228</a:t>
            </a:r>
            <a:endParaRPr dirty="0"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 dirty="0">
                <a:solidFill>
                  <a:srgbClr val="7F7F7F"/>
                </a:solidFill>
              </a:rPr>
              <a:t>sis.puebla.gob.mx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 dirty="0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 dirty="0">
                <a:solidFill>
                  <a:srgbClr val="7F7F7F"/>
                </a:solidFill>
              </a:rPr>
              <a:t>@IgualdadGobPue</a:t>
            </a:r>
            <a:endParaRPr dirty="0"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06 al 12 de marzo de 2023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1057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201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0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0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819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34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3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566" y="10662749"/>
            <a:ext cx="21066160" cy="25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201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14	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41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36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17	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6673" y="1158823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201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1B433FD9-300A-4F65-A52B-894D848AE1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3298563"/>
              </p:ext>
            </p:extLst>
          </p:nvPr>
        </p:nvGraphicFramePr>
        <p:xfrm>
          <a:off x="2165684" y="3513221"/>
          <a:ext cx="20083334" cy="8181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9332064B-E89F-4C6E-9D7B-A20972CE01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929097"/>
              </p:ext>
            </p:extLst>
          </p:nvPr>
        </p:nvGraphicFramePr>
        <p:xfrm>
          <a:off x="2165684" y="3062567"/>
          <a:ext cx="20083334" cy="9113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044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	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	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D0174625-E4D4-4011-B9AC-1604420A9B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7353239"/>
              </p:ext>
            </p:extLst>
          </p:nvPr>
        </p:nvGraphicFramePr>
        <p:xfrm>
          <a:off x="2117558" y="3128212"/>
          <a:ext cx="20131460" cy="8903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212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142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6600" b="1" dirty="0">
              <a:solidFill>
                <a:srgbClr val="FFFFFF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677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819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9949</TotalTime>
  <Words>1407</Words>
  <Application>Microsoft Office PowerPoint</Application>
  <PresentationFormat>Personalizado</PresentationFormat>
  <Paragraphs>226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469</cp:revision>
  <dcterms:modified xsi:type="dcterms:W3CDTF">2023-06-07T18:09:51Z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