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75" r:id="rId5"/>
    <p:sldId id="276" r:id="rId6"/>
    <p:sldId id="277" r:id="rId7"/>
    <p:sldId id="288" r:id="rId8"/>
    <p:sldId id="289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90" r:id="rId17"/>
    <p:sldId id="286" r:id="rId18"/>
    <p:sldId id="287" r:id="rId19"/>
    <p:sldId id="259" r:id="rId20"/>
  </p:sldIdLst>
  <p:sldSz cx="24384000" cy="13716000"/>
  <p:notesSz cx="6858000" cy="9144000"/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768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/4rtfgpk51xrt8IYKBufNKyffq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Quezada" initials="FQ" lastIdx="4" clrIdx="0">
    <p:extLst>
      <p:ext uri="{19B8F6BF-5375-455C-9EA6-DF929625EA0E}">
        <p15:presenceInfo xmlns:p15="http://schemas.microsoft.com/office/powerpoint/2012/main" userId="becdf7816ddd0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5B4F63"/>
    <a:srgbClr val="FFC000"/>
    <a:srgbClr val="998BA3"/>
    <a:srgbClr val="54002A"/>
    <a:srgbClr val="E3DFE5"/>
    <a:srgbClr val="9933D9"/>
    <a:srgbClr val="97D9D9"/>
    <a:srgbClr val="5B4F00"/>
    <a:srgbClr val="99A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20" d="100"/>
          <a:sy n="20" d="100"/>
        </p:scale>
        <p:origin x="60" y="594"/>
      </p:cViewPr>
      <p:guideLst>
        <p:guide orient="horz" pos="4321"/>
        <p:guide pos="76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0%20al%2026%20Marzo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0%20al%2026%20Marzo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0%20al%2026%20Marzo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0%20al%2026%20Marzo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0%20al%2026%20Marzo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uario1\Documents\Cesar\2023\Reportes%20de%20Atencion\Marzo\Reporte%20diario%20%2020%20al%2026%20Marzo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20/03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Febrero!$C$3:$I$3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1A-4A85-A77D-D3A75410442E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21/03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Febrero!$C$4:$I$4</c:f>
              <c:numCache>
                <c:formatCode>General</c:formatCode>
                <c:ptCount val="7"/>
                <c:pt idx="0">
                  <c:v>4</c:v>
                </c:pt>
                <c:pt idx="1">
                  <c:v>1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1A-4A85-A77D-D3A75410442E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22/03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Febrero!$C$5:$I$5</c:f>
              <c:numCache>
                <c:formatCode>General</c:formatCode>
                <c:ptCount val="7"/>
                <c:pt idx="0">
                  <c:v>5</c:v>
                </c:pt>
                <c:pt idx="1">
                  <c:v>0</c:v>
                </c:pt>
                <c:pt idx="2">
                  <c:v>7</c:v>
                </c:pt>
                <c:pt idx="3">
                  <c:v>4</c:v>
                </c:pt>
                <c:pt idx="4">
                  <c:v>4</c:v>
                </c:pt>
                <c:pt idx="5">
                  <c:v>0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1A-4A85-A77D-D3A75410442E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23/03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Febrero!$C$6:$I$6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9</c:v>
                </c:pt>
                <c:pt idx="3">
                  <c:v>2</c:v>
                </c:pt>
                <c:pt idx="4">
                  <c:v>5</c:v>
                </c:pt>
                <c:pt idx="5">
                  <c:v>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1A-4A85-A77D-D3A75410442E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24/03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Febrero!$C$7:$I$7</c:f>
              <c:numCache>
                <c:formatCode>General</c:formatCode>
                <c:ptCount val="7"/>
                <c:pt idx="0">
                  <c:v>3</c:v>
                </c:pt>
                <c:pt idx="1">
                  <c:v>0</c:v>
                </c:pt>
                <c:pt idx="2">
                  <c:v>11</c:v>
                </c:pt>
                <c:pt idx="3">
                  <c:v>4</c:v>
                </c:pt>
                <c:pt idx="4">
                  <c:v>6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1A-4A85-A77D-D3A75410442E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25/03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Febrero!$C$8:$I$8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1A-4A85-A77D-D3A75410442E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26/03</c:v>
                </c:pt>
              </c:strCache>
            </c:strRef>
          </c:tx>
          <c:spPr>
            <a:solidFill>
              <a:srgbClr val="95372B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Febrero!$C$2:$I$2</c:f>
              <c:strCache>
                <c:ptCount val="7"/>
                <c:pt idx="0">
                  <c:v>Atenciones de primer contacto presenciales</c:v>
                </c:pt>
                <c:pt idx="1">
                  <c:v>Atenciones de primer contacto a distancia</c:v>
                </c:pt>
                <c:pt idx="2">
                  <c:v>Atenciones de seguimiento psicológico</c:v>
                </c:pt>
                <c:pt idx="3">
                  <c:v>Atenciones vía WhatsApp</c:v>
                </c:pt>
                <c:pt idx="4">
                  <c:v>Asesorías jurídicas subsecuentes  </c:v>
                </c:pt>
                <c:pt idx="5">
                  <c:v>Acompañamientos jurídicos </c:v>
                </c:pt>
                <c:pt idx="6">
                  <c:v>Seguimientos de Trabajo Social</c:v>
                </c:pt>
              </c:strCache>
            </c:strRef>
          </c:cat>
          <c:val>
            <c:numRef>
              <c:f>Febrero!$C$9:$I$9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1A-4A85-A77D-D3A754104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2478496"/>
        <c:axId val="1"/>
      </c:barChart>
      <c:catAx>
        <c:axId val="119247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924784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1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20/03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Febrero!$J$3:$K$3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24-41A0-A921-0906C4F0F3CD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21/03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Febrero!$J$4:$K$4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24-41A0-A921-0906C4F0F3CD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22/03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Febrero!$J$5:$K$5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24-41A0-A921-0906C4F0F3CD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23/03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Febrero!$J$6:$K$6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24-41A0-A921-0906C4F0F3CD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24/03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Febrero!$J$7:$K$7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24-41A0-A921-0906C4F0F3CD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25/03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Febrero!$J$8:$K$8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24-41A0-A921-0906C4F0F3CD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26/03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Febrero!$J$2:$K$2</c:f>
              <c:strCache>
                <c:ptCount val="2"/>
                <c:pt idx="0">
                  <c:v> Atenciones de primera vez (Centro de Empoderamiento)</c:v>
                </c:pt>
                <c:pt idx="1">
                  <c:v>Atenciones de seguimiento (Centro de Empoderamiento)</c:v>
                </c:pt>
              </c:strCache>
            </c:strRef>
          </c:cat>
          <c:val>
            <c:numRef>
              <c:f>Febrero!$J$9:$K$9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724-41A0-A921-0906C4F0F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2472496"/>
        <c:axId val="1"/>
      </c:barChart>
      <c:catAx>
        <c:axId val="119247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924724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20/03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Febrero!$L$3:$R$3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15-4379-AFC0-8580876C64F0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21/03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Febrero!$L$4:$R$4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15-4379-AFC0-8580876C64F0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22/03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Febrero!$L$5:$R$5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15-4379-AFC0-8580876C64F0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23/03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Febrero!$L$6:$R$6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15-4379-AFC0-8580876C64F0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24/03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Febrero!$L$7:$R$7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15-4379-AFC0-8580876C64F0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25/03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Febrero!$L$8:$R$8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15-4379-AFC0-8580876C64F0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26/03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Febrero!$L$2:$R$2</c:f>
              <c:strCache>
                <c:ptCount val="7"/>
                <c:pt idx="0">
                  <c:v>Atenciones primer contacto presenciales (UAM)</c:v>
                </c:pt>
                <c:pt idx="1">
                  <c:v>Atenciones primer contacto a distancia (UAM)</c:v>
                </c:pt>
                <c:pt idx="2">
                  <c:v>Seguimientos de Trabajo Social (UAM)</c:v>
                </c:pt>
                <c:pt idx="3">
                  <c:v>Atenciones seguimiento psicológico (UAM)</c:v>
                </c:pt>
                <c:pt idx="4">
                  <c:v>Asesorías jurídicas subsecuentes (UAM)</c:v>
                </c:pt>
                <c:pt idx="5">
                  <c:v>Acompañamientos jurídicos (UAM)</c:v>
                </c:pt>
                <c:pt idx="6">
                  <c:v>Atenciones de primera vez y subsecuentes a NNyA (UAM)</c:v>
                </c:pt>
              </c:strCache>
            </c:strRef>
          </c:cat>
          <c:val>
            <c:numRef>
              <c:f>Febrero!$L$9:$R$9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15-4379-AFC0-8580876C6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2472096"/>
        <c:axId val="1"/>
      </c:barChart>
      <c:catAx>
        <c:axId val="119247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924720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20/03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Febrero!$S$3:$T$3</c:f>
              <c:numCache>
                <c:formatCode>General</c:formatCode>
                <c:ptCount val="2"/>
                <c:pt idx="0">
                  <c:v>21</c:v>
                </c:pt>
                <c:pt idx="1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A3-4904-8734-486D3C59A773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21/03</c:v>
                </c:pt>
              </c:strCache>
            </c:strRef>
          </c:tx>
          <c:spPr>
            <a:solidFill>
              <a:srgbClr val="54002A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Febrero!$S$4:$T$4</c:f>
              <c:numCache>
                <c:formatCode>General</c:formatCode>
                <c:ptCount val="2"/>
                <c:pt idx="0">
                  <c:v>27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A3-4904-8734-486D3C59A773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22/03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Febrero!$S$5:$T$5</c:f>
              <c:numCache>
                <c:formatCode>General</c:formatCode>
                <c:ptCount val="2"/>
                <c:pt idx="0">
                  <c:v>24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A3-4904-8734-486D3C59A773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23/03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Febrero!$S$6:$T$6</c:f>
              <c:numCache>
                <c:formatCode>General</c:formatCode>
                <c:ptCount val="2"/>
                <c:pt idx="0">
                  <c:v>22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A3-4904-8734-486D3C59A773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24/03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Febrero!$S$7:$T$7</c:f>
              <c:numCache>
                <c:formatCode>General</c:formatCode>
                <c:ptCount val="2"/>
                <c:pt idx="0">
                  <c:v>19</c:v>
                </c:pt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A3-4904-8734-486D3C59A773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25/03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Febrero!$S$8:$T$8</c:f>
              <c:numCache>
                <c:formatCode>General</c:formatCode>
                <c:ptCount val="2"/>
                <c:pt idx="0">
                  <c:v>18</c:v>
                </c:pt>
                <c:pt idx="1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1A3-4904-8734-486D3C59A773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26/03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Febrero!$S$2:$T$2</c:f>
              <c:strCache>
                <c:ptCount val="2"/>
                <c:pt idx="0">
                  <c:v>Asesorías Telmujer </c:v>
                </c:pt>
                <c:pt idx="1">
                  <c:v>Incidentes de conocimiento Telmujer </c:v>
                </c:pt>
              </c:strCache>
            </c:strRef>
          </c:cat>
          <c:val>
            <c:numRef>
              <c:f>Febrero!$S$9:$T$9</c:f>
              <c:numCache>
                <c:formatCode>General</c:formatCode>
                <c:ptCount val="2"/>
                <c:pt idx="0">
                  <c:v>17</c:v>
                </c:pt>
                <c:pt idx="1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A3-4904-8734-486D3C59A7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2482496"/>
        <c:axId val="1"/>
      </c:barChart>
      <c:catAx>
        <c:axId val="119248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1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924824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Febrero!$B$3</c:f>
              <c:strCache>
                <c:ptCount val="1"/>
                <c:pt idx="0">
                  <c:v>Lunes
20/03</c:v>
                </c:pt>
              </c:strCache>
            </c:strRef>
          </c:tx>
          <c:spPr>
            <a:solidFill>
              <a:srgbClr val="E3DFE5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Febrero!$U$3:$W$3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97-4BF3-B9CA-22FAD3D9CB48}"/>
            </c:ext>
          </c:extLst>
        </c:ser>
        <c:ser>
          <c:idx val="1"/>
          <c:order val="1"/>
          <c:tx>
            <c:strRef>
              <c:f>Febrero!$B$4</c:f>
              <c:strCache>
                <c:ptCount val="1"/>
                <c:pt idx="0">
                  <c:v>Martes
21/03</c:v>
                </c:pt>
              </c:strCache>
            </c:strRef>
          </c:tx>
          <c:spPr>
            <a:solidFill>
              <a:srgbClr val="54002A"/>
            </a:solidFill>
            <a:ln>
              <a:solidFill>
                <a:srgbClr val="54002A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Febrero!$U$4:$W$4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97-4BF3-B9CA-22FAD3D9CB48}"/>
            </c:ext>
          </c:extLst>
        </c:ser>
        <c:ser>
          <c:idx val="2"/>
          <c:order val="2"/>
          <c:tx>
            <c:strRef>
              <c:f>Febrero!$B$5</c:f>
              <c:strCache>
                <c:ptCount val="1"/>
                <c:pt idx="0">
                  <c:v>Miércoles
22/03</c:v>
                </c:pt>
              </c:strCache>
            </c:strRef>
          </c:tx>
          <c:spPr>
            <a:solidFill>
              <a:srgbClr val="998BA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Febrero!$U$5:$W$5</c:f>
              <c:numCache>
                <c:formatCode>General</c:formatCode>
                <c:ptCount val="3"/>
                <c:pt idx="0">
                  <c:v>1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97-4BF3-B9CA-22FAD3D9CB48}"/>
            </c:ext>
          </c:extLst>
        </c:ser>
        <c:ser>
          <c:idx val="3"/>
          <c:order val="3"/>
          <c:tx>
            <c:strRef>
              <c:f>Febrero!$B$6</c:f>
              <c:strCache>
                <c:ptCount val="1"/>
                <c:pt idx="0">
                  <c:v>Jueves
23/03</c:v>
                </c:pt>
              </c:strCache>
            </c:strRef>
          </c:tx>
          <c:spPr>
            <a:solidFill>
              <a:srgbClr val="FFC000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Febrero!$U$6:$W$6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97-4BF3-B9CA-22FAD3D9CB48}"/>
            </c:ext>
          </c:extLst>
        </c:ser>
        <c:ser>
          <c:idx val="4"/>
          <c:order val="4"/>
          <c:tx>
            <c:strRef>
              <c:f>Febrero!$B$7</c:f>
              <c:strCache>
                <c:ptCount val="1"/>
                <c:pt idx="0">
                  <c:v>Viernes
24/03</c:v>
                </c:pt>
              </c:strCache>
            </c:strRef>
          </c:tx>
          <c:spPr>
            <a:solidFill>
              <a:srgbClr val="5B4F63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Febrero!$U$7:$W$7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97-4BF3-B9CA-22FAD3D9CB48}"/>
            </c:ext>
          </c:extLst>
        </c:ser>
        <c:ser>
          <c:idx val="5"/>
          <c:order val="5"/>
          <c:tx>
            <c:strRef>
              <c:f>Febrero!$B$8</c:f>
              <c:strCache>
                <c:ptCount val="1"/>
                <c:pt idx="0">
                  <c:v>Sabado
25/03</c:v>
                </c:pt>
              </c:strCache>
            </c:strRef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Febrero!$U$8:$W$8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97-4BF3-B9CA-22FAD3D9CB48}"/>
            </c:ext>
          </c:extLst>
        </c:ser>
        <c:ser>
          <c:idx val="6"/>
          <c:order val="6"/>
          <c:tx>
            <c:strRef>
              <c:f>Febrero!$B$9</c:f>
              <c:strCache>
                <c:ptCount val="1"/>
                <c:pt idx="0">
                  <c:v>Domingo
26/03</c:v>
                </c:pt>
              </c:strCache>
            </c:strRef>
          </c:tx>
          <c:spPr>
            <a:solidFill>
              <a:srgbClr val="95372B"/>
            </a:solidFill>
            <a:ln>
              <a:solidFill>
                <a:srgbClr val="95372B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Febrero!$U$2:$W$2</c:f>
              <c:strCache>
                <c:ptCount val="3"/>
                <c:pt idx="0">
                  <c:v>   Atenciones psicológicas y jurídicas en Refugio </c:v>
                </c:pt>
                <c:pt idx="1">
                  <c:v>Atención psicológica a niñas, niños y adolescentes en Refugio </c:v>
                </c:pt>
                <c:pt idx="2">
                  <c:v>Ingresos al Refugio </c:v>
                </c:pt>
              </c:strCache>
            </c:strRef>
          </c:cat>
          <c:val>
            <c:numRef>
              <c:f>Febrero!$U$9:$W$9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97-4BF3-B9CA-22FAD3D9C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2479296"/>
        <c:axId val="1"/>
      </c:barChart>
      <c:catAx>
        <c:axId val="119247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9247929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 w="25400">
          <a:noFill/>
        </a:ln>
      </c:spPr>
      <c:txPr>
        <a:bodyPr/>
        <a:lstStyle/>
        <a:p>
          <a:pPr>
            <a:defRPr sz="2800" b="0" i="0" u="none" strike="noStrike" baseline="0">
              <a:solidFill>
                <a:srgbClr val="333333"/>
              </a:solidFill>
              <a:latin typeface="Adelle Sans Light"/>
              <a:ea typeface="Adelle Sans Light"/>
              <a:cs typeface="Adelle Sans Light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5B4F63"/>
            </a:solidFill>
            <a:ln>
              <a:solidFill>
                <a:srgbClr val="5B4F63"/>
              </a:solidFill>
            </a:ln>
            <a:effectLst/>
          </c:spPr>
          <c:invertIfNegative val="0"/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400" b="0" i="0" u="none" strike="noStrike" baseline="0">
                    <a:solidFill>
                      <a:srgbClr val="333333"/>
                    </a:solidFill>
                    <a:latin typeface="Adelle Sans Light"/>
                    <a:ea typeface="Adelle Sans Light"/>
                    <a:cs typeface="Adelle Sans Light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Febrero!$B$17:$B$21</c:f>
              <c:strCache>
                <c:ptCount val="5"/>
                <c:pt idx="0">
                  <c:v>Centro Integral</c:v>
                </c:pt>
                <c:pt idx="1">
                  <c:v>Centro de Empoderamiento</c:v>
                </c:pt>
                <c:pt idx="2">
                  <c:v>UAMs</c:v>
                </c:pt>
                <c:pt idx="3">
                  <c:v>Telmujer</c:v>
                </c:pt>
                <c:pt idx="4">
                  <c:v>Refugio</c:v>
                </c:pt>
              </c:strCache>
            </c:strRef>
          </c:cat>
          <c:val>
            <c:numRef>
              <c:f>Febrero!$C$17:$C$21</c:f>
              <c:numCache>
                <c:formatCode>General</c:formatCode>
                <c:ptCount val="5"/>
                <c:pt idx="0">
                  <c:v>119</c:v>
                </c:pt>
                <c:pt idx="1">
                  <c:v>0</c:v>
                </c:pt>
                <c:pt idx="2">
                  <c:v>0</c:v>
                </c:pt>
                <c:pt idx="3">
                  <c:v>908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A-43FF-9994-03D1BDF20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92476096"/>
        <c:axId val="1"/>
      </c:barChart>
      <c:catAx>
        <c:axId val="11924760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2800" b="0" i="0" u="none" strike="noStrike" baseline="0">
                <a:solidFill>
                  <a:srgbClr val="333333"/>
                </a:solidFill>
                <a:latin typeface="Adelle Sans Light"/>
                <a:ea typeface="Adelle Sans Light"/>
                <a:cs typeface="Adelle Sans Light"/>
              </a:defRPr>
            </a:pPr>
            <a:endParaRPr lang="es-MX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1924760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delle Sans Light"/>
          <a:ea typeface="Adelle Sans Light"/>
          <a:cs typeface="Adelle Sans Light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603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79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220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5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901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03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s-MX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9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828801" y="4260862"/>
            <a:ext cx="20726400" cy="294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657606" y="7772413"/>
            <a:ext cx="17068801" cy="350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1275"/>
              </a:spcBef>
              <a:spcAft>
                <a:spcPts val="0"/>
              </a:spcAft>
              <a:buClr>
                <a:srgbClr val="888888"/>
              </a:buClr>
              <a:buSzPts val="637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99"/>
              </a:spcBef>
              <a:spcAft>
                <a:spcPts val="0"/>
              </a:spcAft>
              <a:buClr>
                <a:srgbClr val="888888"/>
              </a:buClr>
              <a:buSzPts val="549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56"/>
              </a:spcBef>
              <a:spcAft>
                <a:spcPts val="0"/>
              </a:spcAft>
              <a:buClr>
                <a:srgbClr val="888888"/>
              </a:buClr>
              <a:buSzPts val="4781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7666045" y="-3246434"/>
            <a:ext cx="9051927" cy="21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15914691" y="4203172"/>
            <a:ext cx="13217524" cy="604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3610507" y="-1645178"/>
            <a:ext cx="13217524" cy="177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54" lvl="1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532" lvl="2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09" lvl="3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886" lvl="4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062" lvl="5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240" lvl="6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418" lvl="7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594" lvl="8" indent="-34288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926169" y="8813803"/>
            <a:ext cx="20726400" cy="27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69"/>
              <a:buFont typeface="Calibri"/>
              <a:buNone/>
              <a:defRPr sz="7969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926169" y="5813439"/>
            <a:ext cx="207264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779"/>
              </a:spcBef>
              <a:spcAft>
                <a:spcPts val="0"/>
              </a:spcAft>
              <a:buClr>
                <a:srgbClr val="888888"/>
              </a:buClr>
              <a:buSzPts val="3896"/>
              <a:buNone/>
              <a:defRPr sz="3896">
                <a:solidFill>
                  <a:srgbClr val="888888"/>
                </a:solidFill>
              </a:defRPr>
            </a:lvl1pPr>
            <a:lvl2pPr marL="914354" lvl="1" indent="-228589" algn="l">
              <a:spcBef>
                <a:spcPts val="708"/>
              </a:spcBef>
              <a:spcAft>
                <a:spcPts val="0"/>
              </a:spcAft>
              <a:buClr>
                <a:srgbClr val="888888"/>
              </a:buClr>
              <a:buSzPts val="3542"/>
              <a:buNone/>
              <a:defRPr sz="3541">
                <a:solidFill>
                  <a:srgbClr val="888888"/>
                </a:solidFill>
              </a:defRPr>
            </a:lvl2pPr>
            <a:lvl3pPr marL="1371532" lvl="2" indent="-228589" algn="l">
              <a:spcBef>
                <a:spcPts val="639"/>
              </a:spcBef>
              <a:spcAft>
                <a:spcPts val="0"/>
              </a:spcAft>
              <a:buClr>
                <a:srgbClr val="888888"/>
              </a:buClr>
              <a:buSzPts val="3188"/>
              <a:buNone/>
              <a:defRPr sz="3188">
                <a:solidFill>
                  <a:srgbClr val="888888"/>
                </a:solidFill>
              </a:defRPr>
            </a:lvl3pPr>
            <a:lvl4pPr marL="1828709" lvl="3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4pPr>
            <a:lvl5pPr marL="2285886" lvl="4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5pPr>
            <a:lvl6pPr marL="2743062" lvl="5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6pPr>
            <a:lvl7pPr marL="3200240" lvl="6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7pPr>
            <a:lvl8pPr marL="3657418" lvl="7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8pPr>
            <a:lvl9pPr marL="4114594" lvl="8" indent="-228589" algn="l"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833"/>
              <a:buNone/>
              <a:defRPr sz="28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1346203" y="3613163"/>
            <a:ext cx="11895668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13648273" y="3613163"/>
            <a:ext cx="11899903" cy="102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•"/>
              <a:defRPr sz="5491"/>
            </a:lvl1pPr>
            <a:lvl2pPr marL="914354" lvl="1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–"/>
              <a:defRPr sz="4781"/>
            </a:lvl2pPr>
            <a:lvl3pPr marL="1371532" lvl="2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3pPr>
            <a:lvl4pPr marL="1828709" lvl="3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–"/>
              <a:defRPr sz="3541"/>
            </a:lvl4pPr>
            <a:lvl5pPr marL="2285886" lvl="4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»"/>
              <a:defRPr sz="3541"/>
            </a:lvl5pPr>
            <a:lvl6pPr marL="2743062" lvl="5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6pPr>
            <a:lvl7pPr marL="3200240" lvl="6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7pPr>
            <a:lvl8pPr marL="3657418" lvl="7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8pPr>
            <a:lvl9pPr marL="4114594" lvl="8" indent="-453494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219201" y="3070226"/>
            <a:ext cx="10773835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1219201" y="4349750"/>
            <a:ext cx="10773835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12386737" y="3070226"/>
            <a:ext cx="10778067" cy="12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marL="457178" lvl="0" indent="-228589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None/>
              <a:defRPr sz="4781" b="1"/>
            </a:lvl1pPr>
            <a:lvl2pPr marL="914354" lvl="1" indent="-228589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None/>
              <a:defRPr sz="3896" b="1"/>
            </a:lvl2pPr>
            <a:lvl3pPr marL="1371532" lvl="2" indent="-228589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None/>
              <a:defRPr sz="3541" b="1"/>
            </a:lvl3pPr>
            <a:lvl4pPr marL="1828709" lvl="3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4pPr>
            <a:lvl5pPr marL="2285886" lvl="4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5pPr>
            <a:lvl6pPr marL="2743062" lvl="5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6pPr>
            <a:lvl7pPr marL="3200240" lvl="6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7pPr>
            <a:lvl8pPr marL="3657418" lvl="7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8pPr>
            <a:lvl9pPr marL="4114594" lvl="8" indent="-228589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None/>
              <a:defRPr sz="3188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12386737" y="4349750"/>
            <a:ext cx="10778067" cy="790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1pPr>
            <a:lvl2pPr marL="914354" lvl="1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2pPr>
            <a:lvl3pPr marL="1371532" lvl="2" indent="-453495" algn="l">
              <a:spcBef>
                <a:spcPts val="708"/>
              </a:spcBef>
              <a:spcAft>
                <a:spcPts val="0"/>
              </a:spcAft>
              <a:buClr>
                <a:schemeClr val="dk1"/>
              </a:buClr>
              <a:buSzPts val="3542"/>
              <a:buChar char="•"/>
              <a:defRPr sz="3541"/>
            </a:lvl3pPr>
            <a:lvl4pPr marL="1828709" lvl="3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–"/>
              <a:defRPr sz="3188"/>
            </a:lvl4pPr>
            <a:lvl5pPr marL="2285886" lvl="4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»"/>
              <a:defRPr sz="3188"/>
            </a:lvl5pPr>
            <a:lvl6pPr marL="2743062" lvl="5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6pPr>
            <a:lvl7pPr marL="3200240" lvl="6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7pPr>
            <a:lvl8pPr marL="3657418" lvl="7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8pPr>
            <a:lvl9pPr marL="4114594" lvl="8" indent="-431017" algn="l">
              <a:spcBef>
                <a:spcPts val="639"/>
              </a:spcBef>
              <a:spcAft>
                <a:spcPts val="0"/>
              </a:spcAft>
              <a:buClr>
                <a:schemeClr val="dk1"/>
              </a:buClr>
              <a:buSzPts val="3188"/>
              <a:buChar char="•"/>
              <a:defRPr sz="3188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219203" y="546100"/>
            <a:ext cx="8022168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9533472" y="546113"/>
            <a:ext cx="13631335" cy="1170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633380" algn="l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Char char="•"/>
              <a:defRPr sz="6375"/>
            </a:lvl1pPr>
            <a:lvl2pPr marL="914354" lvl="1" indent="-577186" algn="l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Char char="–"/>
              <a:defRPr sz="5491"/>
            </a:lvl2pPr>
            <a:lvl3pPr marL="1371532" lvl="2" indent="-532167" algn="l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Char char="•"/>
              <a:defRPr sz="4781"/>
            </a:lvl3pPr>
            <a:lvl4pPr marL="1828709" lvl="3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–"/>
              <a:defRPr sz="3896"/>
            </a:lvl4pPr>
            <a:lvl5pPr marL="2285886" lvl="4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»"/>
              <a:defRPr sz="3896"/>
            </a:lvl5pPr>
            <a:lvl6pPr marL="2743062" lvl="5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6pPr>
            <a:lvl7pPr marL="3200240" lvl="6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7pPr>
            <a:lvl8pPr marL="3657418" lvl="7" indent="-475971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8pPr>
            <a:lvl9pPr marL="4114594" lvl="8" indent="-475972" algn="l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Char char="•"/>
              <a:defRPr sz="389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1219203" y="2870201"/>
            <a:ext cx="8022168" cy="938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779437" y="9601201"/>
            <a:ext cx="14630400" cy="1133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96"/>
              <a:buFont typeface="Calibri"/>
              <a:buNone/>
              <a:defRPr sz="3896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4779437" y="1225550"/>
            <a:ext cx="14630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R="0" lvl="0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None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099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None/>
              <a:defRPr sz="549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None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None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779437" y="10734687"/>
            <a:ext cx="146304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178" lvl="0" indent="-228589" algn="l"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833"/>
              <a:buNone/>
              <a:defRPr sz="2833"/>
            </a:lvl1pPr>
            <a:lvl2pPr marL="914354" lvl="1" indent="-228589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2"/>
              <a:buNone/>
              <a:defRPr sz="2303"/>
            </a:lvl2pPr>
            <a:lvl3pPr marL="1371532" lvl="2" indent="-228589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48"/>
              <a:buNone/>
              <a:defRPr sz="1948"/>
            </a:lvl3pPr>
            <a:lvl4pPr marL="1828709" lvl="3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4pPr>
            <a:lvl5pPr marL="2285886" lvl="4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5pPr>
            <a:lvl6pPr marL="2743062" lvl="5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6pPr>
            <a:lvl7pPr marL="3200240" lvl="6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7pPr>
            <a:lvl8pPr marL="3657418" lvl="7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8pPr>
            <a:lvl9pPr marL="4114594" lvl="8" indent="-22858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1"/>
              <a:buNone/>
              <a:defRPr sz="1771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219203" y="549276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77"/>
              <a:buFont typeface="Calibri"/>
              <a:buNone/>
              <a:defRPr sz="8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219203" y="3200411"/>
            <a:ext cx="21945600" cy="90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marL="457200" marR="0" lvl="0" indent="-633412" algn="l" rtl="0">
              <a:spcBef>
                <a:spcPts val="1275"/>
              </a:spcBef>
              <a:spcAft>
                <a:spcPts val="0"/>
              </a:spcAft>
              <a:buClr>
                <a:schemeClr val="dk1"/>
              </a:buClr>
              <a:buSzPts val="6375"/>
              <a:buFont typeface="Arial"/>
              <a:buChar char="•"/>
              <a:defRPr sz="63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77215" algn="l" rtl="0">
              <a:spcBef>
                <a:spcPts val="1098"/>
              </a:spcBef>
              <a:spcAft>
                <a:spcPts val="0"/>
              </a:spcAft>
              <a:buClr>
                <a:schemeClr val="dk1"/>
              </a:buClr>
              <a:buSzPts val="5490"/>
              <a:buFont typeface="Arial"/>
              <a:buChar char="–"/>
              <a:defRPr sz="54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32193" algn="l" rtl="0">
              <a:spcBef>
                <a:spcPts val="956"/>
              </a:spcBef>
              <a:spcAft>
                <a:spcPts val="0"/>
              </a:spcAft>
              <a:buClr>
                <a:schemeClr val="dk1"/>
              </a:buClr>
              <a:buSzPts val="4781"/>
              <a:buFont typeface="Arial"/>
              <a:buChar char="•"/>
              <a:defRPr sz="47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–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»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75995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75996" algn="l" rtl="0">
              <a:spcBef>
                <a:spcPts val="779"/>
              </a:spcBef>
              <a:spcAft>
                <a:spcPts val="0"/>
              </a:spcAft>
              <a:buClr>
                <a:schemeClr val="dk1"/>
              </a:buClr>
              <a:buSzPts val="3896"/>
              <a:buFont typeface="Arial"/>
              <a:buChar char="•"/>
              <a:defRPr sz="389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1219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8331201" y="12712712"/>
            <a:ext cx="7721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7475203" y="12712712"/>
            <a:ext cx="56896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30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hyperlink" Target="http://leonardo-reale.blogspot.com/2013/12/anuario-2013-en-leonardo-reale-blo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leonardo-reale.blogspot.com/2013/12/anuario-2013-en-leonardo-reale-blog.html" TargetMode="Externa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718410AA-4950-4B5A-8B00-9510FB64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6"/>
            <a:ext cx="24384000" cy="13716000"/>
          </a:xfrm>
          <a:prstGeom prst="rect">
            <a:avLst/>
          </a:prstGeom>
        </p:spPr>
      </p:pic>
      <p:pic>
        <p:nvPicPr>
          <p:cNvPr id="8" name="Graphic 2">
            <a:extLst>
              <a:ext uri="{FF2B5EF4-FFF2-40B4-BE49-F238E27FC236}">
                <a16:creationId xmlns:a16="http://schemas.microsoft.com/office/drawing/2014/main" id="{0B1FCC3D-0C0E-4774-86A6-CE58CA564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5885" y="2509686"/>
            <a:ext cx="8347595" cy="1683921"/>
          </a:xfrm>
          <a:prstGeom prst="rect">
            <a:avLst/>
          </a:prstGeom>
        </p:spPr>
      </p:pic>
      <p:pic>
        <p:nvPicPr>
          <p:cNvPr id="9" name="Graphic 5">
            <a:extLst>
              <a:ext uri="{FF2B5EF4-FFF2-40B4-BE49-F238E27FC236}">
                <a16:creationId xmlns:a16="http://schemas.microsoft.com/office/drawing/2014/main" id="{FAB4483B-A231-43DB-9D1D-048686514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70729" y="11323634"/>
            <a:ext cx="6522015" cy="1359575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B190695-425D-4F72-ABA0-1865BEBFF092}"/>
              </a:ext>
            </a:extLst>
          </p:cNvPr>
          <p:cNvSpPr/>
          <p:nvPr/>
        </p:nvSpPr>
        <p:spPr>
          <a:xfrm>
            <a:off x="3732217" y="7473752"/>
            <a:ext cx="235975" cy="37644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B543ECBD-A64B-42D0-9E23-CF15C1CEE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7519782"/>
            <a:ext cx="17774471" cy="83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Subsecretaría de Prevención de la Violencia y Discriminación</a:t>
            </a:r>
            <a:endParaRPr lang="es-MX" altLang="es-MX" sz="48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2" name="Google Shape;88;p1">
            <a:extLst>
              <a:ext uri="{FF2B5EF4-FFF2-40B4-BE49-F238E27FC236}">
                <a16:creationId xmlns:a16="http://schemas.microsoft.com/office/drawing/2014/main" id="{1ED8B118-83BA-419D-B454-354F4051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713" y="8754276"/>
            <a:ext cx="16452085" cy="132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Reporte semanal de servicios brindados por la Dirección de Atención a  Mujeres Víctimas de  Violencia</a:t>
            </a:r>
            <a:endParaRPr lang="es-MX" altLang="es-MX" sz="36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D631413E-1AA9-4D8D-BA62-86AF6E2A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30" y="10481214"/>
            <a:ext cx="11668127" cy="70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0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Semana del  20 al 26 de marzo  de 2023</a:t>
            </a:r>
            <a:endParaRPr lang="es-MX" altLang="es-MX" sz="4000" b="1" dirty="0">
              <a:latin typeface="Adelle Sans" panose="02000503000000020004" pitchFamily="5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0F749BB4-DB3D-4EFE-B21C-086BECE0A96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F2BB31-3B79-421E-B6D8-1B53928405F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7722DA96-29FD-4873-86CB-F754C5996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45968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908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4A177A4D-8872-4A5B-B3DE-E6E9F4817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599557"/>
              </p:ext>
            </p:extLst>
          </p:nvPr>
        </p:nvGraphicFramePr>
        <p:xfrm>
          <a:off x="2069432" y="3315723"/>
          <a:ext cx="20179585" cy="833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861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C6A520-8862-475E-9494-7179A0FFD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889" y="3953422"/>
            <a:ext cx="92330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psicológicas y jurídicas en Refugio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2BEAF-6E01-4A18-9BCD-4E6E55D6BB3D}"/>
              </a:ext>
            </a:extLst>
          </p:cNvPr>
          <p:cNvSpPr/>
          <p:nvPr/>
        </p:nvSpPr>
        <p:spPr>
          <a:xfrm>
            <a:off x="8053657" y="10484884"/>
            <a:ext cx="71655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4400" b="1" dirty="0">
                <a:solidFill>
                  <a:srgbClr val="595959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Ingresos al Refugio </a:t>
            </a:r>
          </a:p>
        </p:txBody>
      </p:sp>
      <p:pic>
        <p:nvPicPr>
          <p:cNvPr id="10" name="Gráfico 10" descr="Casa">
            <a:extLst>
              <a:ext uri="{FF2B5EF4-FFF2-40B4-BE49-F238E27FC236}">
                <a16:creationId xmlns:a16="http://schemas.microsoft.com/office/drawing/2014/main" id="{63F79A7A-5B30-4A2A-A9EC-3DA4E595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9946204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14" descr="Carpeta abierta">
            <a:extLst>
              <a:ext uri="{FF2B5EF4-FFF2-40B4-BE49-F238E27FC236}">
                <a16:creationId xmlns:a16="http://schemas.microsoft.com/office/drawing/2014/main" id="{DB56F9AD-7A2B-41D9-95EC-8A8B621F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2" y="375329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6E21D8A6-5692-4F9F-B601-4F194F7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942" y="6927273"/>
            <a:ext cx="987497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Atención psicológica de primera vez y subsecuente a niñas, niños y adolescentes en Refugio </a:t>
            </a:r>
          </a:p>
        </p:txBody>
      </p:sp>
      <p:sp>
        <p:nvSpPr>
          <p:cNvPr id="16" name="Google Shape;102;p3">
            <a:extLst>
              <a:ext uri="{FF2B5EF4-FFF2-40B4-BE49-F238E27FC236}">
                <a16:creationId xmlns:a16="http://schemas.microsoft.com/office/drawing/2014/main" id="{2D0AD802-8E0A-4380-8338-E8BD3980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4048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Google Shape;111;p3">
            <a:extLst>
              <a:ext uri="{FF2B5EF4-FFF2-40B4-BE49-F238E27FC236}">
                <a16:creationId xmlns:a16="http://schemas.microsoft.com/office/drawing/2014/main" id="{FBA968F1-3623-48C0-8A88-8132EFE0F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4122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8" name="Google Shape;102;p3">
            <a:extLst>
              <a:ext uri="{FF2B5EF4-FFF2-40B4-BE49-F238E27FC236}">
                <a16:creationId xmlns:a16="http://schemas.microsoft.com/office/drawing/2014/main" id="{13424BDC-906C-4470-8235-5ACC227E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736124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Google Shape;111;p3">
            <a:extLst>
              <a:ext uri="{FF2B5EF4-FFF2-40B4-BE49-F238E27FC236}">
                <a16:creationId xmlns:a16="http://schemas.microsoft.com/office/drawing/2014/main" id="{A7254445-8833-4991-984F-5F8A8615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743512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8</a:t>
            </a:r>
          </a:p>
        </p:txBody>
      </p:sp>
      <p:sp>
        <p:nvSpPr>
          <p:cNvPr id="20" name="Google Shape;102;p3">
            <a:extLst>
              <a:ext uri="{FF2B5EF4-FFF2-40B4-BE49-F238E27FC236}">
                <a16:creationId xmlns:a16="http://schemas.microsoft.com/office/drawing/2014/main" id="{EA822D46-F7C6-4C13-ADA9-5B3F3F76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1789" y="102417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76832881-433B-46E4-B5C3-8A510806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4530" y="103156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9894FD7C-1944-46A5-B9F0-070DE06E9BC7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AD9631F-A9E0-4896-96BF-B9EBB4C10E2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Google Shape;126;p3">
            <a:extLst>
              <a:ext uri="{FF2B5EF4-FFF2-40B4-BE49-F238E27FC236}">
                <a16:creationId xmlns:a16="http://schemas.microsoft.com/office/drawing/2014/main" id="{03494885-8723-4929-A982-0BF980089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EB9F7D9-EF63-47C3-8007-87D023A47537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pic>
        <p:nvPicPr>
          <p:cNvPr id="25" name="Gráfico 60" descr="Grupo de mujeres">
            <a:extLst>
              <a:ext uri="{FF2B5EF4-FFF2-40B4-BE49-F238E27FC236}">
                <a16:creationId xmlns:a16="http://schemas.microsoft.com/office/drawing/2014/main" id="{B26C218D-C5BC-42F8-9AFF-311D3137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80" y="677016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6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8ACC8DC-B196-4CB3-B88C-F0923D22ED24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149353-ADC5-49BB-A9A8-D31D2C75A8DE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36003B96-B68D-41E2-9A5B-1AD3003FA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695352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BE60E5-C6EF-479B-BE10-C2D37356DA8C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8E033C57-5EE5-4B5C-8C9B-7985CE53C0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231924"/>
              </p:ext>
            </p:extLst>
          </p:nvPr>
        </p:nvGraphicFramePr>
        <p:xfrm>
          <a:off x="2213811" y="3561348"/>
          <a:ext cx="20088105" cy="8518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99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D5E734AD-1BE2-46E4-B52F-62FF994A7946}"/>
              </a:ext>
            </a:extLst>
          </p:cNvPr>
          <p:cNvSpPr txBox="1">
            <a:spLocks/>
          </p:cNvSpPr>
          <p:nvPr/>
        </p:nvSpPr>
        <p:spPr>
          <a:xfrm>
            <a:off x="5994300" y="614104"/>
            <a:ext cx="15913921" cy="186184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Total de servicios semanales a mujeres, niñas, niños y adolescentes por área de atención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27A309-B1DC-4E4A-B449-09B09BA698E0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1385037-C37A-4FD9-AEEF-73A19B5C9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152721"/>
              </p:ext>
            </p:extLst>
          </p:nvPr>
        </p:nvGraphicFramePr>
        <p:xfrm>
          <a:off x="2117558" y="3513221"/>
          <a:ext cx="20131460" cy="847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56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FEDBD9B-E6C0-4922-8AC9-36662B532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79478"/>
              </p:ext>
            </p:extLst>
          </p:nvPr>
        </p:nvGraphicFramePr>
        <p:xfrm>
          <a:off x="1828799" y="2937165"/>
          <a:ext cx="20420219" cy="8364249"/>
        </p:xfrm>
        <a:graphic>
          <a:graphicData uri="http://schemas.openxmlformats.org/drawingml/2006/table">
            <a:tbl>
              <a:tblPr/>
              <a:tblGrid>
                <a:gridCol w="253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1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13259">
                  <a:extLst>
                    <a:ext uri="{9D8B030D-6E8A-4147-A177-3AD203B41FA5}">
                      <a16:colId xmlns:a16="http://schemas.microsoft.com/office/drawing/2014/main" val="1232985977"/>
                    </a:ext>
                  </a:extLst>
                </a:gridCol>
              </a:tblGrid>
              <a:tr h="1758547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Integral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20 al 26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024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 Atenciones vía WhatsApp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673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7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5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4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6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7759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7B4CFDFD-F000-4F73-8F72-2046BE4245C8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55BA6-AE94-4B4D-A256-691F375643D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78FF3BE3-8170-4338-B781-3FCA3F97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119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7860F2-02D1-4721-AAD8-ACC4FACFB5C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0242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3 Tabla">
            <a:extLst>
              <a:ext uri="{FF2B5EF4-FFF2-40B4-BE49-F238E27FC236}">
                <a16:creationId xmlns:a16="http://schemas.microsoft.com/office/drawing/2014/main" id="{4E615054-A4A5-42D1-930B-482003491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32886"/>
              </p:ext>
            </p:extLst>
          </p:nvPr>
        </p:nvGraphicFramePr>
        <p:xfrm>
          <a:off x="4893942" y="2928962"/>
          <a:ext cx="14596116" cy="7858076"/>
        </p:xfrm>
        <a:graphic>
          <a:graphicData uri="http://schemas.openxmlformats.org/drawingml/2006/table">
            <a:tbl>
              <a:tblPr/>
              <a:tblGrid>
                <a:gridCol w="3927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1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544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de atención*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Centro de Empoderamiento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20 al 26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627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seguimiento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20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59F020FC-BDD3-4241-83BE-E373FFF87FA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5C29F-9967-457B-8287-28E25ECE3D6F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26CE9A74-C867-40E6-A056-FBA7C3F88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138" y="1545968"/>
            <a:ext cx="482374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CD1F1-F776-4046-AA40-594181F8CF40}"/>
              </a:ext>
            </a:extLst>
          </p:cNvPr>
          <p:cNvSpPr txBox="1"/>
          <p:nvPr/>
        </p:nvSpPr>
        <p:spPr>
          <a:xfrm>
            <a:off x="1828800" y="12714557"/>
            <a:ext cx="20420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350050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CFD2FB7-7153-453A-A1BE-F7BEE0FCC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52018"/>
              </p:ext>
            </p:extLst>
          </p:nvPr>
        </p:nvGraphicFramePr>
        <p:xfrm>
          <a:off x="1617785" y="2879260"/>
          <a:ext cx="21148430" cy="10423968"/>
        </p:xfrm>
        <a:graphic>
          <a:graphicData uri="http://schemas.openxmlformats.org/drawingml/2006/table">
            <a:tbl>
              <a:tblPr/>
              <a:tblGrid>
                <a:gridCol w="257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9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1795928702"/>
                    </a:ext>
                  </a:extLst>
                </a:gridCol>
                <a:gridCol w="229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5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74586">
                  <a:extLst>
                    <a:ext uri="{9D8B030D-6E8A-4147-A177-3AD203B41FA5}">
                      <a16:colId xmlns:a16="http://schemas.microsoft.com/office/drawing/2014/main" val="464133717"/>
                    </a:ext>
                  </a:extLst>
                </a:gridCol>
              </a:tblGrid>
              <a:tr h="1750780">
                <a:tc gridSpan="8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Resumen de servicios de atención*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Unidades</a:t>
                      </a: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 de Atención a Mujeres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20 al 26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6828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presenciales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primer contacto a distancia (UAM)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Seguimientos de Trabajo Social (UAM)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seguimiento psicológico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 jurídicas subsecuentes 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Acompañamientos jurídicos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de primera vez y subsecuentes a </a:t>
                      </a:r>
                      <a:r>
                        <a:rPr kumimoji="0" lang="es-MX" alt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NNyA</a:t>
                      </a:r>
                      <a:r>
                        <a:rPr kumimoji="0" lang="es-MX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(UAM)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09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0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40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2392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4F9859C-E2BF-4B0D-936D-F8865A09B2DD}"/>
              </a:ext>
            </a:extLst>
          </p:cNvPr>
          <p:cNvSpPr txBox="1"/>
          <p:nvPr/>
        </p:nvSpPr>
        <p:spPr>
          <a:xfrm>
            <a:off x="1312985" y="12607696"/>
            <a:ext cx="20818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1D7EC80-C5AE-43F8-B798-A8ED4533F0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CC7AA3-11DF-47BE-AE1F-40B02252165A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B97C88F4-54D4-4BE7-9AEB-7D2CFFAFD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5354" y="1545968"/>
            <a:ext cx="491753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 </a:t>
            </a:r>
          </a:p>
        </p:txBody>
      </p:sp>
    </p:spTree>
    <p:extLst>
      <p:ext uri="{BB962C8B-B14F-4D97-AF65-F5344CB8AC3E}">
        <p14:creationId xmlns:p14="http://schemas.microsoft.com/office/powerpoint/2010/main" val="24815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13C6551-F79E-4B43-AE97-50CA7DF3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78574"/>
              </p:ext>
            </p:extLst>
          </p:nvPr>
        </p:nvGraphicFramePr>
        <p:xfrm>
          <a:off x="4305300" y="3260277"/>
          <a:ext cx="15773400" cy="7195446"/>
        </p:xfrm>
        <a:graphic>
          <a:graphicData uri="http://schemas.openxmlformats.org/drawingml/2006/table">
            <a:tbl>
              <a:tblPr/>
              <a:tblGrid>
                <a:gridCol w="37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2000">
                <a:tc gridSpan="3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servicios vía telefónica*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Línea de Emergencia </a:t>
                      </a:r>
                      <a:r>
                        <a:rPr kumimoji="0" lang="es-MX" altLang="es-MX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Telmujer</a:t>
                      </a:r>
                      <a:r>
                        <a:rPr kumimoji="0" lang="es-MX" altLang="es-MX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20 al 26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936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Asesorías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Incidentes de conocimiento</a:t>
                      </a: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109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27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153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170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17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</a:rPr>
                        <a:t>81</a:t>
                      </a:r>
                      <a:endParaRPr kumimoji="0" lang="es-MX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EF537F6F-E30A-4694-A537-C4110A5E693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663C2C-A3A8-4973-8099-AF3BF0C92657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E455B944-E52B-4B27-9D9A-AAFFBE18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0252" y="1545968"/>
            <a:ext cx="4645573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908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1CD07A-3454-4BAD-AF8B-416573196851}"/>
              </a:ext>
            </a:extLst>
          </p:cNvPr>
          <p:cNvSpPr txBox="1"/>
          <p:nvPr/>
        </p:nvSpPr>
        <p:spPr>
          <a:xfrm>
            <a:off x="4000624" y="12394009"/>
            <a:ext cx="17250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Debido a que la línea de emergencia opera las 24 horas de los 365 días del año, las estadísticas se calculan tomando en cuenta 7 días de la semana.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Los promedios  se redondean a partir de la centésima 56 al entero superior y por debajo de esta, al entero inferior.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403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405D810-DE5D-4477-8BFA-71187D2A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21348"/>
              </p:ext>
            </p:extLst>
          </p:nvPr>
        </p:nvGraphicFramePr>
        <p:xfrm>
          <a:off x="3705224" y="3174433"/>
          <a:ext cx="16973551" cy="8522492"/>
        </p:xfrm>
        <a:graphic>
          <a:graphicData uri="http://schemas.openxmlformats.org/drawingml/2006/table">
            <a:tbl>
              <a:tblPr/>
              <a:tblGrid>
                <a:gridCol w="3008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856">
                  <a:extLst>
                    <a:ext uri="{9D8B030D-6E8A-4147-A177-3AD203B41FA5}">
                      <a16:colId xmlns:a16="http://schemas.microsoft.com/office/drawing/2014/main" val="733052490"/>
                    </a:ext>
                  </a:extLst>
                </a:gridCol>
              </a:tblGrid>
              <a:tr h="2195418">
                <a:tc gridSpan="4"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Resumen de atenciones e ingresos*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Refugio para mujeres, sus hijas e hijos</a:t>
                      </a:r>
                      <a:endParaRPr kumimoji="0" lang="es-ES" altLang="es-MX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E2054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Semana del  20 al 26 de marzo de 2023</a:t>
                      </a:r>
                      <a:endParaRPr kumimoji="0" lang="es-MX" altLang="es-MX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3E2054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805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altLang="es-MX" sz="1600" b="1" i="0" u="none" strike="noStrike" cap="none" normalizeH="0" baseline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Atenciones psicológicas y jurídicas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Atención psicológica a niñas, niños y adolescentes en Refugio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altLang="es-MX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  <a:cs typeface="+mn-cs"/>
                          <a:sym typeface="Arial"/>
                        </a:rPr>
                        <a:t>Ingresos al Refugio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  <a:cs typeface="+mn-cs"/>
                        <a:sym typeface="Arial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Promedio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Máximo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0423"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Mínimo de atenciones por día</a:t>
                      </a:r>
                      <a:endParaRPr kumimoji="0" lang="es-MX" alt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1pPr>
                      <a:lvl2pPr marL="742950" marR="0" indent="-28575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20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2pPr>
                      <a:lvl3pPr marL="11430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4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3pPr>
                      <a:lvl4pPr marL="16002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4pPr>
                      <a:lvl5pPr marL="2057400" marR="0" indent="-2286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5pPr>
                      <a:lvl6pPr marL="25146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6pPr>
                      <a:lvl7pPr marL="29718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7pPr>
                      <a:lvl8pPr marL="34290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8pPr>
                      <a:lvl9pPr marL="3886200" marR="0" indent="-228600" algn="l" rtl="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defRPr sz="1600" b="0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MS PGothic" panose="020B0600070205080204" pitchFamily="34" charset="-128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alt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B3838"/>
                          </a:solidFill>
                          <a:effectLst/>
                          <a:latin typeface="Adelle Sans" panose="02000503000000020004" pitchFamily="50" charset="0"/>
                          <a:ea typeface="MS PGothic" panose="020B0600070205080204" pitchFamily="34" charset="-128"/>
                        </a:rPr>
                        <a:t>0</a:t>
                      </a:r>
                      <a:endParaRPr kumimoji="0" lang="es-MX" altLang="es-MX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B3838"/>
                        </a:solidFill>
                        <a:effectLst/>
                        <a:latin typeface="Adelle Sans" panose="02000503000000020004" pitchFamily="50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48A636D4-6A53-4583-B313-D15DAD522F6E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F6281-EC92-4361-A4C5-DD01451D01B6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B9C0BC26-F946-4FEA-BA2A-458EE7B8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4277" y="1512470"/>
            <a:ext cx="4893944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13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3B0F2-E1A7-4A59-9D86-43ABAF6E73E3}"/>
              </a:ext>
            </a:extLst>
          </p:cNvPr>
          <p:cNvSpPr txBox="1"/>
          <p:nvPr/>
        </p:nvSpPr>
        <p:spPr>
          <a:xfrm>
            <a:off x="3343280" y="770786"/>
            <a:ext cx="18958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solidFill>
                  <a:srgbClr val="5B4F63"/>
                </a:solidFill>
                <a:latin typeface="Adelle Sans" panose="02000503000000020004" pitchFamily="50" charset="0"/>
                <a:ea typeface="MS PGothic" panose="020B0600070205080204" pitchFamily="34" charset="-128"/>
                <a:cs typeface="Arial" panose="020B0604020202020204" pitchFamily="34" charset="0"/>
              </a:rPr>
              <a:t>Refugio para Mujeres, sus Hijas e Hijos en Situación de Violencia Extrema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A7ABB-3298-493E-862E-F6DEFEFF6A2C}"/>
              </a:ext>
            </a:extLst>
          </p:cNvPr>
          <p:cNvSpPr txBox="1"/>
          <p:nvPr/>
        </p:nvSpPr>
        <p:spPr>
          <a:xfrm>
            <a:off x="3705224" y="12591271"/>
            <a:ext cx="16973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elle Sans Light" panose="02000503000000020004" pitchFamily="50" charset="0"/>
              </a:rPr>
              <a:t>*Las estadísticas se calculan tomando en cuenta sólo 5 días de la semana, debido a que las atenciones brindadas en fin de semana se consideran datos atípicos. Estas cifras se redondean a partir de la centésima 56 al entero superior y por debajo de esta, al entero inferior.</a:t>
            </a:r>
          </a:p>
        </p:txBody>
      </p:sp>
    </p:spTree>
    <p:extLst>
      <p:ext uri="{BB962C8B-B14F-4D97-AF65-F5344CB8AC3E}">
        <p14:creationId xmlns:p14="http://schemas.microsoft.com/office/powerpoint/2010/main" val="182171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12825052" y="7704836"/>
            <a:ext cx="10070123" cy="426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400" tIns="90200" rIns="180400" bIns="90200" anchor="t" anchorCtr="0">
            <a:noAutofit/>
          </a:bodyPr>
          <a:lstStyle/>
          <a:p>
            <a:pPr>
              <a:buClr>
                <a:srgbClr val="7F7F7F"/>
              </a:buClr>
              <a:buSzPts val="3200"/>
            </a:pPr>
            <a:r>
              <a:rPr lang="es-MX" sz="3200" dirty="0">
                <a:solidFill>
                  <a:srgbClr val="7F7F7F"/>
                </a:solidFill>
              </a:rPr>
              <a:t>Boulevard Atlixcáyotl 1101, Reserva Territorial Atlixcáyotl, colonia Concepción Las Lajas, (CIS) Edificio Ejecutivo 1er Piso. Puebla, Pue. C.P. 72890.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dirty="0">
              <a:solidFill>
                <a:srgbClr val="7F7F7F"/>
              </a:solidFill>
            </a:endParaRPr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dirty="0">
                <a:solidFill>
                  <a:srgbClr val="7F7F7F"/>
                </a:solidFill>
              </a:rPr>
              <a:t>22 23 03 48 00 Ext. 3227 y 3228</a:t>
            </a:r>
            <a:endParaRPr dirty="0"/>
          </a:p>
          <a:p>
            <a:pPr>
              <a:spcBef>
                <a:spcPts val="880"/>
              </a:spcBef>
              <a:buClr>
                <a:srgbClr val="7F7F7F"/>
              </a:buClr>
              <a:buSzPts val="4400"/>
            </a:pPr>
            <a:r>
              <a:rPr lang="es-MX" sz="4400" b="1" dirty="0">
                <a:solidFill>
                  <a:srgbClr val="7F7F7F"/>
                </a:solidFill>
              </a:rPr>
              <a:t>sis.puebla.gob.mx</a:t>
            </a:r>
            <a:endParaRPr dirty="0"/>
          </a:p>
          <a:p>
            <a:pPr>
              <a:spcBef>
                <a:spcPts val="880"/>
              </a:spcBef>
              <a:buClr>
                <a:schemeClr val="dk1"/>
              </a:buClr>
              <a:buSzPts val="4400"/>
            </a:pPr>
            <a:endParaRPr sz="4400" b="1" dirty="0">
              <a:solidFill>
                <a:srgbClr val="7F7F7F"/>
              </a:solidFill>
            </a:endParaRPr>
          </a:p>
          <a:p>
            <a:pPr>
              <a:spcBef>
                <a:spcPts val="640"/>
              </a:spcBef>
              <a:buClr>
                <a:srgbClr val="7F7F7F"/>
              </a:buClr>
              <a:buSzPts val="3200"/>
            </a:pPr>
            <a:r>
              <a:rPr lang="es-MX" sz="3200" b="1" dirty="0">
                <a:solidFill>
                  <a:srgbClr val="7F7F7F"/>
                </a:solidFill>
              </a:rPr>
              <a:t>@IgualdadGobPue</a:t>
            </a:r>
            <a:endParaRPr dirty="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8148" y="4271507"/>
            <a:ext cx="8019339" cy="1615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09125" y="4271511"/>
            <a:ext cx="6658809" cy="14629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3328622D-CA20-4C3D-AE40-F199EF0883FC}"/>
              </a:ext>
            </a:extLst>
          </p:cNvPr>
          <p:cNvSpPr txBox="1">
            <a:spLocks/>
          </p:cNvSpPr>
          <p:nvPr/>
        </p:nvSpPr>
        <p:spPr>
          <a:xfrm>
            <a:off x="12694528" y="1223111"/>
            <a:ext cx="8736722" cy="115268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5B4F63"/>
              </a:buClr>
              <a:buSzPts val="6600"/>
              <a:buNone/>
            </a:pPr>
            <a:r>
              <a:rPr lang="es-MX" sz="6600" b="1" dirty="0">
                <a:solidFill>
                  <a:srgbClr val="5B4F63"/>
                </a:solidFill>
                <a:latin typeface="Adelle Sans" panose="02000503000000020004" pitchFamily="50" charset="0"/>
              </a:rPr>
              <a:t>Notas metodológicas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7B6012C-7081-48CF-B915-727DD0A26084}"/>
              </a:ext>
            </a:extLst>
          </p:cNvPr>
          <p:cNvSpPr/>
          <p:nvPr/>
        </p:nvSpPr>
        <p:spPr>
          <a:xfrm>
            <a:off x="21927778" y="868530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0FE7C46-96A4-4E37-B1B3-5085780CC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8124" y="2730373"/>
            <a:ext cx="21257602" cy="7324005"/>
          </a:xfrm>
        </p:spPr>
        <p:txBody>
          <a:bodyPr>
            <a:normAutofit lnSpcReduction="10000"/>
          </a:bodyPr>
          <a:lstStyle/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Periodo reportado: 20 al 26 de marzo de 2023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</a:t>
            </a:r>
            <a:endParaRPr lang="es-ES" altLang="es-MX" sz="5400" dirty="0">
              <a:latin typeface="Adelle Sans Light" panose="02000503000000020004" pitchFamily="50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1040 servicios de atención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2</a:t>
            </a: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brindados, conformados por: 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119 atenciones en el Centro Integral de Mujeres en Situación de Violencia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Centro de Empoderamiento Infantil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0 atenciones en las Unidades de Atención a Mujeres (</a:t>
            </a:r>
            <a:r>
              <a:rPr lang="es-ES" altLang="es-MX" sz="4000" dirty="0" err="1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UAMs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)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3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908 servicios a través de la línea telefónica Telmujer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4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</a:rPr>
              <a:t> </a:t>
            </a: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(asesorías e incidentes de conocimiento)</a:t>
            </a: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r>
              <a:rPr lang="es-ES" altLang="es-MX" sz="4000" dirty="0">
                <a:solidFill>
                  <a:srgbClr val="7F7F7F"/>
                </a:solidFill>
                <a:latin typeface="Adelle Sans Light" panose="02000503000000020004" pitchFamily="50" charset="0"/>
              </a:rPr>
              <a:t>13 atenciones psicológicas y jurídicas a mujeres, niñas, niños y adolescentes en el Refugio para Mujeres, sus Hijas e Hijos en Situación de Violencia Extrema</a:t>
            </a:r>
            <a:endParaRPr lang="es-ES" altLang="es-MX" sz="4000" baseline="30000" dirty="0">
              <a:solidFill>
                <a:srgbClr val="7F7F7F"/>
              </a:solidFill>
              <a:latin typeface="Adelle Sans Light" panose="02000503000000020004" pitchFamily="50" charset="0"/>
            </a:endParaRPr>
          </a:p>
          <a:p>
            <a:pPr marL="800060" lvl="1" algn="just">
              <a:spcBef>
                <a:spcPct val="0"/>
              </a:spcBef>
              <a:buClr>
                <a:srgbClr val="7F7F7F"/>
              </a:buClr>
            </a:pPr>
            <a:endParaRPr lang="es-ES" altLang="es-MX" sz="4400" dirty="0">
              <a:solidFill>
                <a:srgbClr val="7F7F7F"/>
              </a:solidFill>
              <a:latin typeface="Adelle Sans Light" panose="02000503000000020004" pitchFamily="50" charset="0"/>
              <a:sym typeface="Arial" panose="020B0604020202020204" pitchFamily="34" charset="0"/>
            </a:endParaRPr>
          </a:p>
          <a:p>
            <a:pPr marL="342882" algn="just">
              <a:spcBef>
                <a:spcPct val="0"/>
              </a:spcBef>
              <a:buClr>
                <a:srgbClr val="7F7F7F"/>
              </a:buClr>
              <a:buNone/>
            </a:pPr>
            <a:r>
              <a:rPr lang="es-ES" altLang="es-MX" sz="44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Durante este periodo y derivado de las atenciones brindadas, hubo 0 ingresos al Refugio de la Secretaría de Igualdad Sustantiva</a:t>
            </a:r>
            <a:r>
              <a:rPr lang="es-ES" altLang="es-MX" sz="40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5</a:t>
            </a:r>
            <a:r>
              <a:rPr lang="es-ES" altLang="es-MX" sz="4400" baseline="30000" dirty="0">
                <a:solidFill>
                  <a:srgbClr val="7F7F7F"/>
                </a:solidFill>
                <a:latin typeface="Adelle Sans Light" panose="02000503000000020004" pitchFamily="50" charset="0"/>
                <a:sym typeface="Arial" panose="020B0604020202020204" pitchFamily="34" charset="0"/>
              </a:rPr>
              <a:t> </a:t>
            </a:r>
            <a:endParaRPr lang="es-ES" altLang="es-MX" sz="9600" dirty="0">
              <a:latin typeface="Adelle Sans Light" panose="02000503000000020004" pitchFamily="50" charset="0"/>
            </a:endParaRPr>
          </a:p>
        </p:txBody>
      </p:sp>
      <p:sp>
        <p:nvSpPr>
          <p:cNvPr id="10" name="Google Shape;97;p2">
            <a:extLst>
              <a:ext uri="{FF2B5EF4-FFF2-40B4-BE49-F238E27FC236}">
                <a16:creationId xmlns:a16="http://schemas.microsoft.com/office/drawing/2014/main" id="{63473B33-A3FB-40BF-A81F-AD3996375A5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566" y="10662749"/>
            <a:ext cx="21066160" cy="2506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1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Reporte elaborado semanalmente los días lunes con corte de información al domingo anterior.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2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Las atenciones en el Centro Integral, Centro de Empoderamiento y Refugio usualmente se brindan de lunes a viernes en horario de 9 a 18 horas. </a:t>
            </a:r>
            <a:r>
              <a:rPr lang="es-ES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E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n algunos casos también se proporcionan los días sábados y domingos.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3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Las Unidades de Atención a Mujeres se ubican en los municipios de Amozoc, Atlixco, Cuautlancingo, Cuetzalan del Progreso, Huauchinango, Zacatlán y </a:t>
            </a:r>
            <a:r>
              <a:rPr lang="es-MX" altLang="es-MX" sz="2200" dirty="0" err="1">
                <a:solidFill>
                  <a:srgbClr val="898989"/>
                </a:solidFill>
                <a:latin typeface="Adelle Sans Light" panose="02000503000000020004" pitchFamily="50" charset="0"/>
              </a:rPr>
              <a:t>Zoquitlán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y se encuentran en funciones desde el 1 de marzo de 2022.</a:t>
            </a:r>
            <a:endParaRPr lang="es-MX" altLang="es-MX" sz="2200" baseline="30000" dirty="0">
              <a:solidFill>
                <a:srgbClr val="898989"/>
              </a:solidFill>
              <a:latin typeface="Adelle Sans Light" panose="02000503000000020004" pitchFamily="50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4 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La línea de emergencia opera las 24 horas del día, los 365 días del año.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2200" baseline="30000" dirty="0">
                <a:solidFill>
                  <a:srgbClr val="898989"/>
                </a:solidFill>
                <a:latin typeface="Adelle Sans Light" panose="02000503000000020004" pitchFamily="50" charset="0"/>
              </a:rPr>
              <a:t>5</a:t>
            </a:r>
            <a:r>
              <a:rPr lang="es-MX" altLang="es-MX" sz="2200" dirty="0">
                <a:solidFill>
                  <a:srgbClr val="898989"/>
                </a:solidFill>
                <a:latin typeface="Adelle Sans Light" panose="02000503000000020004" pitchFamily="50" charset="0"/>
              </a:rPr>
              <a:t> A través de la Intervención de Dupla Especializada, se evalúa el nivel de riesgo en el cual se encuentran las usuarias, aunado a la aplicación de la MINI Entrevista Neuropsiquiátrica Internacional y la inexistencia de redes de apoyo, es como se determina si es necesario el ingreso al Refugio.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119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126" y="3476699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0553" y="3482819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4D531491-4014-4E84-BE00-C23257B9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5" y="6511327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sp>
        <p:nvSpPr>
          <p:cNvPr id="21" name="CuadroTexto 10">
            <a:extLst>
              <a:ext uri="{FF2B5EF4-FFF2-40B4-BE49-F238E27FC236}">
                <a16:creationId xmlns:a16="http://schemas.microsoft.com/office/drawing/2014/main" id="{3294AD37-84E7-42BC-94D4-61490130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22726" y="6270020"/>
            <a:ext cx="5415037" cy="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vía  WhatsApp 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9258366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4827" y="9329612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15	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23" y="3114283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oogle Shape;112;p3" descr="Chat">
            <a:extLst>
              <a:ext uri="{FF2B5EF4-FFF2-40B4-BE49-F238E27FC236}">
                <a16:creationId xmlns:a16="http://schemas.microsoft.com/office/drawing/2014/main" id="{E8B3E365-C2B5-45E9-8E73-AE4363C5022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187A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7572" y="5565530"/>
            <a:ext cx="2369101" cy="23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069" y="3114004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50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801" y="8613376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A6C91F4D-C3DE-4135-B817-F2899262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53257" y="5953738"/>
            <a:ext cx="2774629" cy="1596191"/>
          </a:xfrm>
          <a:prstGeom prst="rect">
            <a:avLst/>
          </a:prstGeom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40954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483427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5" name="Google Shape;111;p3">
            <a:extLst>
              <a:ext uri="{FF2B5EF4-FFF2-40B4-BE49-F238E27FC236}">
                <a16:creationId xmlns:a16="http://schemas.microsoft.com/office/drawing/2014/main" id="{3030A0A8-280A-4205-8CC1-A7723C827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34</a:t>
            </a:r>
          </a:p>
        </p:txBody>
      </p:sp>
      <p:sp>
        <p:nvSpPr>
          <p:cNvPr id="46" name="CuadroTexto 7">
            <a:extLst>
              <a:ext uri="{FF2B5EF4-FFF2-40B4-BE49-F238E27FC236}">
                <a16:creationId xmlns:a16="http://schemas.microsoft.com/office/drawing/2014/main" id="{C795A911-747D-48A7-A620-227D44AF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497" y="11496784"/>
            <a:ext cx="5927592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612397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8" name="Google Shape;111;p3">
            <a:extLst>
              <a:ext uri="{FF2B5EF4-FFF2-40B4-BE49-F238E27FC236}">
                <a16:creationId xmlns:a16="http://schemas.microsoft.com/office/drawing/2014/main" id="{78E39A47-0B29-4961-9D89-575CBD50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619785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9068720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20	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99484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906872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319" y="1149678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" name="Google Shape;111;p3">
            <a:extLst>
              <a:ext uri="{FF2B5EF4-FFF2-40B4-BE49-F238E27FC236}">
                <a16:creationId xmlns:a16="http://schemas.microsoft.com/office/drawing/2014/main" id="{34059DA6-D5D5-48FE-84CE-00999C54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6673" y="1158823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37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62C16-B033-4141-A7DF-CC7E152AC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706272" y="10993908"/>
            <a:ext cx="1742225" cy="1986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12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Integral de Atención a Mujeres en Situación de Violencia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9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119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F68844A-E31A-4B01-9680-ACA3106DB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894111"/>
              </p:ext>
            </p:extLst>
          </p:nvPr>
        </p:nvGraphicFramePr>
        <p:xfrm>
          <a:off x="2117558" y="3898233"/>
          <a:ext cx="20131460" cy="8277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99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56" descr="Centro educativo">
            <a:extLst>
              <a:ext uri="{FF2B5EF4-FFF2-40B4-BE49-F238E27FC236}">
                <a16:creationId xmlns:a16="http://schemas.microsoft.com/office/drawing/2014/main" id="{5C98873D-1D92-482F-A4A1-4DB079E43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4" y="4006743"/>
            <a:ext cx="184408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áfico 60" descr="Grupo de mujeres">
            <a:extLst>
              <a:ext uri="{FF2B5EF4-FFF2-40B4-BE49-F238E27FC236}">
                <a16:creationId xmlns:a16="http://schemas.microsoft.com/office/drawing/2014/main" id="{B9F10DBF-B6B5-47B5-B2E9-F8983FD5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8566510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3;p3">
            <a:extLst>
              <a:ext uri="{FF2B5EF4-FFF2-40B4-BE49-F238E27FC236}">
                <a16:creationId xmlns:a16="http://schemas.microsoft.com/office/drawing/2014/main" id="{D63E34B7-1891-41A4-B0F9-3FE257B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69" y="4302287"/>
            <a:ext cx="7935913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en Centro de Empoderamiento</a:t>
            </a:r>
            <a:endParaRPr lang="es-MX" altLang="es-MX" sz="44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E53E4A35-C751-4C3A-A3AE-4F902E8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907" y="8862054"/>
            <a:ext cx="8915037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44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seguimiento en Centro de Empoderamiento 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1F2550D4-FD6E-446F-A0FD-E82E29911861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17A2E9-7D17-4C6D-9D6B-E7710E68BE84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Google Shape;126;p3">
            <a:extLst>
              <a:ext uri="{FF2B5EF4-FFF2-40B4-BE49-F238E27FC236}">
                <a16:creationId xmlns:a16="http://schemas.microsoft.com/office/drawing/2014/main" id="{ED69E309-061A-4186-908D-4A6549BEC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7" name="Google Shape;102;p3">
            <a:extLst>
              <a:ext uri="{FF2B5EF4-FFF2-40B4-BE49-F238E27FC236}">
                <a16:creationId xmlns:a16="http://schemas.microsoft.com/office/drawing/2014/main" id="{532A5ED2-EC0A-4C51-988F-8354CAD9D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430228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Google Shape;111;p3">
            <a:extLst>
              <a:ext uri="{FF2B5EF4-FFF2-40B4-BE49-F238E27FC236}">
                <a16:creationId xmlns:a16="http://schemas.microsoft.com/office/drawing/2014/main" id="{8A44915A-DB0F-4DE4-AD83-656F6D03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4376166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9" name="Google Shape;102;p3">
            <a:extLst>
              <a:ext uri="{FF2B5EF4-FFF2-40B4-BE49-F238E27FC236}">
                <a16:creationId xmlns:a16="http://schemas.microsoft.com/office/drawing/2014/main" id="{C1F43FD9-4CE2-4AB9-98EC-16B3405F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8410" y="8862053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Google Shape;111;p3">
            <a:extLst>
              <a:ext uri="{FF2B5EF4-FFF2-40B4-BE49-F238E27FC236}">
                <a16:creationId xmlns:a16="http://schemas.microsoft.com/office/drawing/2014/main" id="{2FE29283-3DD3-4662-962D-D531918C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1151" y="8935933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5588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EF92DC81-782D-4B03-9420-7BA7D1884C1B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Centro de Empoderamiento Infantil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CBD761-AA6D-42C4-BA88-44E4E41957AB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oogle Shape;126;p3">
            <a:extLst>
              <a:ext uri="{FF2B5EF4-FFF2-40B4-BE49-F238E27FC236}">
                <a16:creationId xmlns:a16="http://schemas.microsoft.com/office/drawing/2014/main" id="{0BA03DE1-30A9-4748-9EB3-E013FBB1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5891" y="1545968"/>
            <a:ext cx="461699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81B24B7C-106F-4EBB-9577-9FCC42CC4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506786"/>
              </p:ext>
            </p:extLst>
          </p:nvPr>
        </p:nvGraphicFramePr>
        <p:xfrm>
          <a:off x="2069432" y="3705726"/>
          <a:ext cx="20179586" cy="8277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2">
            <a:extLst>
              <a:ext uri="{FF2B5EF4-FFF2-40B4-BE49-F238E27FC236}">
                <a16:creationId xmlns:a16="http://schemas.microsoft.com/office/drawing/2014/main" id="{10486AD0-8A50-4E24-B156-7709B4B96E9C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85DE563-463F-48EE-AB59-4CC6A6590695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Google Shape;126;p3">
            <a:extLst>
              <a:ext uri="{FF2B5EF4-FFF2-40B4-BE49-F238E27FC236}">
                <a16:creationId xmlns:a16="http://schemas.microsoft.com/office/drawing/2014/main" id="{383DF14E-CE46-4845-A2A2-311D1ABEC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3586" y="1568187"/>
            <a:ext cx="5415037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</a:t>
            </a:r>
          </a:p>
        </p:txBody>
      </p:sp>
      <p:sp>
        <p:nvSpPr>
          <p:cNvPr id="13" name="Google Shape;103;p3">
            <a:extLst>
              <a:ext uri="{FF2B5EF4-FFF2-40B4-BE49-F238E27FC236}">
                <a16:creationId xmlns:a16="http://schemas.microsoft.com/office/drawing/2014/main" id="{15527920-C952-4075-BF1E-0702B040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081" y="3209523"/>
            <a:ext cx="500805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presenciales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uadroTexto 6">
            <a:extLst>
              <a:ext uri="{FF2B5EF4-FFF2-40B4-BE49-F238E27FC236}">
                <a16:creationId xmlns:a16="http://schemas.microsoft.com/office/drawing/2014/main" id="{F913E16B-E452-4116-999B-0894047AD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3473" y="3282794"/>
            <a:ext cx="4719383" cy="110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 contacto a distancia</a:t>
            </a:r>
          </a:p>
        </p:txBody>
      </p:sp>
      <p:sp>
        <p:nvSpPr>
          <p:cNvPr id="22" name="CuadroTexto 11">
            <a:extLst>
              <a:ext uri="{FF2B5EF4-FFF2-40B4-BE49-F238E27FC236}">
                <a16:creationId xmlns:a16="http://schemas.microsoft.com/office/drawing/2014/main" id="{2E5218C5-87E5-4D3E-8F78-93FBA8669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364" y="8886891"/>
            <a:ext cx="5529489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>
                <a:srgbClr val="595959"/>
              </a:buClr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jurídicas subsecuentes </a:t>
            </a:r>
          </a:p>
        </p:txBody>
      </p:sp>
      <p:sp>
        <p:nvSpPr>
          <p:cNvPr id="23" name="CuadroTexto 12">
            <a:extLst>
              <a:ext uri="{FF2B5EF4-FFF2-40B4-BE49-F238E27FC236}">
                <a16:creationId xmlns:a16="http://schemas.microsoft.com/office/drawing/2014/main" id="{C401B907-AE59-4B35-A318-8B20D3A7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7747" y="8958137"/>
            <a:ext cx="5910835" cy="58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Acompañamientos jurídicos</a:t>
            </a:r>
          </a:p>
        </p:txBody>
      </p:sp>
      <p:sp>
        <p:nvSpPr>
          <p:cNvPr id="24" name="Google Shape;102;p3">
            <a:extLst>
              <a:ext uri="{FF2B5EF4-FFF2-40B4-BE49-F238E27FC236}">
                <a16:creationId xmlns:a16="http://schemas.microsoft.com/office/drawing/2014/main" id="{A8600A12-EF10-4602-8BC7-DD2C04B3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Google Shape;111;p3">
            <a:extLst>
              <a:ext uri="{FF2B5EF4-FFF2-40B4-BE49-F238E27FC236}">
                <a16:creationId xmlns:a16="http://schemas.microsoft.com/office/drawing/2014/main" id="{BABC1416-5D89-471E-85AF-D89ABACAC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044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pic>
        <p:nvPicPr>
          <p:cNvPr id="36" name="Google Shape;114;p3" descr="Dos mujeres">
            <a:extLst>
              <a:ext uri="{FF2B5EF4-FFF2-40B4-BE49-F238E27FC236}">
                <a16:creationId xmlns:a16="http://schemas.microsoft.com/office/drawing/2014/main" id="{29D1708F-3941-4DBB-9A05-245733CB40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7A649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82" y="2914258"/>
            <a:ext cx="1843097" cy="18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áfico 50" descr="Teléfono en altavoz">
            <a:extLst>
              <a:ext uri="{FF2B5EF4-FFF2-40B4-BE49-F238E27FC236}">
                <a16:creationId xmlns:a16="http://schemas.microsoft.com/office/drawing/2014/main" id="{93BC012A-E694-4CA7-9613-4DD9992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9A8DA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574" y="2913979"/>
            <a:ext cx="2162107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áfico 52" descr="Balanza de la justicia">
            <a:extLst>
              <a:ext uri="{FF2B5EF4-FFF2-40B4-BE49-F238E27FC236}">
                <a16:creationId xmlns:a16="http://schemas.microsoft.com/office/drawing/2014/main" id="{0563F658-F5DE-4BB6-8DE3-014135CB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9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áfico 1024" descr="Martillo de juez">
            <a:extLst>
              <a:ext uri="{FF2B5EF4-FFF2-40B4-BE49-F238E27FC236}">
                <a16:creationId xmlns:a16="http://schemas.microsoft.com/office/drawing/2014/main" id="{4EE7CDEA-9683-4576-810D-E111C9A3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2A6C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306" y="8241901"/>
            <a:ext cx="2018643" cy="20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Google Shape;102;p3">
            <a:extLst>
              <a:ext uri="{FF2B5EF4-FFF2-40B4-BE49-F238E27FC236}">
                <a16:creationId xmlns:a16="http://schemas.microsoft.com/office/drawing/2014/main" id="{B13DD87C-D620-4024-9124-22E52C1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3209522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3" name="Google Shape;111;p3">
            <a:extLst>
              <a:ext uri="{FF2B5EF4-FFF2-40B4-BE49-F238E27FC236}">
                <a16:creationId xmlns:a16="http://schemas.microsoft.com/office/drawing/2014/main" id="{24EFBDE7-4771-468D-BFB4-F810AE153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3283402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44" name="Google Shape;102;p3">
            <a:extLst>
              <a:ext uri="{FF2B5EF4-FFF2-40B4-BE49-F238E27FC236}">
                <a16:creationId xmlns:a16="http://schemas.microsoft.com/office/drawing/2014/main" id="{86790382-8402-4AD9-B21E-4295434F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" name="Google Shape;102;p3">
            <a:extLst>
              <a:ext uri="{FF2B5EF4-FFF2-40B4-BE49-F238E27FC236}">
                <a16:creationId xmlns:a16="http://schemas.microsoft.com/office/drawing/2014/main" id="{35E375FD-00F3-4092-B594-3F108208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5790774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9" name="Google Shape;102;p3">
            <a:extLst>
              <a:ext uri="{FF2B5EF4-FFF2-40B4-BE49-F238E27FC236}">
                <a16:creationId xmlns:a16="http://schemas.microsoft.com/office/drawing/2014/main" id="{1D7EFF92-2E7F-403B-A81E-A57C052F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849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0" name="Google Shape;111;p3">
            <a:extLst>
              <a:ext uri="{FF2B5EF4-FFF2-40B4-BE49-F238E27FC236}">
                <a16:creationId xmlns:a16="http://schemas.microsoft.com/office/drawing/2014/main" id="{5302817D-D186-48C9-BB9C-E127F5B7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1" name="Google Shape;102;p3">
            <a:extLst>
              <a:ext uri="{FF2B5EF4-FFF2-40B4-BE49-F238E27FC236}">
                <a16:creationId xmlns:a16="http://schemas.microsoft.com/office/drawing/2014/main" id="{3883792B-CF24-4976-BC4B-32B59EB5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2777" y="8623365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" name="Google Shape;111;p3">
            <a:extLst>
              <a:ext uri="{FF2B5EF4-FFF2-40B4-BE49-F238E27FC236}">
                <a16:creationId xmlns:a16="http://schemas.microsoft.com/office/drawing/2014/main" id="{7BA20C7E-B246-4F59-B6D2-9631CC1BE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86972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3" name="Google Shape;102;p3">
            <a:extLst>
              <a:ext uri="{FF2B5EF4-FFF2-40B4-BE49-F238E27FC236}">
                <a16:creationId xmlns:a16="http://schemas.microsoft.com/office/drawing/2014/main" id="{9DCAB3D4-D34C-4BCF-B6C5-F5FF144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044" y="11331566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18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CuadroTexto 7">
            <a:extLst>
              <a:ext uri="{FF2B5EF4-FFF2-40B4-BE49-F238E27FC236}">
                <a16:creationId xmlns:a16="http://schemas.microsoft.com/office/drawing/2014/main" id="{434E6D0C-8CBE-42E2-BDF3-0A8B2D10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3741" y="6178125"/>
            <a:ext cx="713884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seguimiento psicológico</a:t>
            </a:r>
          </a:p>
        </p:txBody>
      </p:sp>
      <p:pic>
        <p:nvPicPr>
          <p:cNvPr id="34" name="Picture 6" descr="Consejería psicología psicólogo ordenador iconos símbolo, cx letra,  diverso, texto, psicología png | Klipartz">
            <a:extLst>
              <a:ext uri="{FF2B5EF4-FFF2-40B4-BE49-F238E27FC236}">
                <a16:creationId xmlns:a16="http://schemas.microsoft.com/office/drawing/2014/main" id="{228CD163-1D46-43E9-A955-D44D3A15C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3457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2635313" y="5620536"/>
            <a:ext cx="2774629" cy="1596191"/>
          </a:xfrm>
          <a:prstGeom prst="rect">
            <a:avLst/>
          </a:prstGeom>
        </p:spPr>
      </p:pic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553685C-139E-4667-9689-E44F6A2D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1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55" name="CuadroTexto 7">
            <a:extLst>
              <a:ext uri="{FF2B5EF4-FFF2-40B4-BE49-F238E27FC236}">
                <a16:creationId xmlns:a16="http://schemas.microsoft.com/office/drawing/2014/main" id="{A824A5D0-A309-4C49-AC01-DA114E80D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500" y="5773203"/>
            <a:ext cx="5105216" cy="129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Seguimientos de Trabajo Social </a:t>
            </a:r>
          </a:p>
        </p:txBody>
      </p:sp>
      <p:sp>
        <p:nvSpPr>
          <p:cNvPr id="56" name="Google Shape;111;p3">
            <a:extLst>
              <a:ext uri="{FF2B5EF4-FFF2-40B4-BE49-F238E27FC236}">
                <a16:creationId xmlns:a16="http://schemas.microsoft.com/office/drawing/2014/main" id="{27E3F027-BD41-409A-8507-980DB102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238" y="5864654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	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0B025046-959A-4229-BFEB-231D1AFAB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75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31018" y="5425326"/>
            <a:ext cx="1742225" cy="1986610"/>
          </a:xfrm>
          <a:prstGeom prst="rect">
            <a:avLst/>
          </a:prstGeom>
        </p:spPr>
      </p:pic>
      <p:sp>
        <p:nvSpPr>
          <p:cNvPr id="58" name="Google Shape;103;p3">
            <a:extLst>
              <a:ext uri="{FF2B5EF4-FFF2-40B4-BE49-F238E27FC236}">
                <a16:creationId xmlns:a16="http://schemas.microsoft.com/office/drawing/2014/main" id="{214058DF-F708-49EA-8341-4BE78A36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0222" y="11733578"/>
            <a:ext cx="5485244" cy="45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595959"/>
              </a:buClr>
              <a:buFont typeface="Arial" panose="020B0604020202020204" pitchFamily="34" charset="0"/>
              <a:buNone/>
            </a:pPr>
            <a:r>
              <a:rPr lang="es-MX" altLang="es-MX" sz="36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Atenciones de primera vez y subsecuentes a niñas, niños y adolescentes</a:t>
            </a:r>
            <a:endParaRPr lang="es-MX" altLang="es-MX" sz="3600" b="1" dirty="0">
              <a:solidFill>
                <a:srgbClr val="595959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9" name="Gráfico 60" descr="Grupo de mujeres">
            <a:extLst>
              <a:ext uri="{FF2B5EF4-FFF2-40B4-BE49-F238E27FC236}">
                <a16:creationId xmlns:a16="http://schemas.microsoft.com/office/drawing/2014/main" id="{17DDD27D-8BB4-4CB2-9759-4710815B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9F8FB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22" y="11036023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Google Shape;111;p3">
            <a:extLst>
              <a:ext uri="{FF2B5EF4-FFF2-40B4-BE49-F238E27FC236}">
                <a16:creationId xmlns:a16="http://schemas.microsoft.com/office/drawing/2014/main" id="{736546E6-86A3-4A0D-A9C1-9F1C1B33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0784" y="11405445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5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A94E2C63-AE9B-495A-BD6B-2A8C78D1E7D6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Unidades de Atención a Mujeres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DCC705-4270-42EF-8326-587923545F08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oogle Shape;126;p3">
            <a:extLst>
              <a:ext uri="{FF2B5EF4-FFF2-40B4-BE49-F238E27FC236}">
                <a16:creationId xmlns:a16="http://schemas.microsoft.com/office/drawing/2014/main" id="{AEFB5B6D-FB60-4CE8-8A96-AC7880B76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4832" y="1568187"/>
            <a:ext cx="485338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atenciones: 0	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CF3FB265-4A19-40C0-9A4F-4127C9CFA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305449"/>
              </p:ext>
            </p:extLst>
          </p:nvPr>
        </p:nvGraphicFramePr>
        <p:xfrm>
          <a:off x="2165684" y="3416968"/>
          <a:ext cx="20083334" cy="847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8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5">
            <a:extLst>
              <a:ext uri="{FF2B5EF4-FFF2-40B4-BE49-F238E27FC236}">
                <a16:creationId xmlns:a16="http://schemas.microsoft.com/office/drawing/2014/main" id="{5FF13D36-21A6-4ECE-8F2B-E20A22FF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362" y="4312339"/>
            <a:ext cx="4787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Asesorías </a:t>
            </a:r>
            <a:r>
              <a:rPr lang="es-MX" altLang="es-MX" sz="4800" b="1" dirty="0" err="1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Telmujer</a:t>
            </a:r>
            <a:r>
              <a:rPr lang="es-MX" altLang="es-MX" sz="4800" b="1" dirty="0">
                <a:solidFill>
                  <a:srgbClr val="595959"/>
                </a:solidFill>
                <a:latin typeface="Adelle Sans" panose="02000503000000020004" pitchFamily="50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91501F-F932-48B4-AFAB-BA0F1D8234D4}"/>
              </a:ext>
            </a:extLst>
          </p:cNvPr>
          <p:cNvSpPr txBox="1"/>
          <p:nvPr/>
        </p:nvSpPr>
        <p:spPr>
          <a:xfrm>
            <a:off x="7444669" y="8513712"/>
            <a:ext cx="8042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4000">
                <a:latin typeface="Adelle Sans" panose="02000503000000020004" pitchFamily="50" charset="0"/>
              </a:defRPr>
            </a:lvl1pPr>
          </a:lstStyle>
          <a:p>
            <a:pPr algn="ctr" fontAlgn="auto">
              <a:spcBef>
                <a:spcPct val="0"/>
              </a:spcBef>
              <a:defRPr/>
            </a:pP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Incidentes de conocimiento </a:t>
            </a:r>
            <a:r>
              <a:rPr lang="es-MX" sz="4800" b="1" dirty="0" err="1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Telmujer</a:t>
            </a:r>
            <a:r>
              <a:rPr lang="es-MX" sz="4800" b="1" dirty="0">
                <a:solidFill>
                  <a:srgbClr val="595959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* </a:t>
            </a:r>
          </a:p>
        </p:txBody>
      </p:sp>
      <p:pic>
        <p:nvPicPr>
          <p:cNvPr id="6" name="Gráfico 8" descr="Centro de llamadas">
            <a:extLst>
              <a:ext uri="{FF2B5EF4-FFF2-40B4-BE49-F238E27FC236}">
                <a16:creationId xmlns:a16="http://schemas.microsoft.com/office/drawing/2014/main" id="{122A2CB5-4B23-41A9-BBE7-2EBB169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41" y="4112214"/>
            <a:ext cx="1850409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áfico 10" descr="Papel">
            <a:extLst>
              <a:ext uri="{FF2B5EF4-FFF2-40B4-BE49-F238E27FC236}">
                <a16:creationId xmlns:a16="http://schemas.microsoft.com/office/drawing/2014/main" id="{C5DBF017-9F31-4A9A-A893-5FC1F1A2A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5" y="8313587"/>
            <a:ext cx="1846800" cy="1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102;p3">
            <a:extLst>
              <a:ext uri="{FF2B5EF4-FFF2-40B4-BE49-F238E27FC236}">
                <a16:creationId xmlns:a16="http://schemas.microsoft.com/office/drawing/2014/main" id="{5901B865-0D39-4FE6-8211-3674FD81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4407757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Google Shape;111;p3">
            <a:extLst>
              <a:ext uri="{FF2B5EF4-FFF2-40B4-BE49-F238E27FC236}">
                <a16:creationId xmlns:a16="http://schemas.microsoft.com/office/drawing/2014/main" id="{716A1E8F-D129-4979-A530-65F91CE3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4481637"/>
            <a:ext cx="1869639" cy="2123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148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6600" b="1" dirty="0">
              <a:solidFill>
                <a:srgbClr val="FFFFFF"/>
              </a:solidFill>
              <a:latin typeface="Adelle Sans" panose="02000503000000020004" pitchFamily="50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830E4853-87D8-49CB-890B-1C018834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900" y="8609130"/>
            <a:ext cx="2675120" cy="1255715"/>
          </a:xfrm>
          <a:prstGeom prst="roundRect">
            <a:avLst>
              <a:gd name="adj" fmla="val 16667"/>
            </a:avLst>
          </a:prstGeom>
          <a:solidFill>
            <a:srgbClr val="6A5C74"/>
          </a:solidFill>
          <a:ln>
            <a:noFill/>
          </a:ln>
        </p:spPr>
        <p:txBody>
          <a:bodyPr lIns="91425" tIns="45700" rIns="91425" bIns="457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MX" sz="2000" dirty="0">
              <a:solidFill>
                <a:srgbClr val="AEABAB"/>
              </a:solidFill>
              <a:latin typeface="Adelle Sans" panose="02000503000000020004" pitchFamily="50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Google Shape;111;p3">
            <a:extLst>
              <a:ext uri="{FF2B5EF4-FFF2-40B4-BE49-F238E27FC236}">
                <a16:creationId xmlns:a16="http://schemas.microsoft.com/office/drawing/2014/main" id="{5B03AE8D-547C-4291-B829-B01F135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8641" y="8683010"/>
            <a:ext cx="1869639" cy="110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MX" sz="6600" b="1" dirty="0">
                <a:solidFill>
                  <a:srgbClr val="FFFFFF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760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1D5C4F4B-7BEE-4134-89AC-A63D9906CF52}"/>
              </a:ext>
            </a:extLst>
          </p:cNvPr>
          <p:cNvSpPr txBox="1">
            <a:spLocks/>
          </p:cNvSpPr>
          <p:nvPr/>
        </p:nvSpPr>
        <p:spPr>
          <a:xfrm>
            <a:off x="3343280" y="614105"/>
            <a:ext cx="18564941" cy="931863"/>
          </a:xfrm>
          <a:prstGeom prst="rect">
            <a:avLst/>
          </a:prstGeom>
        </p:spPr>
        <p:txBody>
          <a:bodyPr vert="horz" lIns="180419" tIns="90209" rIns="180419" bIns="90209" rtlCol="0">
            <a:noAutofit/>
          </a:bodyPr>
          <a:lstStyle>
            <a:lvl1pPr marL="382059" indent="-382059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MX" sz="4400" b="1" dirty="0">
                <a:solidFill>
                  <a:srgbClr val="5B4F63"/>
                </a:solidFill>
                <a:latin typeface="Adelle Sans" panose="02000503000000020004" pitchFamily="2" charset="77"/>
              </a:rPr>
              <a:t>Línea de emergencia </a:t>
            </a:r>
            <a:r>
              <a:rPr lang="es-MX" sz="4400" b="1" dirty="0" err="1">
                <a:solidFill>
                  <a:srgbClr val="5B4F63"/>
                </a:solidFill>
                <a:latin typeface="Adelle Sans" panose="02000503000000020004" pitchFamily="2" charset="77"/>
              </a:rPr>
              <a:t>Telmujer</a:t>
            </a:r>
            <a:endParaRPr lang="es-MX" sz="4400" b="1" dirty="0">
              <a:solidFill>
                <a:srgbClr val="5B4F63"/>
              </a:solidFill>
              <a:latin typeface="Adelle Sans" panose="02000503000000020004" pitchFamily="2" charset="77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4DCB128-72FF-45D7-9A23-F07394519B4C}"/>
              </a:ext>
            </a:extLst>
          </p:cNvPr>
          <p:cNvSpPr/>
          <p:nvPr/>
        </p:nvSpPr>
        <p:spPr>
          <a:xfrm>
            <a:off x="22249018" y="522016"/>
            <a:ext cx="235975" cy="1861843"/>
          </a:xfrm>
          <a:prstGeom prst="rect">
            <a:avLst/>
          </a:prstGeom>
          <a:solidFill>
            <a:srgbClr val="5B4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Google Shape;126;p3">
            <a:extLst>
              <a:ext uri="{FF2B5EF4-FFF2-40B4-BE49-F238E27FC236}">
                <a16:creationId xmlns:a16="http://schemas.microsoft.com/office/drawing/2014/main" id="{04E52A77-2735-40A1-B80B-167BE261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7479" y="1545968"/>
            <a:ext cx="4487980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MX" altLang="es-MX" sz="3200" b="1" dirty="0">
                <a:solidFill>
                  <a:srgbClr val="5B4F63"/>
                </a:solidFill>
                <a:latin typeface="Adelle Sans" panose="02000503000000020004" pitchFamily="50" charset="0"/>
                <a:cs typeface="Arial" panose="020B0604020202020204" pitchFamily="34" charset="0"/>
                <a:sym typeface="Arial" panose="020B0604020202020204" pitchFamily="34" charset="0"/>
              </a:rPr>
              <a:t>Total de servicios: 908</a:t>
            </a:r>
          </a:p>
        </p:txBody>
      </p:sp>
      <p:sp>
        <p:nvSpPr>
          <p:cNvPr id="19" name="1 CuadroTexto">
            <a:extLst>
              <a:ext uri="{FF2B5EF4-FFF2-40B4-BE49-F238E27FC236}">
                <a16:creationId xmlns:a16="http://schemas.microsoft.com/office/drawing/2014/main" id="{EDF3304C-0EAD-4DF1-89A7-E7F352919511}"/>
              </a:ext>
            </a:extLst>
          </p:cNvPr>
          <p:cNvSpPr txBox="1"/>
          <p:nvPr/>
        </p:nvSpPr>
        <p:spPr>
          <a:xfrm>
            <a:off x="2125997" y="11603319"/>
            <a:ext cx="20358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*Incidentes relacionados con violencia contra las mujeres por parte de terceras personas que presencian  eventos de violencia y por víctimas directas o indirectas que no desean recibir asesoría, a los cuales se les da seguimiento en colaboración con corporaciones de emergencia (policía, ambulancia, protección civil, bomberos, unidades  especializadas) para la debida atención de las mujeres y niñas en situación de violencia.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000" dirty="0">
                <a:solidFill>
                  <a:schemeClr val="tx1">
                    <a:tint val="75000"/>
                  </a:schemeClr>
                </a:solidFill>
                <a:latin typeface="Adelle Sans Light" pitchFamily="50" charset="0"/>
              </a:rPr>
              <a:t>Se da seguimiento a los folios desde la solicitud de los servicios de emergencia hasta la culminación de la atención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3443452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9998</TotalTime>
  <Words>1407</Words>
  <Application>Microsoft Office PowerPoint</Application>
  <PresentationFormat>Personalizado</PresentationFormat>
  <Paragraphs>226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MS PGothic</vt:lpstr>
      <vt:lpstr>Adelle Sans</vt:lpstr>
      <vt:lpstr>Adelle Sans Light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JC</dc:creator>
  <cp:lastModifiedBy>Usuario1</cp:lastModifiedBy>
  <cp:revision>475</cp:revision>
  <dcterms:modified xsi:type="dcterms:W3CDTF">2023-06-07T18:51:22Z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C6AC3053-D2A3-4428-9E3C-239E98B1E088</vt:lpwstr>
  </property>
  <property fmtid="{D5CDD505-2E9C-101B-9397-08002B2CF9AE}" pid="3" name="ArticulatePath">
    <vt:lpwstr>Proyecto CDM Puebla (1)</vt:lpwstr>
  </property>
</Properties>
</file>