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FFC000"/>
    <a:srgbClr val="4F81BD"/>
    <a:srgbClr val="E3DFE5"/>
    <a:srgbClr val="998BA3"/>
    <a:srgbClr val="54002A"/>
    <a:srgbClr val="993366"/>
    <a:srgbClr val="46244C"/>
    <a:srgbClr val="E9D5DA"/>
    <a:srgbClr val="4D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2791" autoAdjust="0"/>
  </p:normalViewPr>
  <p:slideViewPr>
    <p:cSldViewPr snapToGrid="0">
      <p:cViewPr varScale="1">
        <p:scale>
          <a:sx n="35" d="100"/>
          <a:sy n="35" d="100"/>
        </p:scale>
        <p:origin x="456" y="66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Ma.%20Fernanda%20Santos\FER\REPORTES%20ATENCI&#211;N\2022\NOVIEMBRE\REPORTE%20MENSUAL%20NOVIEMB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199856003704335E-2"/>
          <c:y val="0.24875782409498612"/>
          <c:w val="0.45300472041291762"/>
          <c:h val="0.60785082827090953"/>
        </c:manualLayout>
      </c:layout>
      <c:pieChart>
        <c:varyColors val="1"/>
        <c:ser>
          <c:idx val="0"/>
          <c:order val="0"/>
          <c:spPr>
            <a:solidFill>
              <a:srgbClr val="EBE5EF"/>
            </a:solidFill>
          </c:spPr>
          <c:dPt>
            <c:idx val="0"/>
            <c:bubble3D val="0"/>
            <c:spPr>
              <a:solidFill>
                <a:srgbClr val="EBE5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AF-4FE8-A5B0-C6CD94A69C57}"/>
              </c:ext>
            </c:extLst>
          </c:dPt>
          <c:dPt>
            <c:idx val="1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AF-4FE8-A5B0-C6CD94A69C57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AF-4FE8-A5B0-C6CD94A69C57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AF-4FE8-A5B0-C6CD94A69C57}"/>
              </c:ext>
            </c:extLst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AF-4FE8-A5B0-C6CD94A69C57}"/>
              </c:ext>
            </c:extLst>
          </c:dPt>
          <c:dPt>
            <c:idx val="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AF-4FE8-A5B0-C6CD94A69C57}"/>
              </c:ext>
            </c:extLst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AF-4FE8-A5B0-C6CD94A69C57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F26BA6B2-D484-4500-9B91-1CE4ABA4635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8AF-4FE8-A5B0-C6CD94A69C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ED0C8D-4FAD-4BD5-BD6D-802E9786DEB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8AF-4FE8-A5B0-C6CD94A69C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Febrero!$C$2:$I$2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Febrero!$C$36:$I$36</c:f>
              <c:numCache>
                <c:formatCode>0</c:formatCode>
                <c:ptCount val="7"/>
                <c:pt idx="0">
                  <c:v>70</c:v>
                </c:pt>
                <c:pt idx="1">
                  <c:v>6</c:v>
                </c:pt>
                <c:pt idx="2">
                  <c:v>173</c:v>
                </c:pt>
                <c:pt idx="3">
                  <c:v>108</c:v>
                </c:pt>
                <c:pt idx="4">
                  <c:v>82</c:v>
                </c:pt>
                <c:pt idx="5">
                  <c:v>6</c:v>
                </c:pt>
                <c:pt idx="6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AF-4FE8-A5B0-C6CD94A69C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72804688030484"/>
          <c:y val="2.3486022309544266E-4"/>
          <c:w val="0.33413599202899341"/>
          <c:h val="0.9964584723104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Febrero!$L$52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Febrero!$L$53:$L$81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B-446A-8973-AA2648B59C76}"/>
            </c:ext>
          </c:extLst>
        </c:ser>
        <c:ser>
          <c:idx val="1"/>
          <c:order val="1"/>
          <c:tx>
            <c:strRef>
              <c:f>Febrero!$M$52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Febrero!$M$53:$M$81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B-446A-8973-AA2648B59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008096"/>
        <c:axId val="1628551808"/>
      </c:lineChart>
      <c:catAx>
        <c:axId val="17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1808"/>
        <c:crosses val="autoZero"/>
        <c:auto val="1"/>
        <c:lblAlgn val="ctr"/>
        <c:lblOffset val="100"/>
        <c:noMultiLvlLbl val="0"/>
      </c:catAx>
      <c:valAx>
        <c:axId val="1628551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8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D0-4899-8E70-A500EB1A4826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D0-4899-8E70-A500EB1A48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Febrero!$N$2:$O$2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Febrero!$N$36:$O$36</c:f>
              <c:numCache>
                <c:formatCode>0</c:formatCode>
                <c:ptCount val="2"/>
                <c:pt idx="0">
                  <c:v>512</c:v>
                </c:pt>
                <c:pt idx="1">
                  <c:v>2630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D0-4899-8E70-A500EB1A48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024825435259574"/>
          <c:y val="0.24805804730424053"/>
          <c:w val="0.30558303542829257"/>
          <c:h val="0.38662265884852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Febrero!$AC$44:$AD$44</c:f>
              <c:numCache>
                <c:formatCode>0</c:formatCode>
                <c:ptCount val="2"/>
                <c:pt idx="0">
                  <c:v>91</c:v>
                </c:pt>
                <c:pt idx="1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F8-499B-8356-F2C882B0ACF1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Febrero!$AC$45:$AD$45</c:f>
              <c:numCache>
                <c:formatCode>0</c:formatCode>
                <c:ptCount val="2"/>
                <c:pt idx="0">
                  <c:v>123</c:v>
                </c:pt>
                <c:pt idx="1">
                  <c:v>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F8-499B-8356-F2C882B0ACF1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Febrero!$AC$46:$AD$46</c:f>
              <c:numCache>
                <c:formatCode>0</c:formatCode>
                <c:ptCount val="2"/>
                <c:pt idx="0">
                  <c:v>132</c:v>
                </c:pt>
                <c:pt idx="1">
                  <c:v>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F8-499B-8356-F2C882B0ACF1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Febrero!$AC$47:$AD$47</c:f>
              <c:numCache>
                <c:formatCode>0</c:formatCode>
                <c:ptCount val="2"/>
                <c:pt idx="0">
                  <c:v>131</c:v>
                </c:pt>
                <c:pt idx="1">
                  <c:v>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F8-499B-8356-F2C882B0ACF1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Febrero!$AC$48:$AD$48</c:f>
              <c:numCache>
                <c:formatCode>0</c:formatCode>
                <c:ptCount val="2"/>
                <c:pt idx="0">
                  <c:v>35</c:v>
                </c:pt>
                <c:pt idx="1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F8-499B-8356-F2C882B0A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79472"/>
        <c:axId val="1470431600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Febrero!$AC$43:$AD$43</c15:sqref>
                        </c15:formulaRef>
                      </c:ext>
                    </c:extLst>
                    <c:strCache>
                      <c:ptCount val="2"/>
                      <c:pt idx="0">
                        <c:v>Asesorías Telmujer</c:v>
                      </c:pt>
                      <c:pt idx="1">
                        <c:v>Incidentes de conocimiento Telmujer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1DF8-499B-8356-F2C882B0ACF1}"/>
                  </c:ext>
                </c:extLst>
              </c15:ser>
            </c15:filteredBarSeries>
          </c:ext>
        </c:extLst>
      </c:barChart>
      <c:catAx>
        <c:axId val="17088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70431600"/>
        <c:crosses val="autoZero"/>
        <c:auto val="1"/>
        <c:lblAlgn val="ctr"/>
        <c:lblOffset val="100"/>
        <c:noMultiLvlLbl val="0"/>
      </c:catAx>
      <c:valAx>
        <c:axId val="1470431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7088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4737214352639E-2"/>
          <c:y val="0"/>
          <c:w val="0.90245458587545879"/>
          <c:h val="0.77790679108454075"/>
        </c:manualLayout>
      </c:layout>
      <c:lineChart>
        <c:grouping val="standard"/>
        <c:varyColors val="0"/>
        <c:ser>
          <c:idx val="0"/>
          <c:order val="0"/>
          <c:tx>
            <c:strRef>
              <c:f>Febrero!$N$52</c:f>
              <c:strCache>
                <c:ptCount val="1"/>
                <c:pt idx="0">
                  <c:v>Asesorías Telmujer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Febrero!$N$53:$N$81</c:f>
              <c:numCache>
                <c:formatCode>General</c:formatCode>
                <c:ptCount val="29"/>
                <c:pt idx="0">
                  <c:v>17</c:v>
                </c:pt>
                <c:pt idx="1">
                  <c:v>20</c:v>
                </c:pt>
                <c:pt idx="2">
                  <c:v>22</c:v>
                </c:pt>
                <c:pt idx="3">
                  <c:v>14</c:v>
                </c:pt>
                <c:pt idx="4">
                  <c:v>18</c:v>
                </c:pt>
                <c:pt idx="5">
                  <c:v>19</c:v>
                </c:pt>
                <c:pt idx="6">
                  <c:v>21</c:v>
                </c:pt>
                <c:pt idx="7">
                  <c:v>20</c:v>
                </c:pt>
                <c:pt idx="8">
                  <c:v>14</c:v>
                </c:pt>
                <c:pt idx="9">
                  <c:v>17</c:v>
                </c:pt>
                <c:pt idx="10">
                  <c:v>19</c:v>
                </c:pt>
                <c:pt idx="11">
                  <c:v>13</c:v>
                </c:pt>
                <c:pt idx="12">
                  <c:v>21</c:v>
                </c:pt>
                <c:pt idx="13">
                  <c:v>19</c:v>
                </c:pt>
                <c:pt idx="14">
                  <c:v>22</c:v>
                </c:pt>
                <c:pt idx="15">
                  <c:v>19</c:v>
                </c:pt>
                <c:pt idx="16">
                  <c:v>22</c:v>
                </c:pt>
                <c:pt idx="17">
                  <c:v>14</c:v>
                </c:pt>
                <c:pt idx="18">
                  <c:v>15</c:v>
                </c:pt>
                <c:pt idx="19">
                  <c:v>24</c:v>
                </c:pt>
                <c:pt idx="20">
                  <c:v>20</c:v>
                </c:pt>
                <c:pt idx="21">
                  <c:v>19</c:v>
                </c:pt>
                <c:pt idx="22">
                  <c:v>9</c:v>
                </c:pt>
                <c:pt idx="23">
                  <c:v>18</c:v>
                </c:pt>
                <c:pt idx="24">
                  <c:v>23</c:v>
                </c:pt>
                <c:pt idx="25">
                  <c:v>18</c:v>
                </c:pt>
                <c:pt idx="26">
                  <c:v>22</c:v>
                </c:pt>
                <c:pt idx="27">
                  <c:v>13</c:v>
                </c:pt>
                <c:pt idx="28">
                  <c:v>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6F-4AD8-944D-47445BBBCB37}"/>
            </c:ext>
          </c:extLst>
        </c:ser>
        <c:ser>
          <c:idx val="1"/>
          <c:order val="1"/>
          <c:tx>
            <c:strRef>
              <c:f>Febrero!$O$52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Febrero!$O$53:$O$81</c:f>
              <c:numCache>
                <c:formatCode>General</c:formatCode>
                <c:ptCount val="29"/>
                <c:pt idx="0">
                  <c:v>49</c:v>
                </c:pt>
                <c:pt idx="1">
                  <c:v>83</c:v>
                </c:pt>
                <c:pt idx="2">
                  <c:v>84</c:v>
                </c:pt>
                <c:pt idx="3">
                  <c:v>80</c:v>
                </c:pt>
                <c:pt idx="4">
                  <c:v>97</c:v>
                </c:pt>
                <c:pt idx="5">
                  <c:v>122</c:v>
                </c:pt>
                <c:pt idx="6">
                  <c:v>77</c:v>
                </c:pt>
                <c:pt idx="7">
                  <c:v>86</c:v>
                </c:pt>
                <c:pt idx="8">
                  <c:v>72</c:v>
                </c:pt>
                <c:pt idx="9">
                  <c:v>76</c:v>
                </c:pt>
                <c:pt idx="10">
                  <c:v>86</c:v>
                </c:pt>
                <c:pt idx="11">
                  <c:v>119</c:v>
                </c:pt>
                <c:pt idx="12">
                  <c:v>110</c:v>
                </c:pt>
                <c:pt idx="13">
                  <c:v>67</c:v>
                </c:pt>
                <c:pt idx="14">
                  <c:v>122</c:v>
                </c:pt>
                <c:pt idx="15">
                  <c:v>102</c:v>
                </c:pt>
                <c:pt idx="16">
                  <c:v>97</c:v>
                </c:pt>
                <c:pt idx="17">
                  <c:v>106</c:v>
                </c:pt>
                <c:pt idx="18">
                  <c:v>154</c:v>
                </c:pt>
                <c:pt idx="19">
                  <c:v>109</c:v>
                </c:pt>
                <c:pt idx="20">
                  <c:v>80</c:v>
                </c:pt>
                <c:pt idx="21">
                  <c:v>83</c:v>
                </c:pt>
                <c:pt idx="22">
                  <c:v>65</c:v>
                </c:pt>
                <c:pt idx="23">
                  <c:v>76</c:v>
                </c:pt>
                <c:pt idx="24">
                  <c:v>77</c:v>
                </c:pt>
                <c:pt idx="25">
                  <c:v>171</c:v>
                </c:pt>
                <c:pt idx="26">
                  <c:v>110</c:v>
                </c:pt>
                <c:pt idx="27">
                  <c:v>70</c:v>
                </c:pt>
                <c:pt idx="28">
                  <c:v>2630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F-4AD8-944D-47445BBBCB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595424"/>
        <c:axId val="999281968"/>
      </c:lineChart>
      <c:catAx>
        <c:axId val="9885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968"/>
        <c:crosses val="autoZero"/>
        <c:auto val="1"/>
        <c:lblAlgn val="ctr"/>
        <c:lblOffset val="100"/>
        <c:noMultiLvlLbl val="0"/>
      </c:catAx>
      <c:valAx>
        <c:axId val="99928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885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Hoja4!$F$1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Hoja4!$F$2:$F$8</c:f>
              <c:numCache>
                <c:formatCode>0</c:formatCode>
                <c:ptCount val="7"/>
                <c:pt idx="0">
                  <c:v>64</c:v>
                </c:pt>
                <c:pt idx="1">
                  <c:v>70</c:v>
                </c:pt>
                <c:pt idx="2">
                  <c:v>79</c:v>
                </c:pt>
                <c:pt idx="3">
                  <c:v>62</c:v>
                </c:pt>
                <c:pt idx="4">
                  <c:v>78</c:v>
                </c:pt>
                <c:pt idx="5">
                  <c:v>73</c:v>
                </c:pt>
                <c:pt idx="6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8-4EF6-A2E0-745BA9A8E63C}"/>
            </c:ext>
          </c:extLst>
        </c:ser>
        <c:ser>
          <c:idx val="1"/>
          <c:order val="1"/>
          <c:tx>
            <c:strRef>
              <c:f>Hoja4!$G$1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Hoja4!$G$2:$G$8</c:f>
              <c:numCache>
                <c:formatCode>0</c:formatCode>
                <c:ptCount val="7"/>
                <c:pt idx="0">
                  <c:v>541</c:v>
                </c:pt>
                <c:pt idx="1">
                  <c:v>349</c:v>
                </c:pt>
                <c:pt idx="2">
                  <c:v>333</c:v>
                </c:pt>
                <c:pt idx="3">
                  <c:v>322</c:v>
                </c:pt>
                <c:pt idx="4">
                  <c:v>340</c:v>
                </c:pt>
                <c:pt idx="5">
                  <c:v>294</c:v>
                </c:pt>
                <c:pt idx="6">
                  <c:v>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8-4EF6-A2E0-745BA9A8E63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52244240"/>
        <c:axId val="1157287248"/>
      </c:barChart>
      <c:catAx>
        <c:axId val="115224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57287248"/>
        <c:crosses val="autoZero"/>
        <c:auto val="1"/>
        <c:lblAlgn val="ctr"/>
        <c:lblOffset val="100"/>
        <c:noMultiLvlLbl val="0"/>
      </c:catAx>
      <c:valAx>
        <c:axId val="11572872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1522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74379546455674E-3"/>
          <c:y val="1.8342302285868393E-2"/>
          <c:w val="0.98640512409070891"/>
          <c:h val="0.62000027835133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Febrero!$AF$44:$AH$44</c:f>
              <c:numCache>
                <c:formatCode>0</c:formatCode>
                <c:ptCount val="3"/>
                <c:pt idx="0">
                  <c:v>3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F-4AA4-90FF-FB032548C15A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Febrero!$AF$45:$AH$45</c:f>
              <c:numCache>
                <c:formatCode>0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F-4AA4-90FF-FB032548C15A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Febrero!$AF$46:$AH$46</c:f>
              <c:numCache>
                <c:formatCode>0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F-4AA4-90FF-FB032548C15A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Febrero!$AF$47:$AH$47</c:f>
              <c:numCache>
                <c:formatCode>0</c:formatCode>
                <c:ptCount val="3"/>
                <c:pt idx="0">
                  <c:v>7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F-4AA4-90FF-FB032548C15A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Febrero!$AF$48:$AH$48</c:f>
              <c:numCache>
                <c:formatCode>0</c:formatCode>
                <c:ptCount val="3"/>
                <c:pt idx="0">
                  <c:v>4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1F-4AA4-90FF-FB032548C1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2445408"/>
        <c:axId val="1119563952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Febrero!$AF$43:$AH$43</c15:sqref>
                        </c15:formulaRef>
                      </c:ext>
                    </c:extLst>
                    <c:strCache>
                      <c:ptCount val="3"/>
                      <c:pt idx="0">
                        <c:v>Atenciones psicológicas y jurídicas Refugio</c:v>
                      </c:pt>
                      <c:pt idx="1">
                        <c:v>Atención psicológica de primera vez y subsecuente a NNyA en Refugio</c:v>
                      </c:pt>
                      <c:pt idx="2">
                        <c:v>Ingresos al Refugio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D1F-4AA4-90FF-FB032548C15A}"/>
                  </c:ext>
                </c:extLst>
              </c15:ser>
            </c15:filteredBarSeries>
          </c:ext>
        </c:extLst>
      </c:barChart>
      <c:catAx>
        <c:axId val="10824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3952"/>
        <c:crosses val="autoZero"/>
        <c:auto val="1"/>
        <c:lblAlgn val="ctr"/>
        <c:lblOffset val="100"/>
        <c:noMultiLvlLbl val="0"/>
      </c:catAx>
      <c:valAx>
        <c:axId val="11195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0824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581458876157261E-2"/>
          <c:y val="0.80477474943784866"/>
          <c:w val="0.85393507525380385"/>
          <c:h val="0.141085260325455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Febrero!$P$52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Febrero!$P$53:$P$81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2</c:v>
                </c:pt>
                <c:pt idx="2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2-470F-9FBA-D026B95B8EC7}"/>
            </c:ext>
          </c:extLst>
        </c:ser>
        <c:ser>
          <c:idx val="1"/>
          <c:order val="1"/>
          <c:tx>
            <c:strRef>
              <c:f>Febrero!$Q$52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Febrero!$Q$53:$Q$81</c:f>
              <c:numCache>
                <c:formatCode>General</c:formatCode>
                <c:ptCount val="2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2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5</c:v>
                </c:pt>
                <c:pt idx="2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2-470F-9FBA-D026B95B8EC7}"/>
            </c:ext>
          </c:extLst>
        </c:ser>
        <c:ser>
          <c:idx val="2"/>
          <c:order val="2"/>
          <c:tx>
            <c:strRef>
              <c:f>Febrero!$R$52</c:f>
              <c:strCache>
                <c:ptCount val="1"/>
                <c:pt idx="0">
                  <c:v>Ingresos al Refugio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Febrero!$R$53:$R$81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72-470F-9FBA-D026B95B8E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407808"/>
        <c:axId val="999281136"/>
      </c:lineChart>
      <c:catAx>
        <c:axId val="108240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136"/>
        <c:crosses val="autoZero"/>
        <c:auto val="1"/>
        <c:lblAlgn val="ctr"/>
        <c:lblOffset val="100"/>
        <c:noMultiLvlLbl val="0"/>
      </c:catAx>
      <c:valAx>
        <c:axId val="99928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08240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5940679825587625"/>
          <c:y val="0.24339841222582786"/>
          <c:w val="0.8234244183567675"/>
          <c:h val="0.629106448731660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Hoja4!$H$1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Hoja4!$H$2:$H$8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1-46C8-BA73-48594D49CE88}"/>
            </c:ext>
          </c:extLst>
        </c:ser>
        <c:ser>
          <c:idx val="1"/>
          <c:order val="1"/>
          <c:tx>
            <c:strRef>
              <c:f>Hoja4!$I$1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241-46C8-BA73-48594D49CE8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241-46C8-BA73-48594D49CE8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241-46C8-BA73-48594D49CE8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241-46C8-BA73-48594D49CE8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241-46C8-BA73-48594D49CE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Hoja4!$I$2:$I$8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41-46C8-BA73-48594D49CE88}"/>
            </c:ext>
          </c:extLst>
        </c:ser>
        <c:ser>
          <c:idx val="2"/>
          <c:order val="2"/>
          <c:tx>
            <c:strRef>
              <c:f>Hoja4!$J$1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Hoja4!$J$2:$J$8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41-46C8-BA73-48594D49CE8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909415344"/>
        <c:axId val="1120035216"/>
      </c:barChart>
      <c:catAx>
        <c:axId val="9094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20035216"/>
        <c:crosses val="autoZero"/>
        <c:auto val="1"/>
        <c:lblAlgn val="ctr"/>
        <c:lblOffset val="100"/>
        <c:noMultiLvlLbl val="0"/>
      </c:catAx>
      <c:valAx>
        <c:axId val="112003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90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428012805861"/>
          <c:y val="0.12274943218959447"/>
          <c:w val="0.8456957404386598"/>
          <c:h val="0.7837785851418753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Febrero!$V$53:$V$57</c:f>
              <c:strCache>
                <c:ptCount val="5"/>
                <c:pt idx="0">
                  <c:v>Refugio</c:v>
                </c:pt>
                <c:pt idx="1">
                  <c:v>Telmujer</c:v>
                </c:pt>
                <c:pt idx="2">
                  <c:v>UAMs</c:v>
                </c:pt>
                <c:pt idx="3">
                  <c:v>Centro de Empoderamiento</c:v>
                </c:pt>
                <c:pt idx="4">
                  <c:v>Centro Integral</c:v>
                </c:pt>
              </c:strCache>
            </c:strRef>
          </c:cat>
          <c:val>
            <c:numRef>
              <c:f>Febrero!$W$53:$W$57</c:f>
              <c:numCache>
                <c:formatCode>0</c:formatCode>
                <c:ptCount val="5"/>
                <c:pt idx="0">
                  <c:v>68</c:v>
                </c:pt>
                <c:pt idx="1">
                  <c:v>3142</c:v>
                </c:pt>
                <c:pt idx="2">
                  <c:v>0</c:v>
                </c:pt>
                <c:pt idx="3">
                  <c:v>0</c:v>
                </c:pt>
                <c:pt idx="4">
                  <c:v>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E-4B55-B095-6D8C0E9880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81204976"/>
        <c:axId val="1119565616"/>
      </c:barChart>
      <c:catAx>
        <c:axId val="1081204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5616"/>
        <c:crosses val="autoZero"/>
        <c:auto val="1"/>
        <c:lblAlgn val="ctr"/>
        <c:lblOffset val="100"/>
        <c:noMultiLvlLbl val="0"/>
      </c:catAx>
      <c:valAx>
        <c:axId val="111956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812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75869285198756E-2"/>
          <c:y val="4.0499679655361352E-2"/>
          <c:w val="0.94243759000196836"/>
          <c:h val="0.64747478554303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Febrero!$J$44:$P$44</c:f>
              <c:numCache>
                <c:formatCode>0</c:formatCode>
                <c:ptCount val="7"/>
                <c:pt idx="0">
                  <c:v>6</c:v>
                </c:pt>
                <c:pt idx="1">
                  <c:v>0</c:v>
                </c:pt>
                <c:pt idx="2">
                  <c:v>39</c:v>
                </c:pt>
                <c:pt idx="3">
                  <c:v>8</c:v>
                </c:pt>
                <c:pt idx="4">
                  <c:v>20</c:v>
                </c:pt>
                <c:pt idx="5">
                  <c:v>0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0-4C93-AEBA-EC56DA042BFD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Febrero!$J$45:$P$45</c:f>
              <c:numCache>
                <c:formatCode>0</c:formatCode>
                <c:ptCount val="7"/>
                <c:pt idx="0">
                  <c:v>17</c:v>
                </c:pt>
                <c:pt idx="1">
                  <c:v>1</c:v>
                </c:pt>
                <c:pt idx="2">
                  <c:v>27</c:v>
                </c:pt>
                <c:pt idx="3">
                  <c:v>16</c:v>
                </c:pt>
                <c:pt idx="4">
                  <c:v>11</c:v>
                </c:pt>
                <c:pt idx="5">
                  <c:v>1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B0-4C93-AEBA-EC56DA042BFD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Febrero!$J$46:$P$46</c:f>
              <c:numCache>
                <c:formatCode>0</c:formatCode>
                <c:ptCount val="7"/>
                <c:pt idx="0">
                  <c:v>18</c:v>
                </c:pt>
                <c:pt idx="1">
                  <c:v>2</c:v>
                </c:pt>
                <c:pt idx="2">
                  <c:v>38</c:v>
                </c:pt>
                <c:pt idx="3">
                  <c:v>42</c:v>
                </c:pt>
                <c:pt idx="4">
                  <c:v>22</c:v>
                </c:pt>
                <c:pt idx="5">
                  <c:v>2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B0-4C93-AEBA-EC56DA042BFD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Febrero!$J$47:$P$47</c:f>
              <c:numCache>
                <c:formatCode>0</c:formatCode>
                <c:ptCount val="7"/>
                <c:pt idx="0">
                  <c:v>21</c:v>
                </c:pt>
                <c:pt idx="1">
                  <c:v>3</c:v>
                </c:pt>
                <c:pt idx="2">
                  <c:v>60</c:v>
                </c:pt>
                <c:pt idx="3">
                  <c:v>22</c:v>
                </c:pt>
                <c:pt idx="4">
                  <c:v>21</c:v>
                </c:pt>
                <c:pt idx="5">
                  <c:v>2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B0-4C93-AEBA-EC56DA042BFD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Febrero!$J$48:$P$48</c:f>
              <c:numCache>
                <c:formatCode>0</c:formatCode>
                <c:ptCount val="7"/>
                <c:pt idx="0">
                  <c:v>8</c:v>
                </c:pt>
                <c:pt idx="1">
                  <c:v>0</c:v>
                </c:pt>
                <c:pt idx="2">
                  <c:v>9</c:v>
                </c:pt>
                <c:pt idx="3">
                  <c:v>20</c:v>
                </c:pt>
                <c:pt idx="4">
                  <c:v>8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B0-4C93-AEBA-EC56DA042B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0106032"/>
        <c:axId val="1469438512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Febrero!$J$43:$P$43</c15:sqref>
                        </c15:formulaRef>
                      </c:ext>
                    </c:extLst>
                    <c:strCache>
                      <c:ptCount val="7"/>
                      <c:pt idx="0">
                        <c:v>Atenciones primer contacto presenciales</c:v>
                      </c:pt>
                      <c:pt idx="1">
                        <c:v>Atenciones primer contacto a distancia</c:v>
                      </c:pt>
                      <c:pt idx="2">
                        <c:v>Atenciones seguimiento psicológico</c:v>
                      </c:pt>
                      <c:pt idx="3">
                        <c:v>Atenciones vía WhatsApp</c:v>
                      </c:pt>
                      <c:pt idx="4">
                        <c:v>Asesorías jurídicas subsecuentes</c:v>
                      </c:pt>
                      <c:pt idx="5">
                        <c:v>Acompañamientos jurídicos</c:v>
                      </c:pt>
                      <c:pt idx="6">
                        <c:v>Seguimientos de Trabajo Social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2B0-4C93-AEBA-EC56DA042BFD}"/>
                  </c:ext>
                </c:extLst>
              </c15:ser>
            </c15:filteredBarSeries>
          </c:ext>
        </c:extLst>
      </c:barChart>
      <c:catAx>
        <c:axId val="1520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9438512"/>
        <c:crosses val="autoZero"/>
        <c:auto val="1"/>
        <c:lblAlgn val="ctr"/>
        <c:lblOffset val="100"/>
        <c:noMultiLvlLbl val="0"/>
      </c:catAx>
      <c:valAx>
        <c:axId val="146943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520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8209250044029685E-4"/>
          <c:y val="0.79999217257444022"/>
          <c:w val="0.9070760550589555"/>
          <c:h val="0.18050166522918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50198500164461"/>
          <c:y val="0.32324710813275087"/>
          <c:w val="0.30746061575319006"/>
          <c:h val="0.40544005413173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3C3551"/>
            </a:solidFill>
          </c:spPr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F-49A6-AEC0-4F47C8985A84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F-49A6-AEC0-4F47C8985A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'Enero '!$K$2:$L$2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'!$K$40:$L$40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9F-49A6-AEC0-4F47C8985A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86252165286143"/>
          <c:y val="0.34417609002346788"/>
          <c:w val="0.31598810097972679"/>
          <c:h val="0.37925939132141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76103454804039E-3"/>
          <c:y val="3.8927438274257771E-2"/>
          <c:w val="0.96886668377476193"/>
          <c:h val="0.51159619908942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Febrero!$R$44:$S$44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4-4575-BCC7-B4B934FE2577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Febrero!$R$45:$S$45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C4-4575-BCC7-B4B934FE2577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Febrero!$R$46:$S$46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C4-4575-BCC7-B4B934FE2577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9C4-4575-BCC7-B4B934FE2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Febrero!$R$47:$S$47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C4-4575-BCC7-B4B934FE2577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Febrero!$R$48:$S$48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C4-4575-BCC7-B4B934FE25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Febrero!$R$43:$S$43</c15:sqref>
                        </c15:formulaRef>
                      </c:ext>
                    </c:extLst>
                    <c:strCache>
                      <c:ptCount val="2"/>
                      <c:pt idx="0">
                        <c:v>Atenciones de primera vez (Centro de Empoderamiento)</c:v>
                      </c:pt>
                      <c:pt idx="1">
                        <c:v>Atenciones de seguimiento (Centro de Empoderamiento)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89C4-4575-BCC7-B4B934FE2577}"/>
                  </c:ext>
                </c:extLst>
              </c15:ser>
            </c15:filteredBarSeries>
          </c:ext>
        </c:extLst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43462609055209"/>
          <c:y val="0.7887298223116147"/>
          <c:w val="0.72317684515285496"/>
          <c:h val="0.128599006109320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Febrero!$J$52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Febrero!$J$53:$J$81</c:f>
              <c:numCache>
                <c:formatCode>0</c:formatCode>
                <c:ptCount val="29"/>
                <c:pt idx="0">
                  <c:v>30</c:v>
                </c:pt>
                <c:pt idx="1">
                  <c:v>48</c:v>
                </c:pt>
                <c:pt idx="2">
                  <c:v>42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41</c:v>
                </c:pt>
                <c:pt idx="7">
                  <c:v>28</c:v>
                </c:pt>
                <c:pt idx="8">
                  <c:v>23</c:v>
                </c:pt>
                <c:pt idx="9">
                  <c:v>32</c:v>
                </c:pt>
                <c:pt idx="10">
                  <c:v>0</c:v>
                </c:pt>
                <c:pt idx="11">
                  <c:v>0</c:v>
                </c:pt>
                <c:pt idx="12">
                  <c:v>26</c:v>
                </c:pt>
                <c:pt idx="13">
                  <c:v>40</c:v>
                </c:pt>
                <c:pt idx="14">
                  <c:v>28</c:v>
                </c:pt>
                <c:pt idx="15">
                  <c:v>44</c:v>
                </c:pt>
                <c:pt idx="16">
                  <c:v>37</c:v>
                </c:pt>
                <c:pt idx="17">
                  <c:v>0</c:v>
                </c:pt>
                <c:pt idx="18">
                  <c:v>0</c:v>
                </c:pt>
                <c:pt idx="19">
                  <c:v>43</c:v>
                </c:pt>
                <c:pt idx="20">
                  <c:v>33</c:v>
                </c:pt>
                <c:pt idx="21">
                  <c:v>29</c:v>
                </c:pt>
                <c:pt idx="22">
                  <c:v>40</c:v>
                </c:pt>
                <c:pt idx="23">
                  <c:v>32</c:v>
                </c:pt>
                <c:pt idx="24">
                  <c:v>0</c:v>
                </c:pt>
                <c:pt idx="25">
                  <c:v>0</c:v>
                </c:pt>
                <c:pt idx="26">
                  <c:v>32</c:v>
                </c:pt>
                <c:pt idx="27">
                  <c:v>33</c:v>
                </c:pt>
                <c:pt idx="28">
                  <c:v>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C-4378-895E-09C0B9D80E76}"/>
            </c:ext>
          </c:extLst>
        </c:ser>
        <c:ser>
          <c:idx val="1"/>
          <c:order val="1"/>
          <c:tx>
            <c:strRef>
              <c:f>Febrero!$K$52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Febrero!$K$52:$K$80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0C-4378-895E-09C0B9D80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18928"/>
        <c:axId val="1466864464"/>
      </c:lineChart>
      <c:catAx>
        <c:axId val="146731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6864464"/>
        <c:crosses val="autoZero"/>
        <c:auto val="1"/>
        <c:lblAlgn val="ctr"/>
        <c:lblOffset val="100"/>
        <c:noMultiLvlLbl val="0"/>
      </c:catAx>
      <c:valAx>
        <c:axId val="146686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6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0" sourceLinked="1"/>
        <c:majorTickMark val="none"/>
        <c:minorTickMark val="none"/>
        <c:tickLblPos val="nextTo"/>
        <c:crossAx val="14673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Atención a mujeres en Centro Integral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Hoja4!$B$2:$B$8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143</c:v>
                </c:pt>
                <c:pt idx="3">
                  <c:v>155</c:v>
                </c:pt>
                <c:pt idx="4">
                  <c:v>115</c:v>
                </c:pt>
                <c:pt idx="5">
                  <c:v>147</c:v>
                </c:pt>
                <c:pt idx="6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0-46F2-A57A-4921F96F3E47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Atención a NNyA en Centro de Empoderamiento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D20-46F2-A57A-4921F96F3E4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D20-46F2-A57A-4921F96F3E4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D20-46F2-A57A-4921F96F3E4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D20-46F2-A57A-4921F96F3E4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D20-46F2-A57A-4921F96F3E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Hoja4!$C$2:$C$8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20-46F2-A57A-4921F96F3E4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22348608"/>
        <c:axId val="1119566448"/>
      </c:barChart>
      <c:catAx>
        <c:axId val="112234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6448"/>
        <c:crosses val="autoZero"/>
        <c:auto val="1"/>
        <c:lblAlgn val="ctr"/>
        <c:lblOffset val="100"/>
        <c:noMultiLvlLbl val="0"/>
      </c:catAx>
      <c:valAx>
        <c:axId val="1119566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122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D1-4B48-968C-40359571E8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D1-4B48-968C-40359571E8B7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D1-4B48-968C-40359571E8B7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D1-4B48-968C-40359571E8B7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D1-4B48-968C-40359571E8B7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D1-4B48-968C-40359571E8B7}"/>
              </c:ext>
            </c:extLst>
          </c:dPt>
          <c:dPt>
            <c:idx val="6"/>
            <c:bubble3D val="0"/>
            <c:spPr>
              <a:solidFill>
                <a:srgbClr val="5400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D1-4B48-968C-40359571E8B7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fld id="{115BA3F2-17C8-4E52-B877-32A187A2295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ED1-4B48-968C-40359571E8B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68EF9C-15B0-4631-8299-118C9057641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ED1-4B48-968C-40359571E8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Febrero!$P$2:$V$2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Febrero!$P$36:$V$36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ED1-4B48-968C-40359571E8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91537594846573"/>
          <c:y val="7.0174024538455365E-2"/>
          <c:w val="0.32391854785236041"/>
          <c:h val="0.91468617738329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Febrero!$U$44:$AA$44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A-45EB-BA1F-FBC0E778ECF6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Febrero!$U$45:$AA$45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A-45EB-BA1F-FBC0E778ECF6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Febrero!$U$46:$AA$46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A-45EB-BA1F-FBC0E778ECF6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Febrero!$U$47:$AA$47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4A-45EB-BA1F-FBC0E778ECF6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Febrero!$U$48:$AA$48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4A-45EB-BA1F-FBC0E778EC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61872"/>
        <c:axId val="1628550144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Febrero!$U$43:$AA$43</c15:sqref>
                        </c15:formulaRef>
                      </c:ext>
                    </c:extLst>
                    <c:strCache>
                      <c:ptCount val="7"/>
                      <c:pt idx="0">
                        <c:v>Atenciones primer contacto presenciales (UAM)</c:v>
                      </c:pt>
                      <c:pt idx="1">
                        <c:v>Atenciones primer contacto a distancia (UAM)</c:v>
                      </c:pt>
                      <c:pt idx="2">
                        <c:v>Seguimientos de Trabajo Social en (UAM)</c:v>
                      </c:pt>
                      <c:pt idx="3">
                        <c:v>Atenciones seguimiento psicológico (UAM)</c:v>
                      </c:pt>
                      <c:pt idx="4">
                        <c:v>Asesorías jurídicas subsecuentes (UAM)</c:v>
                      </c:pt>
                      <c:pt idx="5">
                        <c:v>Acompañamientos jurídicos (UAM)</c:v>
                      </c:pt>
                      <c:pt idx="6">
                        <c:v>Atenciones de primera vez y subsecuentes a NNyA (UAM)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94A-45EB-BA1F-FBC0E778ECF6}"/>
                  </c:ext>
                </c:extLst>
              </c15:ser>
            </c15:filteredBarSeries>
          </c:ext>
        </c:extLst>
      </c:barChart>
      <c:catAx>
        <c:axId val="17088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0144"/>
        <c:crosses val="autoZero"/>
        <c:auto val="1"/>
        <c:lblAlgn val="ctr"/>
        <c:lblOffset val="100"/>
        <c:noMultiLvlLbl val="0"/>
      </c:catAx>
      <c:valAx>
        <c:axId val="162855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708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66590888190748"/>
          <c:y val="0.8543052916680921"/>
          <c:w val="0.69674459164549629"/>
          <c:h val="0.12648071136927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2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Febrero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16472"/>
              </p:ext>
            </p:extLst>
          </p:nvPr>
        </p:nvGraphicFramePr>
        <p:xfrm>
          <a:off x="3305908" y="2833966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febrero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58654"/>
              </p:ext>
            </p:extLst>
          </p:nvPr>
        </p:nvGraphicFramePr>
        <p:xfrm>
          <a:off x="1676400" y="3660961"/>
          <a:ext cx="20551861" cy="860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febrero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CF8A74-6105-4CFE-BA6A-5E333D271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63323"/>
              </p:ext>
            </p:extLst>
          </p:nvPr>
        </p:nvGraphicFramePr>
        <p:xfrm>
          <a:off x="1676400" y="5755341"/>
          <a:ext cx="20551861" cy="4657763"/>
        </p:xfrm>
        <a:graphic>
          <a:graphicData uri="http://schemas.openxmlformats.org/drawingml/2006/table">
            <a:tbl>
              <a:tblPr/>
              <a:tblGrid>
                <a:gridCol w="3744723">
                  <a:extLst>
                    <a:ext uri="{9D8B030D-6E8A-4147-A177-3AD203B41FA5}">
                      <a16:colId xmlns:a16="http://schemas.microsoft.com/office/drawing/2014/main" val="401618469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82727722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650151783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533228190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49750388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66551709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08680343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03479731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49963182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1096263902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4063636657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03729567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32775917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860744215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584607900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1867261127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019296600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73850534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208055642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67870589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054165129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777538929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55645191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75565037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803688511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112050709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4268934250"/>
                    </a:ext>
                  </a:extLst>
                </a:gridCol>
                <a:gridCol w="588177">
                  <a:extLst>
                    <a:ext uri="{9D8B030D-6E8A-4147-A177-3AD203B41FA5}">
                      <a16:colId xmlns:a16="http://schemas.microsoft.com/office/drawing/2014/main" val="2608053852"/>
                    </a:ext>
                  </a:extLst>
                </a:gridCol>
                <a:gridCol w="749924">
                  <a:extLst>
                    <a:ext uri="{9D8B030D-6E8A-4147-A177-3AD203B41FA5}">
                      <a16:colId xmlns:a16="http://schemas.microsoft.com/office/drawing/2014/main" val="1421856766"/>
                    </a:ext>
                  </a:extLst>
                </a:gridCol>
                <a:gridCol w="921478">
                  <a:extLst>
                    <a:ext uri="{9D8B030D-6E8A-4147-A177-3AD203B41FA5}">
                      <a16:colId xmlns:a16="http://schemas.microsoft.com/office/drawing/2014/main" val="2009941999"/>
                    </a:ext>
                  </a:extLst>
                </a:gridCol>
              </a:tblGrid>
              <a:tr h="134557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21142"/>
                  </a:ext>
                </a:extLst>
              </a:tr>
              <a:tr h="6900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45606"/>
                  </a:ext>
                </a:extLst>
              </a:tr>
              <a:tr h="13110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55503"/>
                  </a:ext>
                </a:extLst>
              </a:tr>
              <a:tr h="13110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2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enero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661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8CA4413-DA79-412C-8615-038E1F0B3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07350"/>
              </p:ext>
            </p:extLst>
          </p:nvPr>
        </p:nvGraphicFramePr>
        <p:xfrm>
          <a:off x="1676401" y="4344639"/>
          <a:ext cx="20551860" cy="829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febrero 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661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7C2AFB-556D-4BEC-9B2E-D04661CDE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43519"/>
              </p:ext>
            </p:extLst>
          </p:nvPr>
        </p:nvGraphicFramePr>
        <p:xfrm>
          <a:off x="1676399" y="5337321"/>
          <a:ext cx="20551861" cy="648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febrero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14725" y="4734174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19914726" y="5723751"/>
            <a:ext cx="758824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5" y="679007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28892" y="7728287"/>
            <a:ext cx="758824" cy="38691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49176" y="877011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19990925" y="984321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14726" y="1100846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626387FB-9D5B-4B87-92F4-0A3D0D3A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41773"/>
              </p:ext>
            </p:extLst>
          </p:nvPr>
        </p:nvGraphicFramePr>
        <p:xfrm>
          <a:off x="1676400" y="3872788"/>
          <a:ext cx="18290592" cy="807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19363"/>
              </p:ext>
            </p:extLst>
          </p:nvPr>
        </p:nvGraphicFramePr>
        <p:xfrm>
          <a:off x="2630511" y="2576792"/>
          <a:ext cx="19854484" cy="9068228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febrero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febrero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1C569DE-1E7D-4689-B648-3412A38FC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41112"/>
              </p:ext>
            </p:extLst>
          </p:nvPr>
        </p:nvGraphicFramePr>
        <p:xfrm>
          <a:off x="1676400" y="4458939"/>
          <a:ext cx="20551861" cy="780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febrero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0F9FC0-E3F2-4072-BE7C-0F3CA99ED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91654"/>
              </p:ext>
            </p:extLst>
          </p:nvPr>
        </p:nvGraphicFramePr>
        <p:xfrm>
          <a:off x="1676400" y="4491451"/>
          <a:ext cx="20551861" cy="7630626"/>
        </p:xfrm>
        <a:graphic>
          <a:graphicData uri="http://schemas.openxmlformats.org/drawingml/2006/table">
            <a:tbl>
              <a:tblPr/>
              <a:tblGrid>
                <a:gridCol w="3744723">
                  <a:extLst>
                    <a:ext uri="{9D8B030D-6E8A-4147-A177-3AD203B41FA5}">
                      <a16:colId xmlns:a16="http://schemas.microsoft.com/office/drawing/2014/main" val="5599550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85735520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200245941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82440924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924982864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24788705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028099014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30043850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997900788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4206697757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737926729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453351719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357658055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706862251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352332404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4236438286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608516245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04117458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990780885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775961536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16303993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09831188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97568608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415134256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879622439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231994171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795736064"/>
                    </a:ext>
                  </a:extLst>
                </a:gridCol>
                <a:gridCol w="588177">
                  <a:extLst>
                    <a:ext uri="{9D8B030D-6E8A-4147-A177-3AD203B41FA5}">
                      <a16:colId xmlns:a16="http://schemas.microsoft.com/office/drawing/2014/main" val="1243905457"/>
                    </a:ext>
                  </a:extLst>
                </a:gridCol>
                <a:gridCol w="749924">
                  <a:extLst>
                    <a:ext uri="{9D8B030D-6E8A-4147-A177-3AD203B41FA5}">
                      <a16:colId xmlns:a16="http://schemas.microsoft.com/office/drawing/2014/main" val="3567094415"/>
                    </a:ext>
                  </a:extLst>
                </a:gridCol>
                <a:gridCol w="921478">
                  <a:extLst>
                    <a:ext uri="{9D8B030D-6E8A-4147-A177-3AD203B41FA5}">
                      <a16:colId xmlns:a16="http://schemas.microsoft.com/office/drawing/2014/main" val="3384127848"/>
                    </a:ext>
                  </a:extLst>
                </a:gridCol>
              </a:tblGrid>
              <a:tr h="9770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167"/>
                  </a:ext>
                </a:extLst>
              </a:tr>
              <a:tr h="46528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34230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45015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40418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en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85851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58300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79452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95496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NNyA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54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28 de Febrero 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3,876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661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3,142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68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5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Enero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F2295F0-1314-4F8C-B179-BA99F1631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6253"/>
              </p:ext>
            </p:extLst>
          </p:nvPr>
        </p:nvGraphicFramePr>
        <p:xfrm>
          <a:off x="1676401" y="5002306"/>
          <a:ext cx="20551860" cy="682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2,630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Telmujer en el mes de febrero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512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2,630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E7F67D48-A470-4A0C-B9F6-3EB1C6B84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503900"/>
              </p:ext>
            </p:extLst>
          </p:nvPr>
        </p:nvGraphicFramePr>
        <p:xfrm>
          <a:off x="1676400" y="4458939"/>
          <a:ext cx="18279035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8992"/>
              </p:ext>
            </p:extLst>
          </p:nvPr>
        </p:nvGraphicFramePr>
        <p:xfrm>
          <a:off x="2942492" y="2976841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febrero a través de la línea telefónica Telmujer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758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890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792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215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2630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febrero a través de la línea telefónica Telmujer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5E74933-3E99-449B-8289-8B39CE378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010932"/>
              </p:ext>
            </p:extLst>
          </p:nvPr>
        </p:nvGraphicFramePr>
        <p:xfrm>
          <a:off x="1676400" y="4287490"/>
          <a:ext cx="20551861" cy="738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febrero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6A53A84-5BE2-466D-8BB1-516F16B5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87834"/>
              </p:ext>
            </p:extLst>
          </p:nvPr>
        </p:nvGraphicFramePr>
        <p:xfrm>
          <a:off x="1676401" y="5916707"/>
          <a:ext cx="20572629" cy="4226359"/>
        </p:xfrm>
        <a:graphic>
          <a:graphicData uri="http://schemas.openxmlformats.org/drawingml/2006/table">
            <a:tbl>
              <a:tblPr/>
              <a:tblGrid>
                <a:gridCol w="3465052">
                  <a:extLst>
                    <a:ext uri="{9D8B030D-6E8A-4147-A177-3AD203B41FA5}">
                      <a16:colId xmlns:a16="http://schemas.microsoft.com/office/drawing/2014/main" val="1332096071"/>
                    </a:ext>
                  </a:extLst>
                </a:gridCol>
                <a:gridCol w="1142923">
                  <a:extLst>
                    <a:ext uri="{9D8B030D-6E8A-4147-A177-3AD203B41FA5}">
                      <a16:colId xmlns:a16="http://schemas.microsoft.com/office/drawing/2014/main" val="888407881"/>
                    </a:ext>
                  </a:extLst>
                </a:gridCol>
                <a:gridCol w="526107">
                  <a:extLst>
                    <a:ext uri="{9D8B030D-6E8A-4147-A177-3AD203B41FA5}">
                      <a16:colId xmlns:a16="http://schemas.microsoft.com/office/drawing/2014/main" val="349851984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43989284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797138183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403836936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00242782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85392736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62393928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63749419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305661849"/>
                    </a:ext>
                  </a:extLst>
                </a:gridCol>
                <a:gridCol w="453542">
                  <a:extLst>
                    <a:ext uri="{9D8B030D-6E8A-4147-A177-3AD203B41FA5}">
                      <a16:colId xmlns:a16="http://schemas.microsoft.com/office/drawing/2014/main" val="2395035276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4281232478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15111556"/>
                    </a:ext>
                  </a:extLst>
                </a:gridCol>
                <a:gridCol w="453542">
                  <a:extLst>
                    <a:ext uri="{9D8B030D-6E8A-4147-A177-3AD203B41FA5}">
                      <a16:colId xmlns:a16="http://schemas.microsoft.com/office/drawing/2014/main" val="67406743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200263714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393815655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140699541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816609228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790116906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358490168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73058360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789258100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21671181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928238285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990968594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1496008337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329388735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290730754"/>
                    </a:ext>
                  </a:extLst>
                </a:gridCol>
                <a:gridCol w="544249">
                  <a:extLst>
                    <a:ext uri="{9D8B030D-6E8A-4147-A177-3AD203B41FA5}">
                      <a16:colId xmlns:a16="http://schemas.microsoft.com/office/drawing/2014/main" val="7722295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4141206229"/>
                    </a:ext>
                  </a:extLst>
                </a:gridCol>
                <a:gridCol w="852657">
                  <a:extLst>
                    <a:ext uri="{9D8B030D-6E8A-4147-A177-3AD203B41FA5}">
                      <a16:colId xmlns:a16="http://schemas.microsoft.com/office/drawing/2014/main" val="253147825"/>
                    </a:ext>
                  </a:extLst>
                </a:gridCol>
              </a:tblGrid>
              <a:tr h="120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2999"/>
                  </a:ext>
                </a:extLst>
              </a:tr>
              <a:tr h="5873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3214"/>
                  </a:ext>
                </a:extLst>
              </a:tr>
              <a:tr h="11453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C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A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6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9210"/>
                  </a:ext>
                </a:extLst>
              </a:tr>
              <a:tr h="11159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9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2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A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7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7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5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7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6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4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febrero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C129218-4E7E-4E9C-8F69-43A65812C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983298"/>
              </p:ext>
            </p:extLst>
          </p:nvPr>
        </p:nvGraphicFramePr>
        <p:xfrm>
          <a:off x="1676400" y="4258914"/>
          <a:ext cx="20551861" cy="767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Telmujer en el mes de febrero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E3E1DB67-ABDA-419A-A0DF-CA92DD61D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576653"/>
              </p:ext>
            </p:extLst>
          </p:nvPr>
        </p:nvGraphicFramePr>
        <p:xfrm>
          <a:off x="1676400" y="4044778"/>
          <a:ext cx="20551861" cy="725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85486"/>
              </p:ext>
            </p:extLst>
          </p:nvPr>
        </p:nvGraphicFramePr>
        <p:xfrm>
          <a:off x="1676335" y="2598860"/>
          <a:ext cx="21031330" cy="9186775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529A2AB-566E-4385-9391-3C14E7303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245632"/>
              </p:ext>
            </p:extLst>
          </p:nvPr>
        </p:nvGraphicFramePr>
        <p:xfrm>
          <a:off x="1676400" y="4550318"/>
          <a:ext cx="20551861" cy="761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5F8C7EC-E71A-4185-B39A-A66EB6CF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10270"/>
              </p:ext>
            </p:extLst>
          </p:nvPr>
        </p:nvGraphicFramePr>
        <p:xfrm>
          <a:off x="1697157" y="4719997"/>
          <a:ext cx="20551861" cy="6284704"/>
        </p:xfrm>
        <a:graphic>
          <a:graphicData uri="http://schemas.openxmlformats.org/drawingml/2006/table">
            <a:tbl>
              <a:tblPr/>
              <a:tblGrid>
                <a:gridCol w="3744723">
                  <a:extLst>
                    <a:ext uri="{9D8B030D-6E8A-4147-A177-3AD203B41FA5}">
                      <a16:colId xmlns:a16="http://schemas.microsoft.com/office/drawing/2014/main" val="386618340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726536047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420637134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817627242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695458682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38266102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913430632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9581462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427669258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1204456329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939988653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826091526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342849806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7274065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457721010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280631540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268309602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8561848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104348055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787747384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3427047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2270429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938463476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49518724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140863050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915041952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2307922587"/>
                    </a:ext>
                  </a:extLst>
                </a:gridCol>
                <a:gridCol w="588177">
                  <a:extLst>
                    <a:ext uri="{9D8B030D-6E8A-4147-A177-3AD203B41FA5}">
                      <a16:colId xmlns:a16="http://schemas.microsoft.com/office/drawing/2014/main" val="346500518"/>
                    </a:ext>
                  </a:extLst>
                </a:gridCol>
                <a:gridCol w="749924">
                  <a:extLst>
                    <a:ext uri="{9D8B030D-6E8A-4147-A177-3AD203B41FA5}">
                      <a16:colId xmlns:a16="http://schemas.microsoft.com/office/drawing/2014/main" val="3745879518"/>
                    </a:ext>
                  </a:extLst>
                </a:gridCol>
                <a:gridCol w="921478">
                  <a:extLst>
                    <a:ext uri="{9D8B030D-6E8A-4147-A177-3AD203B41FA5}">
                      <a16:colId xmlns:a16="http://schemas.microsoft.com/office/drawing/2014/main" val="3130527871"/>
                    </a:ext>
                  </a:extLst>
                </a:gridCol>
              </a:tblGrid>
              <a:tr h="136197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7226"/>
                  </a:ext>
                </a:extLst>
              </a:tr>
              <a:tr h="79448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58677"/>
                  </a:ext>
                </a:extLst>
              </a:tr>
              <a:tr h="13619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8634"/>
                  </a:ext>
                </a:extLst>
              </a:tr>
              <a:tr h="16173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NNyA en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86830"/>
                  </a:ext>
                </a:extLst>
              </a:tr>
              <a:tr h="104985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E2C5581B-5E27-43A1-8648-2A8BE3E59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742607"/>
              </p:ext>
            </p:extLst>
          </p:nvPr>
        </p:nvGraphicFramePr>
        <p:xfrm>
          <a:off x="1676399" y="3751112"/>
          <a:ext cx="20551861" cy="792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febrero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846397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7A77C6D-D931-42EA-8E08-06AC80388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967411"/>
              </p:ext>
            </p:extLst>
          </p:nvPr>
        </p:nvGraphicFramePr>
        <p:xfrm>
          <a:off x="1676399" y="4840941"/>
          <a:ext cx="20551862" cy="661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octubre a mujeres, niñas, niños y adolescentes por área de atención 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D8E0ECA-CEF5-4606-9C8C-95C4D3AC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00942"/>
              </p:ext>
            </p:extLst>
          </p:nvPr>
        </p:nvGraphicFramePr>
        <p:xfrm>
          <a:off x="2385318" y="3657600"/>
          <a:ext cx="19863700" cy="857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57998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Febrero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51869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50514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6747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91153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32" y="1545968"/>
            <a:ext cx="501459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0949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Febrero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5" y="4171826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14646" y="5367576"/>
            <a:ext cx="508000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5" y="6451170"/>
            <a:ext cx="758825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173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189235" y="7646920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108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1" y="8717849"/>
            <a:ext cx="811211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82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324171" y="9934212"/>
            <a:ext cx="541337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215428" y="11150576"/>
            <a:ext cx="758824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216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60EEE78-21E7-4DB8-A979-490838D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767860"/>
              </p:ext>
            </p:extLst>
          </p:nvPr>
        </p:nvGraphicFramePr>
        <p:xfrm>
          <a:off x="1739269" y="3994971"/>
          <a:ext cx="18423771" cy="8268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62781"/>
              </p:ext>
            </p:extLst>
          </p:nvPr>
        </p:nvGraphicFramePr>
        <p:xfrm>
          <a:off x="2165871" y="2686050"/>
          <a:ext cx="20052259" cy="9066982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febrero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124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175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</a:t>
                      </a:r>
                    </a:p>
                    <a:p>
                      <a:pPr algn="ctr" fontAlgn="b"/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febrero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79C5978-AF3E-4193-83D9-8E2DD45C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676913"/>
              </p:ext>
            </p:extLst>
          </p:nvPr>
        </p:nvGraphicFramePr>
        <p:xfrm>
          <a:off x="1676400" y="4458940"/>
          <a:ext cx="20551861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febrero 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20BBFE7-33E1-4EF1-8C46-CAD66DA7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18866"/>
              </p:ext>
            </p:extLst>
          </p:nvPr>
        </p:nvGraphicFramePr>
        <p:xfrm>
          <a:off x="2019298" y="5224394"/>
          <a:ext cx="19983448" cy="6136621"/>
        </p:xfrm>
        <a:graphic>
          <a:graphicData uri="http://schemas.openxmlformats.org/drawingml/2006/table">
            <a:tbl>
              <a:tblPr/>
              <a:tblGrid>
                <a:gridCol w="3641156">
                  <a:extLst>
                    <a:ext uri="{9D8B030D-6E8A-4147-A177-3AD203B41FA5}">
                      <a16:colId xmlns:a16="http://schemas.microsoft.com/office/drawing/2014/main" val="3979629027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3828569512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443845519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816440479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88738179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170070666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858424446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151813309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34617562"/>
                    </a:ext>
                  </a:extLst>
                </a:gridCol>
                <a:gridCol w="476590">
                  <a:extLst>
                    <a:ext uri="{9D8B030D-6E8A-4147-A177-3AD203B41FA5}">
                      <a16:colId xmlns:a16="http://schemas.microsoft.com/office/drawing/2014/main" val="1419742184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4139012466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2196229247"/>
                    </a:ext>
                  </a:extLst>
                </a:gridCol>
                <a:gridCol w="476590">
                  <a:extLst>
                    <a:ext uri="{9D8B030D-6E8A-4147-A177-3AD203B41FA5}">
                      <a16:colId xmlns:a16="http://schemas.microsoft.com/office/drawing/2014/main" val="38555878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45277577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935834010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153068670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3263208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096635777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398355721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1956564868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408232185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30828942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55641529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3294317764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837977719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2580508486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2561916032"/>
                    </a:ext>
                  </a:extLst>
                </a:gridCol>
                <a:gridCol w="571909">
                  <a:extLst>
                    <a:ext uri="{9D8B030D-6E8A-4147-A177-3AD203B41FA5}">
                      <a16:colId xmlns:a16="http://schemas.microsoft.com/office/drawing/2014/main" val="725894193"/>
                    </a:ext>
                  </a:extLst>
                </a:gridCol>
                <a:gridCol w="729184">
                  <a:extLst>
                    <a:ext uri="{9D8B030D-6E8A-4147-A177-3AD203B41FA5}">
                      <a16:colId xmlns:a16="http://schemas.microsoft.com/office/drawing/2014/main" val="2089583091"/>
                    </a:ext>
                  </a:extLst>
                </a:gridCol>
                <a:gridCol w="895992">
                  <a:extLst>
                    <a:ext uri="{9D8B030D-6E8A-4147-A177-3AD203B41FA5}">
                      <a16:colId xmlns:a16="http://schemas.microsoft.com/office/drawing/2014/main" val="1183446006"/>
                    </a:ext>
                  </a:extLst>
                </a:gridCol>
              </a:tblGrid>
              <a:tr h="57402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44485"/>
                  </a:ext>
                </a:extLst>
              </a:tr>
              <a:tr h="318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817721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3677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64356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6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6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5E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26716"/>
                  </a:ext>
                </a:extLst>
              </a:tr>
              <a:tr h="318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5E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78133"/>
                  </a:ext>
                </a:extLst>
              </a:tr>
              <a:tr h="6378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8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19388"/>
                  </a:ext>
                </a:extLst>
              </a:tr>
              <a:tr h="318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08573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8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5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5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6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8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febrero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734327"/>
              </p:ext>
            </p:extLst>
          </p:nvPr>
        </p:nvGraphicFramePr>
        <p:xfrm>
          <a:off x="1676401" y="4487514"/>
          <a:ext cx="18873536" cy="733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01540"/>
              </p:ext>
            </p:extLst>
          </p:nvPr>
        </p:nvGraphicFramePr>
        <p:xfrm>
          <a:off x="1676399" y="4487514"/>
          <a:ext cx="18364201" cy="807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25645</TotalTime>
  <Words>3748</Words>
  <Application>Microsoft Office PowerPoint</Application>
  <PresentationFormat>Personalizado</PresentationFormat>
  <Paragraphs>1386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621</cp:revision>
  <dcterms:modified xsi:type="dcterms:W3CDTF">2023-04-18T18:32:19Z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